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charts/chart7.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8.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drawings/drawing7.xml" ContentType="application/vnd.openxmlformats-officedocument.drawingml.chartshape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9.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drawings/drawing8.xml" ContentType="application/vnd.openxmlformats-officedocument.drawingml.chartshape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0.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drawings/drawing9.xml" ContentType="application/vnd.openxmlformats-officedocument.drawingml.chartshape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1.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drawings/drawing10.xml" ContentType="application/vnd.openxmlformats-officedocument.drawingml.chartshape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2.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drawings/drawing11.xml" ContentType="application/vnd.openxmlformats-officedocument.drawingml.chartshapes+xml"/>
  <Override PartName="/ppt/tags/tag102.xml" ContentType="application/vnd.openxmlformats-officedocument.presentationml.tags+xml"/>
  <Override PartName="/ppt/tags/tag103.xml" ContentType="application/vnd.openxmlformats-officedocument.presentationml.tags+xml"/>
  <Override PartName="/ppt/notesSlides/notesSlide13.xml" ContentType="application/vnd.openxmlformats-officedocument.presentationml.notesSlide+xml"/>
  <Override PartName="/ppt/tags/tag104.xml" ContentType="application/vnd.openxmlformats-officedocument.presentationml.tags+xml"/>
  <Override PartName="/ppt/notesSlides/notesSlide1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5.xml" ContentType="application/vnd.openxmlformats-officedocument.presentationml.notesSlide+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2.xml" ContentType="application/vnd.openxmlformats-officedocument.drawingml.chartshape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charts/chart14.xml" ContentType="application/vnd.openxmlformats-officedocument.drawingml.chart+xml"/>
  <Override PartName="/ppt/theme/themeOverride8.xml" ContentType="application/vnd.openxmlformats-officedocument.themeOverride+xml"/>
  <Override PartName="/ppt/drawings/drawing13.xml" ContentType="application/vnd.openxmlformats-officedocument.drawingml.chartshape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6.xml" ContentType="application/vnd.openxmlformats-officedocument.presentationml.notesSl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4.xml" ContentType="application/vnd.openxmlformats-officedocument.drawingml.chartshape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7.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drawings/drawing15.xml" ContentType="application/vnd.openxmlformats-officedocument.drawingml.chartshape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8.xml" ContentType="application/vnd.openxmlformats-officedocument.presentationml.notesSlide+xml"/>
  <Override PartName="/ppt/charts/chart17.xml" ContentType="application/vnd.openxmlformats-officedocument.drawingml.chart+xml"/>
  <Override PartName="/ppt/theme/themeOverride10.xml" ContentType="application/vnd.openxmlformats-officedocument.themeOverride+xml"/>
  <Override PartName="/ppt/drawings/drawing16.xml" ContentType="application/vnd.openxmlformats-officedocument.drawingml.chartshapes+xml"/>
  <Override PartName="/ppt/tags/tag139.xml" ContentType="application/vnd.openxmlformats-officedocument.presentationml.tags+xml"/>
  <Override PartName="/ppt/notesSlides/notesSlide19.xml" ContentType="application/vnd.openxmlformats-officedocument.presentationml.notesSlide+xml"/>
  <Override PartName="/ppt/tags/tag140.xml" ContentType="application/vnd.openxmlformats-officedocument.presentationml.tags+xml"/>
  <Override PartName="/ppt/notesSlides/notesSlide20.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charts/chart18.xml" ContentType="application/vnd.openxmlformats-officedocument.drawingml.chart+xml"/>
  <Override PartName="/ppt/theme/themeOverride11.xml" ContentType="application/vnd.openxmlformats-officedocument.themeOverride+xml"/>
  <Override PartName="/ppt/drawings/drawing17.xml" ContentType="application/vnd.openxmlformats-officedocument.drawingml.chartshape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charts/chart19.xml" ContentType="application/vnd.openxmlformats-officedocument.drawingml.chart+xml"/>
  <Override PartName="/ppt/theme/themeOverride12.xml" ContentType="application/vnd.openxmlformats-officedocument.themeOverride+xml"/>
  <Override PartName="/ppt/drawings/drawing18.xml" ContentType="application/vnd.openxmlformats-officedocument.drawingml.chartshape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3.xml" ContentType="application/vnd.openxmlformats-officedocument.presentationml.notesSlide+xml"/>
  <Override PartName="/ppt/charts/chart20.xml" ContentType="application/vnd.openxmlformats-officedocument.drawingml.chart+xml"/>
  <Override PartName="/ppt/theme/themeOverride13.xml" ContentType="application/vnd.openxmlformats-officedocument.themeOverride+xml"/>
  <Override PartName="/ppt/drawings/drawing19.xml" ContentType="application/vnd.openxmlformats-officedocument.drawingml.chartshape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4.xml" ContentType="application/vnd.openxmlformats-officedocument.presentationml.notesSlide+xml"/>
  <Override PartName="/ppt/charts/chart21.xml" ContentType="application/vnd.openxmlformats-officedocument.drawingml.chart+xml"/>
  <Override PartName="/ppt/theme/themeOverride14.xml" ContentType="application/vnd.openxmlformats-officedocument.themeOverr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5.xml" ContentType="application/vnd.openxmlformats-officedocument.presentationml.notesSlide+xml"/>
  <Override PartName="/ppt/charts/chart22.xml" ContentType="application/vnd.openxmlformats-officedocument.drawingml.chart+xml"/>
  <Override PartName="/ppt/theme/themeOverride15.xml" ContentType="application/vnd.openxmlformats-officedocument.themeOverr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26.xml" ContentType="application/vnd.openxmlformats-officedocument.presentationml.notesSlide+xml"/>
  <Override PartName="/ppt/charts/chart23.xml" ContentType="application/vnd.openxmlformats-officedocument.drawingml.chart+xml"/>
  <Override PartName="/ppt/theme/themeOverride16.xml" ContentType="application/vnd.openxmlformats-officedocument.themeOverr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27.xml" ContentType="application/vnd.openxmlformats-officedocument.presentationml.notesSlide+xml"/>
  <Override PartName="/ppt/charts/chart24.xml" ContentType="application/vnd.openxmlformats-officedocument.drawingml.chart+xml"/>
  <Override PartName="/ppt/theme/themeOverride17.xml" ContentType="application/vnd.openxmlformats-officedocument.themeOverr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8.xml" ContentType="application/vnd.openxmlformats-officedocument.presentationml.notesSlide+xml"/>
  <Override PartName="/ppt/charts/chart25.xml" ContentType="application/vnd.openxmlformats-officedocument.drawingml.chart+xml"/>
  <Override PartName="/ppt/theme/themeOverride18.xml" ContentType="application/vnd.openxmlformats-officedocument.themeOverr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29.xml" ContentType="application/vnd.openxmlformats-officedocument.presentationml.notesSlide+xml"/>
  <Override PartName="/ppt/charts/chart26.xml" ContentType="application/vnd.openxmlformats-officedocument.drawingml.chart+xml"/>
  <Override PartName="/ppt/theme/themeOverride19.xml" ContentType="application/vnd.openxmlformats-officedocument.themeOverr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30.xml" ContentType="application/vnd.openxmlformats-officedocument.presentationml.notesSlide+xml"/>
  <Override PartName="/ppt/charts/chart27.xml" ContentType="application/vnd.openxmlformats-officedocument.drawingml.chart+xml"/>
  <Override PartName="/ppt/theme/themeOverride20.xml" ContentType="application/vnd.openxmlformats-officedocument.themeOverr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31.xml" ContentType="application/vnd.openxmlformats-officedocument.presentationml.notesSlide+xml"/>
  <Override PartName="/ppt/charts/chart28.xml" ContentType="application/vnd.openxmlformats-officedocument.drawingml.chart+xml"/>
  <Override PartName="/ppt/theme/themeOverride21.xml" ContentType="application/vnd.openxmlformats-officedocument.themeOverr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32.xml" ContentType="application/vnd.openxmlformats-officedocument.presentationml.notesSlide+xml"/>
  <Override PartName="/ppt/charts/chart29.xml" ContentType="application/vnd.openxmlformats-officedocument.drawingml.chart+xml"/>
  <Override PartName="/ppt/theme/themeOverride22.xml" ContentType="application/vnd.openxmlformats-officedocument.themeOverr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3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5"/>
    <p:sldMasterId id="2147483822" r:id="rId6"/>
    <p:sldMasterId id="2147483834" r:id="rId7"/>
    <p:sldMasterId id="2147483846" r:id="rId8"/>
  </p:sldMasterIdLst>
  <p:notesMasterIdLst>
    <p:notesMasterId r:id="rId53"/>
  </p:notesMasterIdLst>
  <p:handoutMasterIdLst>
    <p:handoutMasterId r:id="rId54"/>
  </p:handoutMasterIdLst>
  <p:sldIdLst>
    <p:sldId id="278" r:id="rId9"/>
    <p:sldId id="655" r:id="rId10"/>
    <p:sldId id="570" r:id="rId11"/>
    <p:sldId id="499" r:id="rId12"/>
    <p:sldId id="573" r:id="rId13"/>
    <p:sldId id="574" r:id="rId14"/>
    <p:sldId id="625" r:id="rId15"/>
    <p:sldId id="626" r:id="rId16"/>
    <p:sldId id="628" r:id="rId17"/>
    <p:sldId id="577" r:id="rId18"/>
    <p:sldId id="579" r:id="rId19"/>
    <p:sldId id="619" r:id="rId20"/>
    <p:sldId id="620" r:id="rId21"/>
    <p:sldId id="580" r:id="rId22"/>
    <p:sldId id="581" r:id="rId23"/>
    <p:sldId id="582" r:id="rId24"/>
    <p:sldId id="584" r:id="rId25"/>
    <p:sldId id="644" r:id="rId26"/>
    <p:sldId id="641" r:id="rId27"/>
    <p:sldId id="647" r:id="rId28"/>
    <p:sldId id="629" r:id="rId29"/>
    <p:sldId id="650" r:id="rId30"/>
    <p:sldId id="589" r:id="rId31"/>
    <p:sldId id="645" r:id="rId32"/>
    <p:sldId id="590" r:id="rId33"/>
    <p:sldId id="648" r:id="rId34"/>
    <p:sldId id="649" r:id="rId35"/>
    <p:sldId id="593" r:id="rId36"/>
    <p:sldId id="594" r:id="rId37"/>
    <p:sldId id="595" r:id="rId38"/>
    <p:sldId id="596" r:id="rId39"/>
    <p:sldId id="646" r:id="rId40"/>
    <p:sldId id="654" r:id="rId41"/>
    <p:sldId id="598" r:id="rId42"/>
    <p:sldId id="632" r:id="rId43"/>
    <p:sldId id="633" r:id="rId44"/>
    <p:sldId id="634" r:id="rId45"/>
    <p:sldId id="635" r:id="rId46"/>
    <p:sldId id="636" r:id="rId47"/>
    <p:sldId id="637" r:id="rId48"/>
    <p:sldId id="642" r:id="rId49"/>
    <p:sldId id="651" r:id="rId50"/>
    <p:sldId id="652" r:id="rId51"/>
    <p:sldId id="653" r:id="rId52"/>
  </p:sldIdLst>
  <p:sldSz cx="10440988" cy="7561263"/>
  <p:notesSz cx="6807200" cy="9939338"/>
  <p:custDataLst>
    <p:tags r:id="rId55"/>
  </p:custDataLst>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3" orient="horz" pos="4212">
          <p15:clr>
            <a:srgbClr val="A4A3A4"/>
          </p15:clr>
        </p15:guide>
        <p15:guide id="5" orient="horz" pos="4563">
          <p15:clr>
            <a:srgbClr val="A4A3A4"/>
          </p15:clr>
        </p15:guide>
        <p15:guide id="6" pos="206">
          <p15:clr>
            <a:srgbClr val="A4A3A4"/>
          </p15:clr>
        </p15:guide>
        <p15:guide id="7" pos="6369">
          <p15:clr>
            <a:srgbClr val="A4A3A4"/>
          </p15:clr>
        </p15:guide>
        <p15:guide id="8" pos="3289">
          <p15:clr>
            <a:srgbClr val="A4A3A4"/>
          </p15:clr>
        </p15:guide>
        <p15:guide id="9" pos="3467">
          <p15:clr>
            <a:srgbClr val="A4A3A4"/>
          </p15:clr>
        </p15:guide>
        <p15:guide id="10" pos="3103">
          <p15:clr>
            <a:srgbClr val="A4A3A4"/>
          </p15:clr>
        </p15:guide>
        <p15:guide id="12" orient="horz" pos="930" userDrawn="1">
          <p15:clr>
            <a:srgbClr val="A4A3A4"/>
          </p15:clr>
        </p15:guide>
        <p15:guide id="13" orient="horz" pos="4513" userDrawn="1">
          <p15:clr>
            <a:srgbClr val="A4A3A4"/>
          </p15:clr>
        </p15:guide>
        <p15:guide id="14" orient="horz" pos="4332" userDrawn="1">
          <p15:clr>
            <a:srgbClr val="A4A3A4"/>
          </p15:clr>
        </p15:guide>
        <p15:guide id="15" orient="horz" pos="998" userDrawn="1">
          <p15:clr>
            <a:srgbClr val="A4A3A4"/>
          </p15:clr>
        </p15:guide>
        <p15:guide id="16" orient="horz" pos="726">
          <p15:clr>
            <a:srgbClr val="A4A3A4"/>
          </p15:clr>
        </p15:guide>
        <p15:guide id="17" orient="horz" pos="1057">
          <p15:clr>
            <a:srgbClr val="A4A3A4"/>
          </p15:clr>
        </p15:guide>
        <p15:guide id="18" orient="horz" pos="1137">
          <p15:clr>
            <a:srgbClr val="A4A3A4"/>
          </p15:clr>
        </p15:guide>
        <p15:guide id="20" orient="horz" pos="1474" userDrawn="1">
          <p15:clr>
            <a:srgbClr val="A4A3A4"/>
          </p15:clr>
        </p15:guide>
        <p15:guide id="21" orient="horz" pos="3675" userDrawn="1">
          <p15:clr>
            <a:srgbClr val="A4A3A4"/>
          </p15:clr>
        </p15:guide>
        <p15:guide id="22" orient="horz" pos="4133">
          <p15:clr>
            <a:srgbClr val="A4A3A4"/>
          </p15:clr>
        </p15:guide>
        <p15:guide id="23" orient="horz" pos="996">
          <p15:clr>
            <a:srgbClr val="A4A3A4"/>
          </p15:clr>
        </p15:guide>
        <p15:guide id="24" orient="horz">
          <p15:clr>
            <a:srgbClr val="A4A3A4"/>
          </p15:clr>
        </p15:guide>
        <p15:guide id="25" orient="horz" pos="4517">
          <p15:clr>
            <a:srgbClr val="A4A3A4"/>
          </p15:clr>
        </p15:guide>
        <p15:guide id="26" pos="1196">
          <p15:clr>
            <a:srgbClr val="A4A3A4"/>
          </p15:clr>
        </p15:guide>
        <p15:guide id="27" pos="4236">
          <p15:clr>
            <a:srgbClr val="A4A3A4"/>
          </p15:clr>
        </p15:guide>
        <p15:guide id="28" pos="4161">
          <p15:clr>
            <a:srgbClr val="A4A3A4"/>
          </p15:clr>
        </p15:guide>
        <p15:guide id="29" pos="3520">
          <p15:clr>
            <a:srgbClr val="A4A3A4"/>
          </p15:clr>
        </p15:guide>
        <p15:guide id="30" pos="6551">
          <p15:clr>
            <a:srgbClr val="A4A3A4"/>
          </p15:clr>
        </p15:guide>
        <p15:guide id="31" orient="horz" pos="1225" userDrawn="1">
          <p15:clr>
            <a:srgbClr val="A4A3A4"/>
          </p15:clr>
        </p15:guide>
        <p15:guide id="32" orient="horz" pos="3849">
          <p15:clr>
            <a:srgbClr val="A4A3A4"/>
          </p15:clr>
        </p15:guide>
        <p15:guide id="34" pos="3483">
          <p15:clr>
            <a:srgbClr val="A4A3A4"/>
          </p15:clr>
        </p15:guide>
        <p15:guide id="35" pos="3466">
          <p15:clr>
            <a:srgbClr val="A4A3A4"/>
          </p15:clr>
        </p15:guide>
        <p15:guide id="36">
          <p15:clr>
            <a:srgbClr val="A4A3A4"/>
          </p15:clr>
        </p15:guide>
        <p15:guide id="37" pos="4592">
          <p15:clr>
            <a:srgbClr val="A4A3A4"/>
          </p15:clr>
        </p15:guide>
        <p15:guide id="38" pos="4603">
          <p15:clr>
            <a:srgbClr val="A4A3A4"/>
          </p15:clr>
        </p15:guide>
        <p15:guide id="39" orient="horz" pos="885" userDrawn="1">
          <p15:clr>
            <a:srgbClr val="A4A3A4"/>
          </p15:clr>
        </p15:guide>
        <p15:guide id="41" orient="horz" pos="1202" userDrawn="1">
          <p15:clr>
            <a:srgbClr val="A4A3A4"/>
          </p15:clr>
        </p15:guide>
        <p15:guide id="42" orient="horz" pos="280">
          <p15:clr>
            <a:srgbClr val="A4A3A4"/>
          </p15:clr>
        </p15:guide>
        <p15:guide id="43" orient="horz" pos="227" userDrawn="1">
          <p15:clr>
            <a:srgbClr val="A4A3A4"/>
          </p15:clr>
        </p15:guide>
        <p15:guide id="45" orient="horz" pos="611">
          <p15:clr>
            <a:srgbClr val="A4A3A4"/>
          </p15:clr>
        </p15:guide>
        <p15:guide id="47" pos="1066"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phen Riley" initials="SR" lastIdx="11" clrIdx="6"/>
  <p:cmAuthor id="1" name="Land, Rosanna (TSAUK)" initials="LR(" lastIdx="1" clrIdx="0"/>
  <p:cmAuthor id="2" name="Zena Ali" initials="ZA" lastIdx="7" clrIdx="1"/>
  <p:cmAuthor id="3" name="Lucy Alborn" initials="LA" lastIdx="10" clrIdx="2"/>
  <p:cmAuthor id="4" name="Zena Ali" initials="ZA [2]" lastIdx="3" clrIdx="3"/>
  <p:cmAuthor id="5" name="Fedotova, Victoria (TSAUK)" initials="FV(" lastIdx="10" clrIdx="4"/>
  <p:cmAuthor id="6" name="Ann-Marie Johnson" initials="AJ" lastIdx="1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738"/>
    <a:srgbClr val="FF9F69"/>
    <a:srgbClr val="95D763"/>
    <a:srgbClr val="BDE69E"/>
    <a:srgbClr val="66B32E"/>
    <a:srgbClr val="FF7529"/>
    <a:srgbClr val="0093DE"/>
    <a:srgbClr val="D9D9D9"/>
    <a:srgbClr val="8B8B8B"/>
    <a:srgbClr val="17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6A726-A5C7-07A3-2C36-20C430A91A25}" v="286" dt="2020-01-14T01:40:18.461"/>
    <p1510:client id="{2B779266-BE54-99D6-58CC-5AFA96B7593F}" v="6" dt="2020-01-13T02:36:44.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6859" autoAdjust="0"/>
    <p:restoredTop sz="96390" autoAdjust="0"/>
  </p:normalViewPr>
  <p:slideViewPr>
    <p:cSldViewPr snapToGrid="0" showGuides="1">
      <p:cViewPr varScale="1">
        <p:scale>
          <a:sx n="61" d="100"/>
          <a:sy n="61" d="100"/>
        </p:scale>
        <p:origin x="1528" y="52"/>
      </p:cViewPr>
      <p:guideLst>
        <p:guide orient="horz" pos="4212"/>
        <p:guide orient="horz" pos="4563"/>
        <p:guide pos="206"/>
        <p:guide pos="6369"/>
        <p:guide pos="3289"/>
        <p:guide pos="3467"/>
        <p:guide pos="3103"/>
        <p:guide orient="horz" pos="930"/>
        <p:guide orient="horz" pos="4513"/>
        <p:guide orient="horz" pos="4332"/>
        <p:guide orient="horz" pos="998"/>
        <p:guide orient="horz" pos="726"/>
        <p:guide orient="horz" pos="1057"/>
        <p:guide orient="horz" pos="1137"/>
        <p:guide orient="horz" pos="1474"/>
        <p:guide orient="horz" pos="3675"/>
        <p:guide orient="horz" pos="4133"/>
        <p:guide orient="horz" pos="996"/>
        <p:guide orient="horz"/>
        <p:guide orient="horz" pos="4517"/>
        <p:guide pos="1196"/>
        <p:guide pos="4236"/>
        <p:guide pos="4161"/>
        <p:guide pos="3520"/>
        <p:guide pos="6551"/>
        <p:guide orient="horz" pos="1225"/>
        <p:guide orient="horz" pos="3849"/>
        <p:guide pos="3483"/>
        <p:guide pos="3466"/>
        <p:guide/>
        <p:guide pos="4592"/>
        <p:guide pos="4603"/>
        <p:guide orient="horz" pos="885"/>
        <p:guide orient="horz" pos="1202"/>
        <p:guide orient="horz" pos="280"/>
        <p:guide orient="horz" pos="227"/>
        <p:guide orient="horz" pos="611"/>
        <p:guide pos="1066"/>
      </p:guideLst>
    </p:cSldViewPr>
  </p:slideViewPr>
  <p:notesTextViewPr>
    <p:cViewPr>
      <p:scale>
        <a:sx n="100" d="100"/>
        <a:sy n="100" d="100"/>
      </p:scale>
      <p:origin x="0" y="0"/>
    </p:cViewPr>
  </p:notesTextViewPr>
  <p:sorterViewPr>
    <p:cViewPr>
      <p:scale>
        <a:sx n="100" d="100"/>
        <a:sy n="100" d="100"/>
      </p:scale>
      <p:origin x="0" y="-10003"/>
    </p:cViewPr>
  </p:sorterViewPr>
  <p:notesViewPr>
    <p:cSldViewPr snapToGrid="0">
      <p:cViewPr varScale="1">
        <p:scale>
          <a:sx n="80" d="100"/>
          <a:sy n="80" d="100"/>
        </p:scale>
        <p:origin x="3000"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gs" Target="tags/tag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Master" Target="slideMasters/slideMaster1.xml"/><Relationship Id="rId61" Type="http://schemas.microsoft.com/office/2016/11/relationships/changesInfo" Target="changesInfos/changesInfo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Carter" userId="S::renee.carter@tnz.govt.nz::21556302-0a5b-434c-8a4e-bca8114343df" providerId="AD" clId="Web-{2B779266-BE54-99D6-58CC-5AFA96B7593F}"/>
    <pc:docChg chg="modSld">
      <pc:chgData name="Renee Carter" userId="S::renee.carter@tnz.govt.nz::21556302-0a5b-434c-8a4e-bca8114343df" providerId="AD" clId="Web-{2B779266-BE54-99D6-58CC-5AFA96B7593F}" dt="2020-01-13T02:36:44.112" v="4" actId="20577"/>
      <pc:docMkLst>
        <pc:docMk/>
      </pc:docMkLst>
      <pc:sldChg chg="modSp">
        <pc:chgData name="Renee Carter" userId="S::renee.carter@tnz.govt.nz::21556302-0a5b-434c-8a4e-bca8114343df" providerId="AD" clId="Web-{2B779266-BE54-99D6-58CC-5AFA96B7593F}" dt="2020-01-13T02:36:42.566" v="2" actId="20577"/>
        <pc:sldMkLst>
          <pc:docMk/>
          <pc:sldMk cId="1217631448" sldId="628"/>
        </pc:sldMkLst>
        <pc:spChg chg="mod">
          <ac:chgData name="Renee Carter" userId="S::renee.carter@tnz.govt.nz::21556302-0a5b-434c-8a4e-bca8114343df" providerId="AD" clId="Web-{2B779266-BE54-99D6-58CC-5AFA96B7593F}" dt="2020-01-13T02:36:42.566" v="2" actId="20577"/>
          <ac:spMkLst>
            <pc:docMk/>
            <pc:sldMk cId="1217631448" sldId="628"/>
            <ac:spMk id="29" creationId="{00000000-0000-0000-0000-000000000000}"/>
          </ac:spMkLst>
        </pc:spChg>
      </pc:sldChg>
    </pc:docChg>
  </pc:docChgLst>
  <pc:docChgLst>
    <pc:chgData name="Renee Carter" userId="S::renee.carter@tnz.govt.nz::21556302-0a5b-434c-8a4e-bca8114343df" providerId="AD" clId="Web-{14A6A726-A5C7-07A3-2C36-20C430A91A25}"/>
    <pc:docChg chg="modSld">
      <pc:chgData name="Renee Carter" userId="S::renee.carter@tnz.govt.nz::21556302-0a5b-434c-8a4e-bca8114343df" providerId="AD" clId="Web-{14A6A726-A5C7-07A3-2C36-20C430A91A25}" dt="2020-01-14T01:40:18.461" v="279" actId="20577"/>
      <pc:docMkLst>
        <pc:docMk/>
      </pc:docMkLst>
      <pc:sldChg chg="modSp">
        <pc:chgData name="Renee Carter" userId="S::renee.carter@tnz.govt.nz::21556302-0a5b-434c-8a4e-bca8114343df" providerId="AD" clId="Web-{14A6A726-A5C7-07A3-2C36-20C430A91A25}" dt="2020-01-14T01:40:18.461" v="278" actId="20577"/>
        <pc:sldMkLst>
          <pc:docMk/>
          <pc:sldMk cId="4205443200" sldId="626"/>
        </pc:sldMkLst>
        <pc:spChg chg="mod">
          <ac:chgData name="Renee Carter" userId="S::renee.carter@tnz.govt.nz::21556302-0a5b-434c-8a4e-bca8114343df" providerId="AD" clId="Web-{14A6A726-A5C7-07A3-2C36-20C430A91A25}" dt="2020-01-14T01:40:18.461" v="278" actId="20577"/>
          <ac:spMkLst>
            <pc:docMk/>
            <pc:sldMk cId="4205443200" sldId="626"/>
            <ac:spMk id="29" creationId="{00000000-0000-0000-0000-000000000000}"/>
          </ac:spMkLst>
        </pc:spChg>
      </pc:sldChg>
      <pc:sldChg chg="addSp delSp modSp">
        <pc:chgData name="Renee Carter" userId="S::renee.carter@tnz.govt.nz::21556302-0a5b-434c-8a4e-bca8114343df" providerId="AD" clId="Web-{14A6A726-A5C7-07A3-2C36-20C430A91A25}" dt="2020-01-14T01:33:31.089" v="44" actId="1076"/>
        <pc:sldMkLst>
          <pc:docMk/>
          <pc:sldMk cId="3873761127" sldId="641"/>
        </pc:sldMkLst>
        <pc:spChg chg="del mod">
          <ac:chgData name="Renee Carter" userId="S::renee.carter@tnz.govt.nz::21556302-0a5b-434c-8a4e-bca8114343df" providerId="AD" clId="Web-{14A6A726-A5C7-07A3-2C36-20C430A91A25}" dt="2020-01-14T01:32:43.464" v="37"/>
          <ac:spMkLst>
            <pc:docMk/>
            <pc:sldMk cId="3873761127" sldId="641"/>
            <ac:spMk id="2" creationId="{00000000-0000-0000-0000-000000000000}"/>
          </ac:spMkLst>
        </pc:spChg>
        <pc:spChg chg="mod">
          <ac:chgData name="Renee Carter" userId="S::renee.carter@tnz.govt.nz::21556302-0a5b-434c-8a4e-bca8114343df" providerId="AD" clId="Web-{14A6A726-A5C7-07A3-2C36-20C430A91A25}" dt="2020-01-14T01:33:10.542" v="40" actId="20577"/>
          <ac:spMkLst>
            <pc:docMk/>
            <pc:sldMk cId="3873761127" sldId="641"/>
            <ac:spMk id="9" creationId="{00000000-0000-0000-0000-000000000000}"/>
          </ac:spMkLst>
        </pc:spChg>
        <pc:spChg chg="add del mod">
          <ac:chgData name="Renee Carter" userId="S::renee.carter@tnz.govt.nz::21556302-0a5b-434c-8a4e-bca8114343df" providerId="AD" clId="Web-{14A6A726-A5C7-07A3-2C36-20C430A91A25}" dt="2020-01-14T01:32:57.652" v="38"/>
          <ac:spMkLst>
            <pc:docMk/>
            <pc:sldMk cId="3873761127" sldId="641"/>
            <ac:spMk id="10" creationId="{086644BA-5D9B-43E7-911C-0DD7266A7A67}"/>
          </ac:spMkLst>
        </pc:spChg>
        <pc:spChg chg="mod">
          <ac:chgData name="Renee Carter" userId="S::renee.carter@tnz.govt.nz::21556302-0a5b-434c-8a4e-bca8114343df" providerId="AD" clId="Web-{14A6A726-A5C7-07A3-2C36-20C430A91A25}" dt="2020-01-14T01:33:23.792" v="42" actId="1076"/>
          <ac:spMkLst>
            <pc:docMk/>
            <pc:sldMk cId="3873761127" sldId="641"/>
            <ac:spMk id="15" creationId="{00000000-0000-0000-0000-000000000000}"/>
          </ac:spMkLst>
        </pc:spChg>
        <pc:spChg chg="mod">
          <ac:chgData name="Renee Carter" userId="S::renee.carter@tnz.govt.nz::21556302-0a5b-434c-8a4e-bca8114343df" providerId="AD" clId="Web-{14A6A726-A5C7-07A3-2C36-20C430A91A25}" dt="2020-01-14T01:33:31.089" v="44" actId="1076"/>
          <ac:spMkLst>
            <pc:docMk/>
            <pc:sldMk cId="3873761127" sldId="641"/>
            <ac:spMk id="20" creationId="{00000000-0000-0000-0000-000000000000}"/>
          </ac:spMkLst>
        </pc:spChg>
        <pc:spChg chg="mod">
          <ac:chgData name="Renee Carter" userId="S::renee.carter@tnz.govt.nz::21556302-0a5b-434c-8a4e-bca8114343df" providerId="AD" clId="Web-{14A6A726-A5C7-07A3-2C36-20C430A91A25}" dt="2020-01-14T01:33:17.870" v="41" actId="1076"/>
          <ac:spMkLst>
            <pc:docMk/>
            <pc:sldMk cId="3873761127" sldId="641"/>
            <ac:spMk id="22" creationId="{00000000-0000-0000-0000-000000000000}"/>
          </ac:spMkLst>
        </pc:spChg>
        <pc:spChg chg="mod">
          <ac:chgData name="Renee Carter" userId="S::renee.carter@tnz.govt.nz::21556302-0a5b-434c-8a4e-bca8114343df" providerId="AD" clId="Web-{14A6A726-A5C7-07A3-2C36-20C430A91A25}" dt="2020-01-14T01:33:27.667" v="43" actId="1076"/>
          <ac:spMkLst>
            <pc:docMk/>
            <pc:sldMk cId="3873761127" sldId="641"/>
            <ac:spMk id="24" creationId="{00000000-0000-0000-0000-000000000000}"/>
          </ac:spMkLst>
        </pc:spChg>
      </pc:sldChg>
      <pc:sldChg chg="addSp delSp modSp">
        <pc:chgData name="Renee Carter" userId="S::renee.carter@tnz.govt.nz::21556302-0a5b-434c-8a4e-bca8114343df" providerId="AD" clId="Web-{14A6A726-A5C7-07A3-2C36-20C430A91A25}" dt="2020-01-14T01:34:21.589" v="51" actId="20577"/>
        <pc:sldMkLst>
          <pc:docMk/>
          <pc:sldMk cId="2494065622" sldId="647"/>
        </pc:sldMkLst>
        <pc:spChg chg="del">
          <ac:chgData name="Renee Carter" userId="S::renee.carter@tnz.govt.nz::21556302-0a5b-434c-8a4e-bca8114343df" providerId="AD" clId="Web-{14A6A726-A5C7-07A3-2C36-20C430A91A25}" dt="2020-01-14T01:33:45.058" v="45"/>
          <ac:spMkLst>
            <pc:docMk/>
            <pc:sldMk cId="2494065622" sldId="647"/>
            <ac:spMk id="2" creationId="{00000000-0000-0000-0000-000000000000}"/>
          </ac:spMkLst>
        </pc:spChg>
        <pc:spChg chg="add del mod">
          <ac:chgData name="Renee Carter" userId="S::renee.carter@tnz.govt.nz::21556302-0a5b-434c-8a4e-bca8114343df" providerId="AD" clId="Web-{14A6A726-A5C7-07A3-2C36-20C430A91A25}" dt="2020-01-14T01:33:50.042" v="46"/>
          <ac:spMkLst>
            <pc:docMk/>
            <pc:sldMk cId="2494065622" sldId="647"/>
            <ac:spMk id="6" creationId="{E8F0B36E-8B07-440D-9098-4B6D9DA77712}"/>
          </ac:spMkLst>
        </pc:spChg>
        <pc:spChg chg="mod">
          <ac:chgData name="Renee Carter" userId="S::renee.carter@tnz.govt.nz::21556302-0a5b-434c-8a4e-bca8114343df" providerId="AD" clId="Web-{14A6A726-A5C7-07A3-2C36-20C430A91A25}" dt="2020-01-14T01:34:21.589" v="51" actId="20577"/>
          <ac:spMkLst>
            <pc:docMk/>
            <pc:sldMk cId="2494065622" sldId="647"/>
            <ac:spMk id="9" creationId="{00000000-0000-0000-0000-000000000000}"/>
          </ac:spMkLst>
        </pc:spChg>
        <pc:spChg chg="mod">
          <ac:chgData name="Renee Carter" userId="S::renee.carter@tnz.govt.nz::21556302-0a5b-434c-8a4e-bca8114343df" providerId="AD" clId="Web-{14A6A726-A5C7-07A3-2C36-20C430A91A25}" dt="2020-01-14T01:33:59.917" v="48" actId="1076"/>
          <ac:spMkLst>
            <pc:docMk/>
            <pc:sldMk cId="2494065622" sldId="647"/>
            <ac:spMk id="13" creationId="{00000000-0000-0000-0000-000000000000}"/>
          </ac:spMkLst>
        </pc:spChg>
        <pc:spChg chg="mod">
          <ac:chgData name="Renee Carter" userId="S::renee.carter@tnz.govt.nz::21556302-0a5b-434c-8a4e-bca8114343df" providerId="AD" clId="Web-{14A6A726-A5C7-07A3-2C36-20C430A91A25}" dt="2020-01-14T01:34:03.823" v="49" actId="1076"/>
          <ac:spMkLst>
            <pc:docMk/>
            <pc:sldMk cId="2494065622" sldId="647"/>
            <ac:spMk id="15" creationId="{00000000-0000-0000-0000-000000000000}"/>
          </ac:spMkLst>
        </pc:spChg>
        <pc:spChg chg="mod">
          <ac:chgData name="Renee Carter" userId="S::renee.carter@tnz.govt.nz::21556302-0a5b-434c-8a4e-bca8114343df" providerId="AD" clId="Web-{14A6A726-A5C7-07A3-2C36-20C430A91A25}" dt="2020-01-14T01:34:05.792" v="50" actId="1076"/>
          <ac:spMkLst>
            <pc:docMk/>
            <pc:sldMk cId="2494065622" sldId="647"/>
            <ac:spMk id="20" creationId="{00000000-0000-0000-0000-000000000000}"/>
          </ac:spMkLst>
        </pc:spChg>
      </pc:sldChg>
      <pc:sldChg chg="modSp">
        <pc:chgData name="Renee Carter" userId="S::renee.carter@tnz.govt.nz::21556302-0a5b-434c-8a4e-bca8114343df" providerId="AD" clId="Web-{14A6A726-A5C7-07A3-2C36-20C430A91A25}" dt="2020-01-14T01:38:15.322" v="226" actId="20577"/>
        <pc:sldMkLst>
          <pc:docMk/>
          <pc:sldMk cId="3070081396" sldId="650"/>
        </pc:sldMkLst>
        <pc:spChg chg="mod">
          <ac:chgData name="Renee Carter" userId="S::renee.carter@tnz.govt.nz::21556302-0a5b-434c-8a4e-bca8114343df" providerId="AD" clId="Web-{14A6A726-A5C7-07A3-2C36-20C430A91A25}" dt="2020-01-14T01:38:15.322" v="226" actId="20577"/>
          <ac:spMkLst>
            <pc:docMk/>
            <pc:sldMk cId="3070081396" sldId="650"/>
            <ac:spMk id="8"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1.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4.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17.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18.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19.xlsx"/><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4.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5.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6.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7.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8.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9.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0.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1.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9081850303206"/>
          <c:y val="3.1059151297685581E-2"/>
          <c:w val="0.81713775035414526"/>
          <c:h val="0.88818705532833186"/>
        </c:manualLayout>
      </c:layout>
      <c:doughnutChart>
        <c:varyColors val="1"/>
        <c:ser>
          <c:idx val="0"/>
          <c:order val="0"/>
          <c:tx>
            <c:strRef>
              <c:f>Sheet1!$B$1</c:f>
              <c:strCache>
                <c:ptCount val="1"/>
                <c:pt idx="0">
                  <c:v>AMP</c:v>
                </c:pt>
              </c:strCache>
            </c:strRef>
          </c:tx>
          <c:spPr>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DAFE-43D6-9AF1-21B03FCFBD01}"/>
              </c:ext>
            </c:extLst>
          </c:dPt>
          <c:dPt>
            <c:idx val="1"/>
            <c:bubble3D val="0"/>
            <c:spPr>
              <a:solidFill>
                <a:schemeClr val="accent2">
                  <a:lumMod val="50000"/>
                </a:schemeClr>
              </a:solidFill>
              <a:ln>
                <a:solidFill>
                  <a:schemeClr val="bg1"/>
                </a:solidFill>
              </a:ln>
            </c:spPr>
            <c:extLst>
              <c:ext xmlns:c16="http://schemas.microsoft.com/office/drawing/2014/chart" uri="{C3380CC4-5D6E-409C-BE32-E72D297353CC}">
                <c16:uniqueId val="{00000003-DAFE-43D6-9AF1-21B03FCFBD01}"/>
              </c:ext>
            </c:extLst>
          </c:dPt>
          <c:dPt>
            <c:idx val="2"/>
            <c:bubble3D val="0"/>
            <c:spPr>
              <a:solidFill>
                <a:schemeClr val="bg1"/>
              </a:solidFill>
              <a:ln>
                <a:solidFill>
                  <a:schemeClr val="bg1"/>
                </a:solidFill>
              </a:ln>
            </c:spPr>
            <c:extLst>
              <c:ext xmlns:c16="http://schemas.microsoft.com/office/drawing/2014/chart" uri="{C3380CC4-5D6E-409C-BE32-E72D297353CC}">
                <c16:uniqueId val="{00000005-DAFE-43D6-9AF1-21B03FCFBD01}"/>
              </c:ext>
            </c:extLst>
          </c:dPt>
          <c:cat>
            <c:strRef>
              <c:f>Sheet1!$A$2:$A$4</c:f>
              <c:strCache>
                <c:ptCount val="2"/>
                <c:pt idx="0">
                  <c:v>Strongly agree</c:v>
                </c:pt>
                <c:pt idx="1">
                  <c:v>Agree</c:v>
                </c:pt>
              </c:strCache>
            </c:strRef>
          </c:cat>
          <c:val>
            <c:numRef>
              <c:f>Sheet1!$B$2:$B$4</c:f>
              <c:numCache>
                <c:formatCode>###0%</c:formatCode>
                <c:ptCount val="3"/>
                <c:pt idx="0">
                  <c:v>0.44920047656130108</c:v>
                </c:pt>
                <c:pt idx="1">
                  <c:v>0.48246827315982743</c:v>
                </c:pt>
                <c:pt idx="2">
                  <c:v>5.2523478356511145E-2</c:v>
                </c:pt>
              </c:numCache>
            </c:numRef>
          </c:val>
          <c:extLst>
            <c:ext xmlns:c16="http://schemas.microsoft.com/office/drawing/2014/chart" uri="{C3380CC4-5D6E-409C-BE32-E72D297353CC}">
              <c16:uniqueId val="{00000006-DAFE-43D6-9AF1-21B03FCFBD01}"/>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74223731707317"/>
          <c:y val="6.8198875140607421E-2"/>
          <c:w val="0.79701440028749682"/>
          <c:h val="0.69015545556805402"/>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numFmt formatCode="0%" sourceLinked="0"/>
            <c:spPr>
              <a:noFill/>
              <a:ln>
                <a:noFill/>
              </a:ln>
              <a:effectLst/>
            </c:spPr>
            <c:txPr>
              <a:bodyPr/>
              <a:lstStyle/>
              <a:p>
                <a:pPr algn="ctr">
                  <a:defRPr>
                    <a:solidFill>
                      <a:srgbClr val="171717"/>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Mar-17</c:v>
                </c:pt>
                <c:pt idx="1">
                  <c:v>Nov-17</c:v>
                </c:pt>
                <c:pt idx="2">
                  <c:v>Mar-18</c:v>
                </c:pt>
                <c:pt idx="3">
                  <c:v>Nov-18</c:v>
                </c:pt>
                <c:pt idx="4">
                  <c:v>Mar-19</c:v>
                </c:pt>
                <c:pt idx="5">
                  <c:v>Nov-19</c:v>
                </c:pt>
              </c:strCache>
            </c:strRef>
          </c:cat>
          <c:val>
            <c:numRef>
              <c:f>Sheet1!$B$2:$B$7</c:f>
              <c:numCache>
                <c:formatCode>###0%</c:formatCode>
                <c:ptCount val="6"/>
                <c:pt idx="0">
                  <c:v>7.7728455927727078E-2</c:v>
                </c:pt>
                <c:pt idx="1">
                  <c:v>0.10189784155311689</c:v>
                </c:pt>
                <c:pt idx="2">
                  <c:v>9.3668220000270613E-2</c:v>
                </c:pt>
                <c:pt idx="3">
                  <c:v>0.10376872273031643</c:v>
                </c:pt>
                <c:pt idx="4">
                  <c:v>0.10081913143323225</c:v>
                </c:pt>
                <c:pt idx="5">
                  <c:v>8.1008695563570002E-2</c:v>
                </c:pt>
              </c:numCache>
            </c:numRef>
          </c:val>
          <c:extLst>
            <c:ext xmlns:c16="http://schemas.microsoft.com/office/drawing/2014/chart" uri="{C3380CC4-5D6E-409C-BE32-E72D297353CC}">
              <c16:uniqueId val="{00000000-744B-4CC6-8D0A-0A0D9EAE25F4}"/>
            </c:ext>
          </c:extLst>
        </c:ser>
        <c:ser>
          <c:idx val="1"/>
          <c:order val="1"/>
          <c:tx>
            <c:strRef>
              <c:f>Sheet1!$C$1</c:f>
              <c:strCache>
                <c:ptCount val="1"/>
                <c:pt idx="0">
                  <c:v>It's not top five but it is in the top ten industries</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Mar-17</c:v>
                </c:pt>
                <c:pt idx="1">
                  <c:v>Nov-17</c:v>
                </c:pt>
                <c:pt idx="2">
                  <c:v>Mar-18</c:v>
                </c:pt>
                <c:pt idx="3">
                  <c:v>Nov-18</c:v>
                </c:pt>
                <c:pt idx="4">
                  <c:v>Mar-19</c:v>
                </c:pt>
                <c:pt idx="5">
                  <c:v>Nov-19</c:v>
                </c:pt>
              </c:strCache>
            </c:strRef>
          </c:cat>
          <c:val>
            <c:numRef>
              <c:f>Sheet1!$C$2:$C$7</c:f>
              <c:numCache>
                <c:formatCode>###0%</c:formatCode>
                <c:ptCount val="6"/>
                <c:pt idx="0">
                  <c:v>2.5896876646273138E-2</c:v>
                </c:pt>
                <c:pt idx="1">
                  <c:v>3.7700795201224269E-2</c:v>
                </c:pt>
                <c:pt idx="2">
                  <c:v>3.3141012159218587E-2</c:v>
                </c:pt>
                <c:pt idx="3">
                  <c:v>2.6586758173592729E-2</c:v>
                </c:pt>
                <c:pt idx="4">
                  <c:v>4.222072520387142E-2</c:v>
                </c:pt>
                <c:pt idx="5">
                  <c:v>4.7129376992377257E-2</c:v>
                </c:pt>
              </c:numCache>
            </c:numRef>
          </c:val>
          <c:extLst>
            <c:ext xmlns:c16="http://schemas.microsoft.com/office/drawing/2014/chart" uri="{C3380CC4-5D6E-409C-BE32-E72D297353CC}">
              <c16:uniqueId val="{00000001-744B-4CC6-8D0A-0A0D9EAE25F4}"/>
            </c:ext>
          </c:extLst>
        </c:ser>
        <c:ser>
          <c:idx val="2"/>
          <c:order val="2"/>
          <c:tx>
            <c:strRef>
              <c:f>Sheet1!$D$1</c:f>
              <c:strCache>
                <c:ptCount val="1"/>
                <c:pt idx="0">
                  <c:v>It's not top three but it is in the top five industries</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Mar-17</c:v>
                </c:pt>
                <c:pt idx="1">
                  <c:v>Nov-17</c:v>
                </c:pt>
                <c:pt idx="2">
                  <c:v>Mar-18</c:v>
                </c:pt>
                <c:pt idx="3">
                  <c:v>Nov-18</c:v>
                </c:pt>
                <c:pt idx="4">
                  <c:v>Mar-19</c:v>
                </c:pt>
                <c:pt idx="5">
                  <c:v>Nov-19</c:v>
                </c:pt>
              </c:strCache>
            </c:strRef>
          </c:cat>
          <c:val>
            <c:numRef>
              <c:f>Sheet1!$D$2:$D$7</c:f>
              <c:numCache>
                <c:formatCode>###0%</c:formatCode>
                <c:ptCount val="6"/>
                <c:pt idx="0">
                  <c:v>0.17108880844383367</c:v>
                </c:pt>
                <c:pt idx="1">
                  <c:v>0.16169875417184126</c:v>
                </c:pt>
                <c:pt idx="2">
                  <c:v>0.21459937534958409</c:v>
                </c:pt>
                <c:pt idx="3">
                  <c:v>0.18394241934302452</c:v>
                </c:pt>
                <c:pt idx="4">
                  <c:v>0.16369457698684994</c:v>
                </c:pt>
                <c:pt idx="5">
                  <c:v>0.17193594516271674</c:v>
                </c:pt>
              </c:numCache>
            </c:numRef>
          </c:val>
          <c:extLst>
            <c:ext xmlns:c16="http://schemas.microsoft.com/office/drawing/2014/chart" uri="{C3380CC4-5D6E-409C-BE32-E72D297353CC}">
              <c16:uniqueId val="{00000002-744B-4CC6-8D0A-0A0D9EAE25F4}"/>
            </c:ext>
          </c:extLst>
        </c:ser>
        <c:ser>
          <c:idx val="3"/>
          <c:order val="3"/>
          <c:tx>
            <c:strRef>
              <c:f>Sheet1!$E$1</c:f>
              <c:strCache>
                <c:ptCount val="1"/>
                <c:pt idx="0">
                  <c:v>It's in the top three industries</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Mar-17</c:v>
                </c:pt>
                <c:pt idx="1">
                  <c:v>Nov-17</c:v>
                </c:pt>
                <c:pt idx="2">
                  <c:v>Mar-18</c:v>
                </c:pt>
                <c:pt idx="3">
                  <c:v>Nov-18</c:v>
                </c:pt>
                <c:pt idx="4">
                  <c:v>Mar-19</c:v>
                </c:pt>
                <c:pt idx="5">
                  <c:v>Nov-19</c:v>
                </c:pt>
              </c:strCache>
            </c:strRef>
          </c:cat>
          <c:val>
            <c:numRef>
              <c:f>Sheet1!$E$2:$E$7</c:f>
              <c:numCache>
                <c:formatCode>###0%</c:formatCode>
                <c:ptCount val="6"/>
                <c:pt idx="0">
                  <c:v>0.62650232871625899</c:v>
                </c:pt>
                <c:pt idx="1">
                  <c:v>0.57571527639796516</c:v>
                </c:pt>
                <c:pt idx="2">
                  <c:v>0.52359289785567564</c:v>
                </c:pt>
                <c:pt idx="3">
                  <c:v>0.58732864727514622</c:v>
                </c:pt>
                <c:pt idx="4">
                  <c:v>0.57489388835511046</c:v>
                </c:pt>
                <c:pt idx="5">
                  <c:v>0.58395821595887953</c:v>
                </c:pt>
              </c:numCache>
            </c:numRef>
          </c:val>
          <c:extLst>
            <c:ext xmlns:c16="http://schemas.microsoft.com/office/drawing/2014/chart" uri="{C3380CC4-5D6E-409C-BE32-E72D297353CC}">
              <c16:uniqueId val="{00000003-744B-4CC6-8D0A-0A0D9EAE25F4}"/>
            </c:ext>
          </c:extLst>
        </c:ser>
        <c:ser>
          <c:idx val="4"/>
          <c:order val="4"/>
          <c:tx>
            <c:strRef>
              <c:f>Sheet1!$F$1</c:f>
              <c:strCache>
                <c:ptCount val="1"/>
                <c:pt idx="0">
                  <c:v>It's number 1</c:v>
                </c:pt>
              </c:strCache>
            </c:strRef>
          </c:tx>
          <c:spPr>
            <a:solidFill>
              <a:srgbClr val="FF7529"/>
            </a:solidFill>
            <a:ln w="28575">
              <a:solidFill>
                <a:sysClr val="window" lastClr="FFFFFF"/>
              </a:solidFill>
            </a:ln>
          </c:spPr>
          <c:invertIfNegative val="0"/>
          <c:dLbls>
            <c:dLbl>
              <c:idx val="0"/>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60F9-4DC8-AC20-E7104D7F7010}"/>
                </c:ext>
              </c:extLst>
            </c:dLbl>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Mar-17</c:v>
                </c:pt>
                <c:pt idx="1">
                  <c:v>Nov-17</c:v>
                </c:pt>
                <c:pt idx="2">
                  <c:v>Mar-18</c:v>
                </c:pt>
                <c:pt idx="3">
                  <c:v>Nov-18</c:v>
                </c:pt>
                <c:pt idx="4">
                  <c:v>Mar-19</c:v>
                </c:pt>
                <c:pt idx="5">
                  <c:v>Nov-19</c:v>
                </c:pt>
              </c:strCache>
            </c:strRef>
          </c:cat>
          <c:val>
            <c:numRef>
              <c:f>Sheet1!$F$2:$F$7</c:f>
              <c:numCache>
                <c:formatCode>###0%</c:formatCode>
                <c:ptCount val="6"/>
                <c:pt idx="0">
                  <c:v>9.8783530265908068E-2</c:v>
                </c:pt>
                <c:pt idx="1">
                  <c:v>0.12298733267585221</c:v>
                </c:pt>
                <c:pt idx="2">
                  <c:v>0.13499849463525143</c:v>
                </c:pt>
                <c:pt idx="3">
                  <c:v>9.8373452477915985E-2</c:v>
                </c:pt>
                <c:pt idx="4">
                  <c:v>0.11837167802093278</c:v>
                </c:pt>
                <c:pt idx="5">
                  <c:v>0.11596776632246057</c:v>
                </c:pt>
              </c:numCache>
            </c:numRef>
          </c:val>
          <c:extLst>
            <c:ext xmlns:c16="http://schemas.microsoft.com/office/drawing/2014/chart" uri="{C3380CC4-5D6E-409C-BE32-E72D297353CC}">
              <c16:uniqueId val="{00000001-F6A4-4A60-962B-DCD6720896D4}"/>
            </c:ext>
          </c:extLst>
        </c:ser>
        <c:dLbls>
          <c:dLblPos val="ctr"/>
          <c:showLegendKey val="0"/>
          <c:showVal val="1"/>
          <c:showCatName val="0"/>
          <c:showSerName val="0"/>
          <c:showPercent val="0"/>
          <c:showBubbleSize val="0"/>
        </c:dLbls>
        <c:gapWidth val="80"/>
        <c:overlap val="100"/>
        <c:axId val="105943424"/>
        <c:axId val="105944960"/>
      </c:barChart>
      <c:catAx>
        <c:axId val="105943424"/>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105944960"/>
        <c:crosses val="autoZero"/>
        <c:auto val="0"/>
        <c:lblAlgn val="ctr"/>
        <c:lblOffset val="100"/>
        <c:noMultiLvlLbl val="0"/>
      </c:catAx>
      <c:valAx>
        <c:axId val="105944960"/>
        <c:scaling>
          <c:orientation val="minMax"/>
        </c:scaling>
        <c:delete val="1"/>
        <c:axPos val="l"/>
        <c:numFmt formatCode="0%" sourceLinked="1"/>
        <c:majorTickMark val="out"/>
        <c:minorTickMark val="none"/>
        <c:tickLblPos val="none"/>
        <c:crossAx val="105943424"/>
        <c:crosses val="autoZero"/>
        <c:crossBetween val="between"/>
      </c:valAx>
    </c:plotArea>
    <c:legend>
      <c:legendPos val="l"/>
      <c:layout>
        <c:manualLayout>
          <c:xMode val="edge"/>
          <c:yMode val="edge"/>
          <c:x val="7.7884143350569713E-3"/>
          <c:y val="6.8380202474690663E-2"/>
          <c:w val="0.20346905377818331"/>
          <c:h val="0.73804611923509555"/>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8178677569935"/>
          <c:y val="0.21105601799775026"/>
          <c:w val="0.87900729464830096"/>
          <c:h val="0.55015545556805401"/>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numFmt formatCode="0%" sourceLinked="0"/>
            <c:spPr>
              <a:noFill/>
              <a:ln>
                <a:noFill/>
              </a:ln>
              <a:effectLst/>
            </c:spPr>
            <c:txPr>
              <a:bodyPr/>
              <a:lstStyle/>
              <a:p>
                <a:pPr algn="ctr">
                  <a:defRPr>
                    <a:solidFill>
                      <a:srgbClr val="171717"/>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Sheet1!$B$2:$B$10</c:f>
              <c:numCache>
                <c:formatCode>###0%</c:formatCode>
                <c:ptCount val="9"/>
                <c:pt idx="0">
                  <c:v>5.5394527468533822E-2</c:v>
                </c:pt>
                <c:pt idx="1">
                  <c:v>4.7431528286662965E-2</c:v>
                </c:pt>
                <c:pt idx="2">
                  <c:v>2.9377011299620458E-2</c:v>
                </c:pt>
                <c:pt idx="3">
                  <c:v>3.9450784058482194E-2</c:v>
                </c:pt>
                <c:pt idx="4">
                  <c:v>5.1728522552489171E-2</c:v>
                </c:pt>
                <c:pt idx="5">
                  <c:v>5.1080162608895453E-2</c:v>
                </c:pt>
                <c:pt idx="6">
                  <c:v>5.6383755227443218E-2</c:v>
                </c:pt>
                <c:pt idx="7">
                  <c:v>6.171069920696419E-2</c:v>
                </c:pt>
                <c:pt idx="8">
                  <c:v>6.0975408991623486E-2</c:v>
                </c:pt>
              </c:numCache>
            </c:numRef>
          </c:val>
          <c:extLst>
            <c:ext xmlns:c16="http://schemas.microsoft.com/office/drawing/2014/chart" uri="{C3380CC4-5D6E-409C-BE32-E72D297353CC}">
              <c16:uniqueId val="{00000000-67E7-4DA8-B154-8F2C99EB34FD}"/>
            </c:ext>
          </c:extLst>
        </c:ser>
        <c:ser>
          <c:idx val="1"/>
          <c:order val="1"/>
          <c:tx>
            <c:strRef>
              <c:f>Sheet1!$C$1</c:f>
              <c:strCache>
                <c:ptCount val="1"/>
                <c:pt idx="0">
                  <c:v>Too few</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Sheet1!$C$2:$C$10</c:f>
              <c:numCache>
                <c:formatCode>###0%</c:formatCode>
                <c:ptCount val="9"/>
                <c:pt idx="0">
                  <c:v>0.32860775364802614</c:v>
                </c:pt>
                <c:pt idx="1">
                  <c:v>0.36592828742918554</c:v>
                </c:pt>
                <c:pt idx="2">
                  <c:v>0.32772269425239853</c:v>
                </c:pt>
                <c:pt idx="3">
                  <c:v>0.2510541749041495</c:v>
                </c:pt>
                <c:pt idx="4">
                  <c:v>0.26508949244670182</c:v>
                </c:pt>
                <c:pt idx="5">
                  <c:v>0.30110148097911726</c:v>
                </c:pt>
                <c:pt idx="6">
                  <c:v>0.29412148174769337</c:v>
                </c:pt>
                <c:pt idx="7">
                  <c:v>0.2059957421751008</c:v>
                </c:pt>
                <c:pt idx="8">
                  <c:v>0.21343710324959095</c:v>
                </c:pt>
              </c:numCache>
            </c:numRef>
          </c:val>
          <c:extLst>
            <c:ext xmlns:c16="http://schemas.microsoft.com/office/drawing/2014/chart" uri="{C3380CC4-5D6E-409C-BE32-E72D297353CC}">
              <c16:uniqueId val="{00000001-67E7-4DA8-B154-8F2C99EB34FD}"/>
            </c:ext>
          </c:extLst>
        </c:ser>
        <c:ser>
          <c:idx val="2"/>
          <c:order val="2"/>
          <c:tx>
            <c:strRef>
              <c:f>Sheet1!$D$1</c:f>
              <c:strCache>
                <c:ptCount val="1"/>
                <c:pt idx="0">
                  <c:v>Just right</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Sheet1!$D$2:$D$10</c:f>
              <c:numCache>
                <c:formatCode>###0%</c:formatCode>
                <c:ptCount val="9"/>
                <c:pt idx="0">
                  <c:v>0.5034030946149366</c:v>
                </c:pt>
                <c:pt idx="1">
                  <c:v>0.44302140101417981</c:v>
                </c:pt>
                <c:pt idx="2">
                  <c:v>0.48756049188119044</c:v>
                </c:pt>
                <c:pt idx="3">
                  <c:v>0.51242524636285058</c:v>
                </c:pt>
                <c:pt idx="4">
                  <c:v>0.45722080690998668</c:v>
                </c:pt>
                <c:pt idx="5">
                  <c:v>0.43183235612888959</c:v>
                </c:pt>
                <c:pt idx="6">
                  <c:v>0.43659107344200376</c:v>
                </c:pt>
                <c:pt idx="7">
                  <c:v>0.4608561872889973</c:v>
                </c:pt>
                <c:pt idx="8">
                  <c:v>0.50508768603155774</c:v>
                </c:pt>
              </c:numCache>
            </c:numRef>
          </c:val>
          <c:extLst>
            <c:ext xmlns:c16="http://schemas.microsoft.com/office/drawing/2014/chart" uri="{C3380CC4-5D6E-409C-BE32-E72D297353CC}">
              <c16:uniqueId val="{00000002-67E7-4DA8-B154-8F2C99EB34FD}"/>
            </c:ext>
          </c:extLst>
        </c:ser>
        <c:ser>
          <c:idx val="3"/>
          <c:order val="3"/>
          <c:tx>
            <c:strRef>
              <c:f>Sheet1!$E$1</c:f>
              <c:strCache>
                <c:ptCount val="1"/>
                <c:pt idx="0">
                  <c:v>Too many</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Sheet1!$E$2:$E$10</c:f>
              <c:numCache>
                <c:formatCode>###0%</c:formatCode>
                <c:ptCount val="9"/>
                <c:pt idx="0">
                  <c:v>0.11259462426850336</c:v>
                </c:pt>
                <c:pt idx="1">
                  <c:v>0.14361878326997241</c:v>
                </c:pt>
                <c:pt idx="2">
                  <c:v>0.15533980256678795</c:v>
                </c:pt>
                <c:pt idx="3">
                  <c:v>0.19706979467451863</c:v>
                </c:pt>
                <c:pt idx="4">
                  <c:v>0.22596117809082139</c:v>
                </c:pt>
                <c:pt idx="5">
                  <c:v>0.21598600028309761</c:v>
                </c:pt>
                <c:pt idx="6">
                  <c:v>0.21290368958285413</c:v>
                </c:pt>
                <c:pt idx="7">
                  <c:v>0.27143737132893531</c:v>
                </c:pt>
                <c:pt idx="8">
                  <c:v>0.22049980172723152</c:v>
                </c:pt>
              </c:numCache>
            </c:numRef>
          </c:val>
          <c:extLst>
            <c:ext xmlns:c16="http://schemas.microsoft.com/office/drawing/2014/chart" uri="{C3380CC4-5D6E-409C-BE32-E72D297353CC}">
              <c16:uniqueId val="{00000003-67E7-4DA8-B154-8F2C99EB34FD}"/>
            </c:ext>
          </c:extLst>
        </c:ser>
        <c:dLbls>
          <c:dLblPos val="ctr"/>
          <c:showLegendKey val="0"/>
          <c:showVal val="1"/>
          <c:showCatName val="0"/>
          <c:showSerName val="0"/>
          <c:showPercent val="0"/>
          <c:showBubbleSize val="0"/>
        </c:dLbls>
        <c:gapWidth val="50"/>
        <c:overlap val="100"/>
        <c:axId val="159643520"/>
        <c:axId val="159645056"/>
      </c:barChart>
      <c:catAx>
        <c:axId val="159643520"/>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159645056"/>
        <c:crosses val="autoZero"/>
        <c:auto val="0"/>
        <c:lblAlgn val="ctr"/>
        <c:lblOffset val="100"/>
        <c:noMultiLvlLbl val="0"/>
      </c:catAx>
      <c:valAx>
        <c:axId val="159645056"/>
        <c:scaling>
          <c:orientation val="minMax"/>
        </c:scaling>
        <c:delete val="1"/>
        <c:axPos val="l"/>
        <c:numFmt formatCode="0%" sourceLinked="1"/>
        <c:majorTickMark val="out"/>
        <c:minorTickMark val="none"/>
        <c:tickLblPos val="none"/>
        <c:crossAx val="159643520"/>
        <c:crosses val="autoZero"/>
        <c:crossBetween val="between"/>
      </c:valAx>
    </c:plotArea>
    <c:legend>
      <c:legendPos val="l"/>
      <c:layout>
        <c:manualLayout>
          <c:xMode val="edge"/>
          <c:yMode val="edge"/>
          <c:x val="0"/>
          <c:y val="0.21409448818897639"/>
          <c:w val="0.11634320420057627"/>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67640562848321"/>
          <c:y val="0.21105601799775026"/>
          <c:w val="0.87611259137059971"/>
          <c:h val="0.55015545556805401"/>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numFmt formatCode="0%" sourceLinked="0"/>
            <c:spPr>
              <a:noFill/>
              <a:ln>
                <a:noFill/>
              </a:ln>
              <a:effectLst/>
            </c:spPr>
            <c:txPr>
              <a:bodyPr/>
              <a:lstStyle/>
              <a:p>
                <a:pPr algn="ctr">
                  <a:defRPr>
                    <a:solidFill>
                      <a:srgbClr val="171717"/>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Sheet1!$B$2:$B$10</c:f>
              <c:numCache>
                <c:formatCode>###0%</c:formatCode>
                <c:ptCount val="9"/>
                <c:pt idx="0">
                  <c:v>8.6267655461617132E-2</c:v>
                </c:pt>
                <c:pt idx="1">
                  <c:v>6.0303858078765871E-2</c:v>
                </c:pt>
                <c:pt idx="2">
                  <c:v>2.9238873877956751E-2</c:v>
                </c:pt>
                <c:pt idx="3">
                  <c:v>5.244231040317246E-2</c:v>
                </c:pt>
                <c:pt idx="4">
                  <c:v>6.1713687458887098E-2</c:v>
                </c:pt>
                <c:pt idx="5">
                  <c:v>8.0141175330549819E-2</c:v>
                </c:pt>
                <c:pt idx="6">
                  <c:v>7.4534330473121219E-2</c:v>
                </c:pt>
                <c:pt idx="7">
                  <c:v>5.5641481944862958E-2</c:v>
                </c:pt>
                <c:pt idx="8">
                  <c:v>6.2812210408185104E-2</c:v>
                </c:pt>
              </c:numCache>
            </c:numRef>
          </c:val>
          <c:extLst>
            <c:ext xmlns:c16="http://schemas.microsoft.com/office/drawing/2014/chart" uri="{C3380CC4-5D6E-409C-BE32-E72D297353CC}">
              <c16:uniqueId val="{00000000-7C27-43F0-9D1D-21BF56E253CF}"/>
            </c:ext>
          </c:extLst>
        </c:ser>
        <c:ser>
          <c:idx val="1"/>
          <c:order val="1"/>
          <c:tx>
            <c:strRef>
              <c:f>Sheet1!$C$1</c:f>
              <c:strCache>
                <c:ptCount val="1"/>
                <c:pt idx="0">
                  <c:v>Too few</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Sheet1!$C$2:$C$10</c:f>
              <c:numCache>
                <c:formatCode>###0%</c:formatCode>
                <c:ptCount val="9"/>
                <c:pt idx="0">
                  <c:v>0.27606552725547562</c:v>
                </c:pt>
                <c:pt idx="1">
                  <c:v>0.30109297870145979</c:v>
                </c:pt>
                <c:pt idx="2">
                  <c:v>0.27197504054587862</c:v>
                </c:pt>
                <c:pt idx="3">
                  <c:v>0.24509007799837768</c:v>
                </c:pt>
                <c:pt idx="4">
                  <c:v>0.23049895406242796</c:v>
                </c:pt>
                <c:pt idx="5">
                  <c:v>0.27093321076711563</c:v>
                </c:pt>
                <c:pt idx="6">
                  <c:v>0.26875327443223979</c:v>
                </c:pt>
                <c:pt idx="7">
                  <c:v>0.1952406570836395</c:v>
                </c:pt>
                <c:pt idx="8">
                  <c:v>0.19151499996833501</c:v>
                </c:pt>
              </c:numCache>
            </c:numRef>
          </c:val>
          <c:extLst>
            <c:ext xmlns:c16="http://schemas.microsoft.com/office/drawing/2014/chart" uri="{C3380CC4-5D6E-409C-BE32-E72D297353CC}">
              <c16:uniqueId val="{00000001-7C27-43F0-9D1D-21BF56E253CF}"/>
            </c:ext>
          </c:extLst>
        </c:ser>
        <c:ser>
          <c:idx val="2"/>
          <c:order val="2"/>
          <c:tx>
            <c:strRef>
              <c:f>Sheet1!$D$1</c:f>
              <c:strCache>
                <c:ptCount val="1"/>
                <c:pt idx="0">
                  <c:v>Just right</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Sheet1!$D$2:$D$10</c:f>
              <c:numCache>
                <c:formatCode>###0%</c:formatCode>
                <c:ptCount val="9"/>
                <c:pt idx="0">
                  <c:v>0.50765612880414335</c:v>
                </c:pt>
                <c:pt idx="1">
                  <c:v>0.45675637454615381</c:v>
                </c:pt>
                <c:pt idx="2">
                  <c:v>0.50987911197898628</c:v>
                </c:pt>
                <c:pt idx="3">
                  <c:v>0.49533747904841341</c:v>
                </c:pt>
                <c:pt idx="4">
                  <c:v>0.47288166757356903</c:v>
                </c:pt>
                <c:pt idx="5">
                  <c:v>0.42432701889943197</c:v>
                </c:pt>
                <c:pt idx="6">
                  <c:v>0.4469878513082236</c:v>
                </c:pt>
                <c:pt idx="7">
                  <c:v>0.49041676810030049</c:v>
                </c:pt>
                <c:pt idx="8">
                  <c:v>0.50302863286682897</c:v>
                </c:pt>
              </c:numCache>
            </c:numRef>
          </c:val>
          <c:extLst>
            <c:ext xmlns:c16="http://schemas.microsoft.com/office/drawing/2014/chart" uri="{C3380CC4-5D6E-409C-BE32-E72D297353CC}">
              <c16:uniqueId val="{00000002-7C27-43F0-9D1D-21BF56E253CF}"/>
            </c:ext>
          </c:extLst>
        </c:ser>
        <c:ser>
          <c:idx val="3"/>
          <c:order val="3"/>
          <c:tx>
            <c:strRef>
              <c:f>Sheet1!$E$1</c:f>
              <c:strCache>
                <c:ptCount val="1"/>
                <c:pt idx="0">
                  <c:v>Too many</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Sheet1!$E$2:$E$10</c:f>
              <c:numCache>
                <c:formatCode>###0%</c:formatCode>
                <c:ptCount val="9"/>
                <c:pt idx="0">
                  <c:v>0.13001068847876382</c:v>
                </c:pt>
                <c:pt idx="1">
                  <c:v>0.18184678867362136</c:v>
                </c:pt>
                <c:pt idx="2">
                  <c:v>0.1889069735971759</c:v>
                </c:pt>
                <c:pt idx="3">
                  <c:v>0.20713013255003754</c:v>
                </c:pt>
                <c:pt idx="4">
                  <c:v>0.23490569090511482</c:v>
                </c:pt>
                <c:pt idx="5">
                  <c:v>0.22459859500290269</c:v>
                </c:pt>
                <c:pt idx="6">
                  <c:v>0.20972454378641001</c:v>
                </c:pt>
                <c:pt idx="7">
                  <c:v>0.25870109287119503</c:v>
                </c:pt>
                <c:pt idx="8">
                  <c:v>0.24264415675665443</c:v>
                </c:pt>
              </c:numCache>
            </c:numRef>
          </c:val>
          <c:extLst>
            <c:ext xmlns:c16="http://schemas.microsoft.com/office/drawing/2014/chart" uri="{C3380CC4-5D6E-409C-BE32-E72D297353CC}">
              <c16:uniqueId val="{00000003-7C27-43F0-9D1D-21BF56E253CF}"/>
            </c:ext>
          </c:extLst>
        </c:ser>
        <c:dLbls>
          <c:dLblPos val="ctr"/>
          <c:showLegendKey val="0"/>
          <c:showVal val="1"/>
          <c:showCatName val="0"/>
          <c:showSerName val="0"/>
          <c:showPercent val="0"/>
          <c:showBubbleSize val="0"/>
        </c:dLbls>
        <c:gapWidth val="50"/>
        <c:overlap val="100"/>
        <c:axId val="106439424"/>
        <c:axId val="106440960"/>
      </c:barChart>
      <c:catAx>
        <c:axId val="106439424"/>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106440960"/>
        <c:crosses val="autoZero"/>
        <c:auto val="0"/>
        <c:lblAlgn val="ctr"/>
        <c:lblOffset val="100"/>
        <c:noMultiLvlLbl val="0"/>
      </c:catAx>
      <c:valAx>
        <c:axId val="106440960"/>
        <c:scaling>
          <c:orientation val="minMax"/>
        </c:scaling>
        <c:delete val="1"/>
        <c:axPos val="l"/>
        <c:numFmt formatCode="0%" sourceLinked="1"/>
        <c:majorTickMark val="out"/>
        <c:minorTickMark val="none"/>
        <c:tickLblPos val="none"/>
        <c:crossAx val="106439424"/>
        <c:crosses val="autoZero"/>
        <c:crossBetween val="between"/>
      </c:valAx>
    </c:plotArea>
    <c:legend>
      <c:legendPos val="l"/>
      <c:layout>
        <c:manualLayout>
          <c:xMode val="edge"/>
          <c:yMode val="edge"/>
          <c:x val="0"/>
          <c:y val="0.21409448818897639"/>
          <c:w val="0.12753192205212804"/>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78759614271115E-2"/>
          <c:y val="3.1428571428571431E-2"/>
          <c:w val="0.97144248077145778"/>
          <c:h val="0.7283046119235094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Sheet1!$B$2:$B$10</c:f>
              <c:numCache>
                <c:formatCode>###0%</c:formatCode>
                <c:ptCount val="9"/>
                <c:pt idx="0">
                  <c:v>0.18262230203044411</c:v>
                </c:pt>
                <c:pt idx="1">
                  <c:v>0.25106343349019766</c:v>
                </c:pt>
                <c:pt idx="2">
                  <c:v>0.34100962669669888</c:v>
                </c:pt>
                <c:pt idx="3">
                  <c:v>0.34940929354690164</c:v>
                </c:pt>
                <c:pt idx="4">
                  <c:v>0.39890344455381466</c:v>
                </c:pt>
                <c:pt idx="5">
                  <c:v>0.39209132135295216</c:v>
                </c:pt>
                <c:pt idx="6">
                  <c:v>0.39176299010813426</c:v>
                </c:pt>
                <c:pt idx="7">
                  <c:v>0.42915214938848473</c:v>
                </c:pt>
                <c:pt idx="8">
                  <c:v>0.40183437429944069</c:v>
                </c:pt>
              </c:numCache>
            </c:numRef>
          </c:val>
          <c:extLst>
            <c:ext xmlns:c16="http://schemas.microsoft.com/office/drawing/2014/chart" uri="{C3380CC4-5D6E-409C-BE32-E72D297353CC}">
              <c16:uniqueId val="{00000000-7AE8-4D26-9480-9CA8C2FE3BAD}"/>
            </c:ext>
          </c:extLst>
        </c:ser>
        <c:dLbls>
          <c:showLegendKey val="0"/>
          <c:showVal val="0"/>
          <c:showCatName val="0"/>
          <c:showSerName val="0"/>
          <c:showPercent val="0"/>
          <c:showBubbleSize val="0"/>
        </c:dLbls>
        <c:gapWidth val="100"/>
        <c:overlap val="-27"/>
        <c:axId val="105729024"/>
        <c:axId val="105734912"/>
      </c:barChart>
      <c:catAx>
        <c:axId val="1057290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crossAx val="105734912"/>
        <c:crosses val="autoZero"/>
        <c:auto val="0"/>
        <c:lblAlgn val="ctr"/>
        <c:lblOffset val="100"/>
        <c:noMultiLvlLbl val="0"/>
      </c:catAx>
      <c:valAx>
        <c:axId val="105734912"/>
        <c:scaling>
          <c:orientation val="minMax"/>
          <c:max val="1"/>
        </c:scaling>
        <c:delete val="1"/>
        <c:axPos val="l"/>
        <c:numFmt formatCode="###0%" sourceLinked="1"/>
        <c:majorTickMark val="out"/>
        <c:minorTickMark val="none"/>
        <c:tickLblPos val="nextTo"/>
        <c:crossAx val="10572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40389384920634"/>
          <c:y val="6.5341732283464571E-2"/>
          <c:w val="0.64615600198412704"/>
          <c:h val="0.8055262092238471"/>
        </c:manualLayout>
      </c:layout>
      <c:barChart>
        <c:barDir val="bar"/>
        <c:grouping val="clustered"/>
        <c:varyColors val="0"/>
        <c:ser>
          <c:idx val="0"/>
          <c:order val="0"/>
          <c:tx>
            <c:strRef>
              <c:f>Sheet1!$B$1</c:f>
              <c:strCache>
                <c:ptCount val="1"/>
                <c:pt idx="0">
                  <c:v>Mar-17</c:v>
                </c:pt>
              </c:strCache>
            </c:strRef>
          </c:tx>
          <c:spPr>
            <a:solidFill>
              <a:srgbClr val="171717"/>
            </a:solidFill>
          </c:spPr>
          <c:invertIfNegative val="0"/>
          <c:dPt>
            <c:idx val="0"/>
            <c:invertIfNegative val="0"/>
            <c:bubble3D val="0"/>
            <c:spPr>
              <a:solidFill>
                <a:srgbClr val="0093DE"/>
              </a:solidFill>
            </c:spPr>
            <c:extLst>
              <c:ext xmlns:c16="http://schemas.microsoft.com/office/drawing/2014/chart" uri="{C3380CC4-5D6E-409C-BE32-E72D297353CC}">
                <c16:uniqueId val="{00000000-1486-4CE9-B1D6-3B63853FDC2F}"/>
              </c:ext>
            </c:extLst>
          </c:dPt>
          <c:dPt>
            <c:idx val="1"/>
            <c:invertIfNegative val="0"/>
            <c:bubble3D val="0"/>
            <c:spPr>
              <a:solidFill>
                <a:srgbClr val="0093DE"/>
              </a:solidFill>
            </c:spPr>
            <c:extLst>
              <c:ext xmlns:c16="http://schemas.microsoft.com/office/drawing/2014/chart" uri="{C3380CC4-5D6E-409C-BE32-E72D297353CC}">
                <c16:uniqueId val="{00000001-1486-4CE9-B1D6-3B63853FDC2F}"/>
              </c:ext>
            </c:extLst>
          </c:dPt>
          <c:dPt>
            <c:idx val="2"/>
            <c:invertIfNegative val="0"/>
            <c:bubble3D val="0"/>
            <c:extLst>
              <c:ext xmlns:c16="http://schemas.microsoft.com/office/drawing/2014/chart" uri="{C3380CC4-5D6E-409C-BE32-E72D297353CC}">
                <c16:uniqueId val="{00000002-1486-4CE9-B1D6-3B63853FDC2F}"/>
              </c:ext>
            </c:extLst>
          </c:dPt>
          <c:dPt>
            <c:idx val="3"/>
            <c:invertIfNegative val="0"/>
            <c:bubble3D val="0"/>
            <c:extLst>
              <c:ext xmlns:c16="http://schemas.microsoft.com/office/drawing/2014/chart" uri="{C3380CC4-5D6E-409C-BE32-E72D297353CC}">
                <c16:uniqueId val="{00000003-1486-4CE9-B1D6-3B63853FDC2F}"/>
              </c:ext>
            </c:extLst>
          </c:dPt>
          <c:dLbls>
            <c:numFmt formatCode="0%" sourceLinked="0"/>
            <c:spPr>
              <a:noFill/>
              <a:ln>
                <a:noFill/>
              </a:ln>
              <a:effectLst/>
            </c:spPr>
            <c:txPr>
              <a:bodyPr wrap="square" lIns="38100" tIns="36000" rIns="36000" bIns="19050" anchor="ctr">
                <a:spAutoFit/>
              </a:bodyPr>
              <a:lstStyle/>
              <a:p>
                <a:pPr>
                  <a:defRPr>
                    <a:solidFill>
                      <a:srgbClr val="171717"/>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Pressure on infrastructure</c:v>
                </c:pt>
                <c:pt idx="1">
                  <c:v>Environmental damage</c:v>
                </c:pt>
                <c:pt idx="2">
                  <c:v>Overcrowding of national parks/great walks</c:v>
                </c:pt>
                <c:pt idx="3">
                  <c:v>Increased traffic congestion</c:v>
                </c:pt>
                <c:pt idx="4">
                  <c:v>Disrespect for our country (eg human waste, littering)</c:v>
                </c:pt>
                <c:pt idx="5">
                  <c:v>Accommodation shortage</c:v>
                </c:pt>
                <c:pt idx="6">
                  <c:v>Overcrowding of scenic spots/landmarks</c:v>
                </c:pt>
                <c:pt idx="7">
                  <c:v>Declining road safety</c:v>
                </c:pt>
                <c:pt idx="8">
                  <c:v>Roads ill-equipped to handle volume</c:v>
                </c:pt>
                <c:pt idx="9">
                  <c:v>Freedom camping</c:v>
                </c:pt>
              </c:strCache>
            </c:strRef>
          </c:cat>
          <c:val>
            <c:numRef>
              <c:f>Sheet1!$B$2:$B$11</c:f>
              <c:numCache>
                <c:formatCode>###0%</c:formatCode>
                <c:ptCount val="10"/>
                <c:pt idx="0">
                  <c:v>0.3900964211535603</c:v>
                </c:pt>
                <c:pt idx="1">
                  <c:v>0.21632406096480267</c:v>
                </c:pt>
                <c:pt idx="2">
                  <c:v>0.13232099894236449</c:v>
                </c:pt>
                <c:pt idx="3">
                  <c:v>0.12545305227012052</c:v>
                </c:pt>
                <c:pt idx="4">
                  <c:v>0.12481597630589952</c:v>
                </c:pt>
                <c:pt idx="5">
                  <c:v>0.11776400980424985</c:v>
                </c:pt>
                <c:pt idx="6">
                  <c:v>0.10920517049159723</c:v>
                </c:pt>
                <c:pt idx="7">
                  <c:v>9.4184074855466496E-2</c:v>
                </c:pt>
                <c:pt idx="8">
                  <c:v>8.5912323272354763E-2</c:v>
                </c:pt>
                <c:pt idx="9">
                  <c:v>7.4718352290452927E-2</c:v>
                </c:pt>
              </c:numCache>
            </c:numRef>
          </c:val>
          <c:extLst>
            <c:ext xmlns:c16="http://schemas.microsoft.com/office/drawing/2014/chart" uri="{C3380CC4-5D6E-409C-BE32-E72D297353CC}">
              <c16:uniqueId val="{00000004-1486-4CE9-B1D6-3B63853FDC2F}"/>
            </c:ext>
          </c:extLst>
        </c:ser>
        <c:dLbls>
          <c:dLblPos val="inEnd"/>
          <c:showLegendKey val="0"/>
          <c:showVal val="1"/>
          <c:showCatName val="0"/>
          <c:showSerName val="0"/>
          <c:showPercent val="0"/>
          <c:showBubbleSize val="0"/>
        </c:dLbls>
        <c:gapWidth val="50"/>
        <c:axId val="105833216"/>
        <c:axId val="105835904"/>
      </c:barChart>
      <c:catAx>
        <c:axId val="105833216"/>
        <c:scaling>
          <c:orientation val="maxMin"/>
        </c:scaling>
        <c:delete val="0"/>
        <c:axPos val="l"/>
        <c:numFmt formatCode="General" sourceLinked="0"/>
        <c:majorTickMark val="none"/>
        <c:minorTickMark val="none"/>
        <c:tickLblPos val="nextTo"/>
        <c:spPr>
          <a:ln>
            <a:noFill/>
          </a:ln>
        </c:spPr>
        <c:txPr>
          <a:bodyPr/>
          <a:lstStyle/>
          <a:p>
            <a:pPr>
              <a:defRPr>
                <a:solidFill>
                  <a:srgbClr val="171717"/>
                </a:solidFill>
              </a:defRPr>
            </a:pPr>
            <a:endParaRPr lang="en-US"/>
          </a:p>
        </c:txPr>
        <c:crossAx val="105835904"/>
        <c:crosses val="autoZero"/>
        <c:auto val="1"/>
        <c:lblAlgn val="ctr"/>
        <c:lblOffset val="250"/>
        <c:noMultiLvlLbl val="0"/>
      </c:catAx>
      <c:valAx>
        <c:axId val="105835904"/>
        <c:scaling>
          <c:orientation val="minMax"/>
          <c:max val="0.55000000000000004"/>
          <c:min val="0"/>
        </c:scaling>
        <c:delete val="0"/>
        <c:axPos val="t"/>
        <c:numFmt formatCode="###0%" sourceLinked="1"/>
        <c:majorTickMark val="out"/>
        <c:minorTickMark val="none"/>
        <c:tickLblPos val="none"/>
        <c:spPr>
          <a:ln>
            <a:noFill/>
          </a:ln>
        </c:spPr>
        <c:crossAx val="105833216"/>
        <c:crosses val="autoZero"/>
        <c:crossBetween val="between"/>
        <c:majorUnit val="5.000000000000001E-2"/>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43622379532175E-3"/>
          <c:y val="2.8571428571428571E-2"/>
          <c:w val="0.99341811720317597"/>
          <c:h val="0.7711617547806524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Sheet1!$B$2:$B$10</c:f>
              <c:numCache>
                <c:formatCode>###0%</c:formatCode>
                <c:ptCount val="9"/>
                <c:pt idx="0">
                  <c:v>0.12964819480502393</c:v>
                </c:pt>
                <c:pt idx="1">
                  <c:v>0.20661497432007866</c:v>
                </c:pt>
                <c:pt idx="2">
                  <c:v>0.29905127943190624</c:v>
                </c:pt>
                <c:pt idx="3">
                  <c:v>0.33357830678278089</c:v>
                </c:pt>
                <c:pt idx="4">
                  <c:v>0.34732089699820279</c:v>
                </c:pt>
                <c:pt idx="5">
                  <c:v>0.34893952589455901</c:v>
                </c:pt>
                <c:pt idx="6">
                  <c:v>0.33699217943400739</c:v>
                </c:pt>
                <c:pt idx="7">
                  <c:v>0.38760643520155097</c:v>
                </c:pt>
                <c:pt idx="8">
                  <c:v>0.34611979982487662</c:v>
                </c:pt>
              </c:numCache>
            </c:numRef>
          </c:val>
          <c:extLst>
            <c:ext xmlns:c16="http://schemas.microsoft.com/office/drawing/2014/chart" uri="{C3380CC4-5D6E-409C-BE32-E72D297353CC}">
              <c16:uniqueId val="{00000000-E305-401E-99A7-00A1B1F4E28F}"/>
            </c:ext>
          </c:extLst>
        </c:ser>
        <c:dLbls>
          <c:showLegendKey val="0"/>
          <c:showVal val="0"/>
          <c:showCatName val="0"/>
          <c:showSerName val="0"/>
          <c:showPercent val="0"/>
          <c:showBubbleSize val="0"/>
        </c:dLbls>
        <c:gapWidth val="100"/>
        <c:axId val="170676992"/>
        <c:axId val="170678528"/>
      </c:barChart>
      <c:catAx>
        <c:axId val="1706769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crossAx val="170678528"/>
        <c:crosses val="autoZero"/>
        <c:auto val="0"/>
        <c:lblAlgn val="ctr"/>
        <c:lblOffset val="100"/>
        <c:noMultiLvlLbl val="0"/>
      </c:catAx>
      <c:valAx>
        <c:axId val="170678528"/>
        <c:scaling>
          <c:orientation val="minMax"/>
          <c:max val="0.70000000000000007"/>
        </c:scaling>
        <c:delete val="1"/>
        <c:axPos val="l"/>
        <c:numFmt formatCode="###0%" sourceLinked="1"/>
        <c:majorTickMark val="out"/>
        <c:minorTickMark val="none"/>
        <c:tickLblPos val="nextTo"/>
        <c:crossAx val="170676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16257987851908"/>
          <c:y val="7.9627446569178847E-2"/>
          <c:w val="0.59081224678071209"/>
          <c:h val="0.78838335208098997"/>
        </c:manualLayout>
      </c:layout>
      <c:barChart>
        <c:barDir val="bar"/>
        <c:grouping val="clustered"/>
        <c:varyColors val="0"/>
        <c:ser>
          <c:idx val="0"/>
          <c:order val="0"/>
          <c:tx>
            <c:strRef>
              <c:f>Sheet1!$B$1</c:f>
              <c:strCache>
                <c:ptCount val="1"/>
                <c:pt idx="0">
                  <c:v>Mar-19</c:v>
                </c:pt>
              </c:strCache>
            </c:strRef>
          </c:tx>
          <c:spPr>
            <a:solidFill>
              <a:srgbClr val="171717"/>
            </a:solidFill>
          </c:spPr>
          <c:invertIfNegative val="0"/>
          <c:dPt>
            <c:idx val="0"/>
            <c:invertIfNegative val="0"/>
            <c:bubble3D val="0"/>
            <c:spPr>
              <a:solidFill>
                <a:srgbClr val="0093DE"/>
              </a:solidFill>
            </c:spPr>
            <c:extLst>
              <c:ext xmlns:c16="http://schemas.microsoft.com/office/drawing/2014/chart" uri="{C3380CC4-5D6E-409C-BE32-E72D297353CC}">
                <c16:uniqueId val="{00000001-1AEF-44E6-9DE8-038794F78E35}"/>
              </c:ext>
            </c:extLst>
          </c:dPt>
          <c:dPt>
            <c:idx val="1"/>
            <c:invertIfNegative val="0"/>
            <c:bubble3D val="0"/>
            <c:spPr>
              <a:solidFill>
                <a:srgbClr val="0093DE"/>
              </a:solidFill>
            </c:spPr>
            <c:extLst>
              <c:ext xmlns:c16="http://schemas.microsoft.com/office/drawing/2014/chart" uri="{C3380CC4-5D6E-409C-BE32-E72D297353CC}">
                <c16:uniqueId val="{00000003-1AEF-44E6-9DE8-038794F78E35}"/>
              </c:ext>
            </c:extLst>
          </c:dPt>
          <c:dPt>
            <c:idx val="2"/>
            <c:invertIfNegative val="0"/>
            <c:bubble3D val="0"/>
            <c:extLst>
              <c:ext xmlns:c16="http://schemas.microsoft.com/office/drawing/2014/chart" uri="{C3380CC4-5D6E-409C-BE32-E72D297353CC}">
                <c16:uniqueId val="{00000004-1AEF-44E6-9DE8-038794F78E35}"/>
              </c:ext>
            </c:extLst>
          </c:dPt>
          <c:dPt>
            <c:idx val="3"/>
            <c:invertIfNegative val="0"/>
            <c:bubble3D val="0"/>
            <c:extLst>
              <c:ext xmlns:c16="http://schemas.microsoft.com/office/drawing/2014/chart" uri="{C3380CC4-5D6E-409C-BE32-E72D297353CC}">
                <c16:uniqueId val="{00000005-1AEF-44E6-9DE8-038794F78E35}"/>
              </c:ext>
            </c:extLst>
          </c:dPt>
          <c:dPt>
            <c:idx val="4"/>
            <c:invertIfNegative val="0"/>
            <c:bubble3D val="0"/>
            <c:extLst>
              <c:ext xmlns:c16="http://schemas.microsoft.com/office/drawing/2014/chart" uri="{C3380CC4-5D6E-409C-BE32-E72D297353CC}">
                <c16:uniqueId val="{00000006-1AEF-44E6-9DE8-038794F78E35}"/>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Queenstown</c:v>
                </c:pt>
                <c:pt idx="1">
                  <c:v>Auckland</c:v>
                </c:pt>
                <c:pt idx="2">
                  <c:v>Rotorua</c:v>
                </c:pt>
                <c:pt idx="3">
                  <c:v>National Parks / Great Walks</c:v>
                </c:pt>
                <c:pt idx="4">
                  <c:v>Tauranga / Taupo / BoP</c:v>
                </c:pt>
                <c:pt idx="5">
                  <c:v>West Coast</c:v>
                </c:pt>
                <c:pt idx="6">
                  <c:v>Wanaka</c:v>
                </c:pt>
                <c:pt idx="7">
                  <c:v>Wellington</c:v>
                </c:pt>
                <c:pt idx="8">
                  <c:v>Small / tourist towns</c:v>
                </c:pt>
                <c:pt idx="9">
                  <c:v>Northland / Bay of Islands</c:v>
                </c:pt>
              </c:strCache>
            </c:strRef>
          </c:cat>
          <c:val>
            <c:numRef>
              <c:f>Sheet1!$B$2:$B$11</c:f>
              <c:numCache>
                <c:formatCode>###0%</c:formatCode>
                <c:ptCount val="10"/>
                <c:pt idx="0">
                  <c:v>0.59100796614084916</c:v>
                </c:pt>
                <c:pt idx="1">
                  <c:v>0.29535974818010929</c:v>
                </c:pt>
                <c:pt idx="2">
                  <c:v>0.1783590585407448</c:v>
                </c:pt>
                <c:pt idx="3">
                  <c:v>0.15891707901214797</c:v>
                </c:pt>
                <c:pt idx="4">
                  <c:v>0.11650118806672345</c:v>
                </c:pt>
                <c:pt idx="5">
                  <c:v>0.11270721883787013</c:v>
                </c:pt>
                <c:pt idx="6">
                  <c:v>0.10272122426856814</c:v>
                </c:pt>
                <c:pt idx="7">
                  <c:v>9.5070648322998552E-2</c:v>
                </c:pt>
                <c:pt idx="8">
                  <c:v>8.5566945802353606E-2</c:v>
                </c:pt>
                <c:pt idx="9">
                  <c:v>7.7476451309229505E-2</c:v>
                </c:pt>
              </c:numCache>
            </c:numRef>
          </c:val>
          <c:extLst>
            <c:ext xmlns:c16="http://schemas.microsoft.com/office/drawing/2014/chart" uri="{C3380CC4-5D6E-409C-BE32-E72D297353CC}">
              <c16:uniqueId val="{00000007-1AEF-44E6-9DE8-038794F78E35}"/>
            </c:ext>
          </c:extLst>
        </c:ser>
        <c:dLbls>
          <c:dLblPos val="inEnd"/>
          <c:showLegendKey val="0"/>
          <c:showVal val="1"/>
          <c:showCatName val="0"/>
          <c:showSerName val="0"/>
          <c:showPercent val="0"/>
          <c:showBubbleSize val="0"/>
        </c:dLbls>
        <c:gapWidth val="50"/>
        <c:axId val="173238528"/>
        <c:axId val="173267200"/>
      </c:barChart>
      <c:catAx>
        <c:axId val="173238528"/>
        <c:scaling>
          <c:orientation val="maxMin"/>
        </c:scaling>
        <c:delete val="0"/>
        <c:axPos val="l"/>
        <c:numFmt formatCode="General" sourceLinked="0"/>
        <c:majorTickMark val="none"/>
        <c:minorTickMark val="none"/>
        <c:tickLblPos val="nextTo"/>
        <c:spPr>
          <a:ln>
            <a:noFill/>
          </a:ln>
        </c:spPr>
        <c:txPr>
          <a:bodyPr/>
          <a:lstStyle/>
          <a:p>
            <a:pPr>
              <a:defRPr>
                <a:solidFill>
                  <a:srgbClr val="171717"/>
                </a:solidFill>
              </a:defRPr>
            </a:pPr>
            <a:endParaRPr lang="en-US"/>
          </a:p>
        </c:txPr>
        <c:crossAx val="173267200"/>
        <c:crosses val="autoZero"/>
        <c:auto val="1"/>
        <c:lblAlgn val="ctr"/>
        <c:lblOffset val="100"/>
        <c:noMultiLvlLbl val="0"/>
      </c:catAx>
      <c:valAx>
        <c:axId val="173267200"/>
        <c:scaling>
          <c:orientation val="minMax"/>
          <c:min val="0"/>
        </c:scaling>
        <c:delete val="0"/>
        <c:axPos val="t"/>
        <c:numFmt formatCode="###0%" sourceLinked="1"/>
        <c:majorTickMark val="none"/>
        <c:minorTickMark val="none"/>
        <c:tickLblPos val="none"/>
        <c:spPr>
          <a:ln>
            <a:noFill/>
          </a:ln>
        </c:spPr>
        <c:crossAx val="173238528"/>
        <c:crosses val="autoZero"/>
        <c:crossBetween val="between"/>
        <c:majorUnit val="0.1"/>
        <c:minorUnit val="0.1"/>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368535807746"/>
          <c:y val="0.15677030371203599"/>
          <c:w val="0.85412943874458125"/>
          <c:h val="0.51872688413948254"/>
        </c:manualLayout>
      </c:layout>
      <c:barChart>
        <c:barDir val="col"/>
        <c:grouping val="percentStacked"/>
        <c:varyColors val="0"/>
        <c:ser>
          <c:idx val="0"/>
          <c:order val="0"/>
          <c:tx>
            <c:strRef>
              <c:f>Sheet1!$B$1</c:f>
              <c:strCache>
                <c:ptCount val="1"/>
                <c:pt idx="0">
                  <c:v>Not enough growth</c:v>
                </c:pt>
              </c:strCache>
            </c:strRef>
          </c:tx>
          <c:spPr>
            <a:solidFill>
              <a:srgbClr val="171717"/>
            </a:solidFill>
            <a:ln w="28575">
              <a:solidFill>
                <a:sysClr val="window" lastClr="FFFFFF"/>
              </a:solidFill>
            </a:ln>
          </c:spPr>
          <c:invertIfNegative val="0"/>
          <c:dLbls>
            <c:numFmt formatCode="0%" sourceLinked="0"/>
            <c:spPr>
              <a:noFill/>
            </c:spPr>
            <c:txPr>
              <a:bodyPr/>
              <a:lstStyle/>
              <a:p>
                <a:pPr algn="ct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Sheet1!$B$2:$B$10</c:f>
              <c:numCache>
                <c:formatCode>###0%</c:formatCode>
                <c:ptCount val="9"/>
                <c:pt idx="0">
                  <c:v>0.13057625513329951</c:v>
                </c:pt>
                <c:pt idx="1">
                  <c:v>0.12188664508871475</c:v>
                </c:pt>
                <c:pt idx="2">
                  <c:v>0.13521084460595367</c:v>
                </c:pt>
                <c:pt idx="3">
                  <c:v>9.3848685133541346E-2</c:v>
                </c:pt>
                <c:pt idx="4">
                  <c:v>9.8684376323141892E-2</c:v>
                </c:pt>
                <c:pt idx="5">
                  <c:v>0.10638355512591352</c:v>
                </c:pt>
                <c:pt idx="6">
                  <c:v>7.7497668001410253E-2</c:v>
                </c:pt>
                <c:pt idx="7">
                  <c:v>6.7843333395804145E-2</c:v>
                </c:pt>
                <c:pt idx="8">
                  <c:v>8.2281872301917969E-2</c:v>
                </c:pt>
              </c:numCache>
            </c:numRef>
          </c:val>
          <c:extLst>
            <c:ext xmlns:c16="http://schemas.microsoft.com/office/drawing/2014/chart" uri="{C3380CC4-5D6E-409C-BE32-E72D297353CC}">
              <c16:uniqueId val="{00000000-0733-4FE0-BBDD-446C75315B92}"/>
            </c:ext>
          </c:extLst>
        </c:ser>
        <c:ser>
          <c:idx val="1"/>
          <c:order val="1"/>
          <c:tx>
            <c:strRef>
              <c:f>Sheet1!$C$1</c:f>
              <c:strCache>
                <c:ptCount val="1"/>
                <c:pt idx="0">
                  <c:v>Just right</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Sheet1!$C$2:$C$10</c:f>
              <c:numCache>
                <c:formatCode>###0%</c:formatCode>
                <c:ptCount val="9"/>
                <c:pt idx="0">
                  <c:v>0.56835813266136836</c:v>
                </c:pt>
                <c:pt idx="1">
                  <c:v>0.58086965842631366</c:v>
                </c:pt>
                <c:pt idx="2">
                  <c:v>0.51262180812873126</c:v>
                </c:pt>
                <c:pt idx="3">
                  <c:v>0.54086553194843978</c:v>
                </c:pt>
                <c:pt idx="4">
                  <c:v>0.45822421368400545</c:v>
                </c:pt>
                <c:pt idx="5">
                  <c:v>0.47659090140034654</c:v>
                </c:pt>
                <c:pt idx="6">
                  <c:v>0.45094090305401058</c:v>
                </c:pt>
                <c:pt idx="7">
                  <c:v>0.41110969609925052</c:v>
                </c:pt>
                <c:pt idx="8">
                  <c:v>0.39672575494861101</c:v>
                </c:pt>
              </c:numCache>
            </c:numRef>
          </c:val>
          <c:extLst>
            <c:ext xmlns:c16="http://schemas.microsoft.com/office/drawing/2014/chart" uri="{C3380CC4-5D6E-409C-BE32-E72D297353CC}">
              <c16:uniqueId val="{00000001-0733-4FE0-BBDD-446C75315B92}"/>
            </c:ext>
          </c:extLst>
        </c:ser>
        <c:ser>
          <c:idx val="2"/>
          <c:order val="2"/>
          <c:tx>
            <c:strRef>
              <c:f>Sheet1!$D$1</c:f>
              <c:strCache>
                <c:ptCount val="1"/>
                <c:pt idx="0">
                  <c:v>Too much growth</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Sheet1!$D$2:$D$10</c:f>
              <c:numCache>
                <c:formatCode>###0%</c:formatCode>
                <c:ptCount val="9"/>
                <c:pt idx="0">
                  <c:v>0.30106561220533251</c:v>
                </c:pt>
                <c:pt idx="1">
                  <c:v>0.29724369648497273</c:v>
                </c:pt>
                <c:pt idx="2">
                  <c:v>0.35216734726531262</c:v>
                </c:pt>
                <c:pt idx="3">
                  <c:v>0.36528578291802055</c:v>
                </c:pt>
                <c:pt idx="4">
                  <c:v>0.44309140999285185</c:v>
                </c:pt>
                <c:pt idx="5">
                  <c:v>0.41702554347373955</c:v>
                </c:pt>
                <c:pt idx="6">
                  <c:v>0.47156142894457459</c:v>
                </c:pt>
                <c:pt idx="7">
                  <c:v>0.52104697050494286</c:v>
                </c:pt>
                <c:pt idx="8">
                  <c:v>0.52099237274947496</c:v>
                </c:pt>
              </c:numCache>
            </c:numRef>
          </c:val>
          <c:extLst>
            <c:ext xmlns:c16="http://schemas.microsoft.com/office/drawing/2014/chart" uri="{C3380CC4-5D6E-409C-BE32-E72D297353CC}">
              <c16:uniqueId val="{00000002-0733-4FE0-BBDD-446C75315B92}"/>
            </c:ext>
          </c:extLst>
        </c:ser>
        <c:dLbls>
          <c:dLblPos val="ctr"/>
          <c:showLegendKey val="0"/>
          <c:showVal val="1"/>
          <c:showCatName val="0"/>
          <c:showSerName val="0"/>
          <c:showPercent val="0"/>
          <c:showBubbleSize val="0"/>
        </c:dLbls>
        <c:gapWidth val="50"/>
        <c:overlap val="100"/>
        <c:axId val="102753024"/>
        <c:axId val="106192896"/>
      </c:barChart>
      <c:catAx>
        <c:axId val="102753024"/>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106192896"/>
        <c:crosses val="autoZero"/>
        <c:auto val="0"/>
        <c:lblAlgn val="ctr"/>
        <c:lblOffset val="100"/>
        <c:noMultiLvlLbl val="0"/>
      </c:catAx>
      <c:valAx>
        <c:axId val="106192896"/>
        <c:scaling>
          <c:orientation val="minMax"/>
        </c:scaling>
        <c:delete val="1"/>
        <c:axPos val="l"/>
        <c:numFmt formatCode="0%" sourceLinked="1"/>
        <c:majorTickMark val="out"/>
        <c:minorTickMark val="none"/>
        <c:tickLblPos val="none"/>
        <c:crossAx val="102753024"/>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629588737993758"/>
          <c:y val="0.10819887514060743"/>
          <c:w val="0.60368234594398906"/>
          <c:h val="0.76266906636670428"/>
        </c:manualLayout>
      </c:layout>
      <c:barChart>
        <c:barDir val="bar"/>
        <c:grouping val="clustered"/>
        <c:varyColors val="0"/>
        <c:ser>
          <c:idx val="0"/>
          <c:order val="0"/>
          <c:tx>
            <c:strRef>
              <c:f>Sheet1!$B$1</c:f>
              <c:strCache>
                <c:ptCount val="1"/>
                <c:pt idx="0">
                  <c:v>Mar-19</c:v>
                </c:pt>
              </c:strCache>
            </c:strRef>
          </c:tx>
          <c:spPr>
            <a:solidFill>
              <a:srgbClr val="171717"/>
            </a:solidFill>
          </c:spPr>
          <c:invertIfNegative val="0"/>
          <c:dPt>
            <c:idx val="0"/>
            <c:invertIfNegative val="0"/>
            <c:bubble3D val="0"/>
            <c:extLst>
              <c:ext xmlns:c16="http://schemas.microsoft.com/office/drawing/2014/chart" uri="{C3380CC4-5D6E-409C-BE32-E72D297353CC}">
                <c16:uniqueId val="{00000000-0878-44FC-A828-CBB4A70FED4A}"/>
              </c:ext>
            </c:extLst>
          </c:dPt>
          <c:dPt>
            <c:idx val="1"/>
            <c:invertIfNegative val="0"/>
            <c:bubble3D val="0"/>
            <c:extLst>
              <c:ext xmlns:c16="http://schemas.microsoft.com/office/drawing/2014/chart" uri="{C3380CC4-5D6E-409C-BE32-E72D297353CC}">
                <c16:uniqueId val="{00000001-0878-44FC-A828-CBB4A70FED4A}"/>
              </c:ext>
            </c:extLst>
          </c:dPt>
          <c:dPt>
            <c:idx val="2"/>
            <c:invertIfNegative val="0"/>
            <c:bubble3D val="0"/>
            <c:extLst>
              <c:ext xmlns:c16="http://schemas.microsoft.com/office/drawing/2014/chart" uri="{C3380CC4-5D6E-409C-BE32-E72D297353CC}">
                <c16:uniqueId val="{00000002-0878-44FC-A828-CBB4A70FED4A}"/>
              </c:ext>
            </c:extLst>
          </c:dPt>
          <c:dPt>
            <c:idx val="3"/>
            <c:invertIfNegative val="0"/>
            <c:bubble3D val="0"/>
            <c:extLst>
              <c:ext xmlns:c16="http://schemas.microsoft.com/office/drawing/2014/chart" uri="{C3380CC4-5D6E-409C-BE32-E72D297353CC}">
                <c16:uniqueId val="{00000003-0878-44FC-A828-CBB4A70FED4A}"/>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Creates economic growth for the regions</c:v>
                </c:pt>
                <c:pt idx="1">
                  <c:v>Creates employment opportunities for residents</c:v>
                </c:pt>
                <c:pt idx="2">
                  <c:v>Creates growth opportunities for businesses</c:v>
                </c:pt>
                <c:pt idx="3">
                  <c:v>Adds to the vitality of regions and local communities</c:v>
                </c:pt>
                <c:pt idx="4">
                  <c:v>Connects local communities to other cultures</c:v>
                </c:pt>
                <c:pt idx="5">
                  <c:v>Drives infrastructure development in the regions</c:v>
                </c:pt>
                <c:pt idx="6">
                  <c:v>Drives improvements to recreational facilities in local communities</c:v>
                </c:pt>
              </c:strCache>
            </c:strRef>
          </c:cat>
          <c:val>
            <c:numRef>
              <c:f>Sheet1!$B$2:$B$8</c:f>
              <c:numCache>
                <c:formatCode>###0%</c:formatCode>
                <c:ptCount val="7"/>
                <c:pt idx="0">
                  <c:v>0.55480994844765097</c:v>
                </c:pt>
                <c:pt idx="1">
                  <c:v>0.55447695781455608</c:v>
                </c:pt>
                <c:pt idx="2">
                  <c:v>0.54132982325366574</c:v>
                </c:pt>
                <c:pt idx="3">
                  <c:v>0.37466193839052658</c:v>
                </c:pt>
                <c:pt idx="4">
                  <c:v>0.35840838625943633</c:v>
                </c:pt>
                <c:pt idx="5">
                  <c:v>0.31533903309568123</c:v>
                </c:pt>
                <c:pt idx="6">
                  <c:v>0.3124146861514136</c:v>
                </c:pt>
              </c:numCache>
            </c:numRef>
          </c:val>
          <c:extLst>
            <c:ext xmlns:c16="http://schemas.microsoft.com/office/drawing/2014/chart" uri="{C3380CC4-5D6E-409C-BE32-E72D297353CC}">
              <c16:uniqueId val="{00000004-0878-44FC-A828-CBB4A70FED4A}"/>
            </c:ext>
          </c:extLst>
        </c:ser>
        <c:dLbls>
          <c:dLblPos val="inEnd"/>
          <c:showLegendKey val="0"/>
          <c:showVal val="1"/>
          <c:showCatName val="0"/>
          <c:showSerName val="0"/>
          <c:showPercent val="0"/>
          <c:showBubbleSize val="0"/>
        </c:dLbls>
        <c:gapWidth val="50"/>
        <c:axId val="179318144"/>
        <c:axId val="180535296"/>
      </c:barChart>
      <c:catAx>
        <c:axId val="179318144"/>
        <c:scaling>
          <c:orientation val="maxMin"/>
        </c:scaling>
        <c:delete val="0"/>
        <c:axPos val="l"/>
        <c:numFmt formatCode="General" sourceLinked="0"/>
        <c:majorTickMark val="none"/>
        <c:minorTickMark val="none"/>
        <c:tickLblPos val="none"/>
        <c:spPr>
          <a:ln>
            <a:noFill/>
          </a:ln>
        </c:spPr>
        <c:crossAx val="180535296"/>
        <c:crosses val="autoZero"/>
        <c:auto val="1"/>
        <c:lblAlgn val="ctr"/>
        <c:lblOffset val="100"/>
        <c:noMultiLvlLbl val="0"/>
      </c:catAx>
      <c:valAx>
        <c:axId val="180535296"/>
        <c:scaling>
          <c:orientation val="minMax"/>
          <c:max val="1"/>
          <c:min val="0"/>
        </c:scaling>
        <c:delete val="1"/>
        <c:axPos val="t"/>
        <c:numFmt formatCode="###0%" sourceLinked="1"/>
        <c:majorTickMark val="out"/>
        <c:minorTickMark val="none"/>
        <c:tickLblPos val="nextTo"/>
        <c:crossAx val="179318144"/>
        <c:crosses val="autoZero"/>
        <c:crossBetween val="between"/>
        <c:majorUnit val="1.2"/>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23709231304969"/>
          <c:y val="0.10819887514060743"/>
          <c:w val="0.42584688529352155"/>
          <c:h val="0.76266906636670428"/>
        </c:manualLayout>
      </c:layout>
      <c:barChart>
        <c:barDir val="bar"/>
        <c:grouping val="clustered"/>
        <c:varyColors val="0"/>
        <c:ser>
          <c:idx val="0"/>
          <c:order val="0"/>
          <c:tx>
            <c:strRef>
              <c:f>Sheet1!$B$1</c:f>
              <c:strCache>
                <c:ptCount val="1"/>
                <c:pt idx="0">
                  <c:v>Nov-19</c:v>
                </c:pt>
              </c:strCache>
            </c:strRef>
          </c:tx>
          <c:spPr>
            <a:solidFill>
              <a:srgbClr val="0093DE"/>
            </a:solidFill>
          </c:spPr>
          <c:invertIfNegative val="0"/>
          <c:dPt>
            <c:idx val="0"/>
            <c:invertIfNegative val="0"/>
            <c:bubble3D val="0"/>
            <c:extLst>
              <c:ext xmlns:c16="http://schemas.microsoft.com/office/drawing/2014/chart" uri="{C3380CC4-5D6E-409C-BE32-E72D297353CC}">
                <c16:uniqueId val="{00000000-BE3A-4C3D-A075-090B9FD9AB46}"/>
              </c:ext>
            </c:extLst>
          </c:dPt>
          <c:dPt>
            <c:idx val="1"/>
            <c:invertIfNegative val="0"/>
            <c:bubble3D val="0"/>
            <c:extLst>
              <c:ext xmlns:c16="http://schemas.microsoft.com/office/drawing/2014/chart" uri="{C3380CC4-5D6E-409C-BE32-E72D297353CC}">
                <c16:uniqueId val="{00000001-BE3A-4C3D-A075-090B9FD9AB46}"/>
              </c:ext>
            </c:extLst>
          </c:dPt>
          <c:dPt>
            <c:idx val="2"/>
            <c:invertIfNegative val="0"/>
            <c:bubble3D val="0"/>
            <c:extLst>
              <c:ext xmlns:c16="http://schemas.microsoft.com/office/drawing/2014/chart" uri="{C3380CC4-5D6E-409C-BE32-E72D297353CC}">
                <c16:uniqueId val="{00000002-BE3A-4C3D-A075-090B9FD9AB46}"/>
              </c:ext>
            </c:extLst>
          </c:dPt>
          <c:dPt>
            <c:idx val="3"/>
            <c:invertIfNegative val="0"/>
            <c:bubble3D val="0"/>
            <c:extLst>
              <c:ext xmlns:c16="http://schemas.microsoft.com/office/drawing/2014/chart" uri="{C3380CC4-5D6E-409C-BE32-E72D297353CC}">
                <c16:uniqueId val="{00000003-BE3A-4C3D-A075-090B9FD9AB46}"/>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Increases the risk of serious road accidents</c:v>
                </c:pt>
                <c:pt idx="1">
                  <c:v>Results in increased traffic congestion on holiday routes</c:v>
                </c:pt>
                <c:pt idx="2">
                  <c:v>Results in a higher number of road accidents</c:v>
                </c:pt>
                <c:pt idx="3">
                  <c:v>Results in increased littering</c:v>
                </c:pt>
                <c:pt idx="4">
                  <c:v>Makes accommodation too expensive for New Zealand residents</c:v>
                </c:pt>
                <c:pt idx="5">
                  <c:v>Results in damage to New Zealands natural environment</c:v>
                </c:pt>
                <c:pt idx="6">
                  <c:v>Makes it hard for New Zealand residents to find accommodation vacancies</c:v>
                </c:pt>
                <c:pt idx="7">
                  <c:v>Increases congestion in the walking areas of urban centres</c:v>
                </c:pt>
                <c:pt idx="8">
                  <c:v>Means attractions are too busy for New Zealand residents to enjoy</c:v>
                </c:pt>
                <c:pt idx="9">
                  <c:v>Makes it hard to find enough staff to work in the tourism industry</c:v>
                </c:pt>
              </c:strCache>
            </c:strRef>
          </c:cat>
          <c:val>
            <c:numRef>
              <c:f>Sheet1!$B$2:$B$11</c:f>
              <c:numCache>
                <c:formatCode>###0%</c:formatCode>
                <c:ptCount val="10"/>
                <c:pt idx="0">
                  <c:v>0.4591449605003074</c:v>
                </c:pt>
                <c:pt idx="1">
                  <c:v>0.43681650681945394</c:v>
                </c:pt>
                <c:pt idx="2">
                  <c:v>0.3935274914169628</c:v>
                </c:pt>
                <c:pt idx="3">
                  <c:v>0.38424395707700798</c:v>
                </c:pt>
                <c:pt idx="4">
                  <c:v>0.36022806738297897</c:v>
                </c:pt>
                <c:pt idx="5">
                  <c:v>0.32811920730497368</c:v>
                </c:pt>
                <c:pt idx="6">
                  <c:v>0.25719864284451294</c:v>
                </c:pt>
                <c:pt idx="7">
                  <c:v>0.25132143123548034</c:v>
                </c:pt>
                <c:pt idx="8">
                  <c:v>0.24858073458544397</c:v>
                </c:pt>
                <c:pt idx="9">
                  <c:v>0.22405841533592435</c:v>
                </c:pt>
              </c:numCache>
            </c:numRef>
          </c:val>
          <c:extLst>
            <c:ext xmlns:c16="http://schemas.microsoft.com/office/drawing/2014/chart" uri="{C3380CC4-5D6E-409C-BE32-E72D297353CC}">
              <c16:uniqueId val="{00000004-BE3A-4C3D-A075-090B9FD9AB46}"/>
            </c:ext>
          </c:extLst>
        </c:ser>
        <c:dLbls>
          <c:dLblPos val="inEnd"/>
          <c:showLegendKey val="0"/>
          <c:showVal val="1"/>
          <c:showCatName val="0"/>
          <c:showSerName val="0"/>
          <c:showPercent val="0"/>
          <c:showBubbleSize val="0"/>
        </c:dLbls>
        <c:gapWidth val="50"/>
        <c:axId val="196474752"/>
        <c:axId val="196748032"/>
      </c:barChart>
      <c:catAx>
        <c:axId val="196474752"/>
        <c:scaling>
          <c:orientation val="maxMin"/>
        </c:scaling>
        <c:delete val="0"/>
        <c:axPos val="l"/>
        <c:numFmt formatCode="General" sourceLinked="0"/>
        <c:majorTickMark val="none"/>
        <c:minorTickMark val="none"/>
        <c:tickLblPos val="none"/>
        <c:spPr>
          <a:ln>
            <a:noFill/>
          </a:ln>
        </c:spPr>
        <c:crossAx val="196748032"/>
        <c:crosses val="autoZero"/>
        <c:auto val="1"/>
        <c:lblAlgn val="ctr"/>
        <c:lblOffset val="100"/>
        <c:noMultiLvlLbl val="0"/>
      </c:catAx>
      <c:valAx>
        <c:axId val="196748032"/>
        <c:scaling>
          <c:orientation val="minMax"/>
          <c:min val="0"/>
        </c:scaling>
        <c:delete val="0"/>
        <c:axPos val="t"/>
        <c:numFmt formatCode="###0%" sourceLinked="1"/>
        <c:majorTickMark val="out"/>
        <c:minorTickMark val="none"/>
        <c:tickLblPos val="none"/>
        <c:spPr>
          <a:ln>
            <a:noFill/>
          </a:ln>
        </c:spPr>
        <c:crossAx val="196474752"/>
        <c:crosses val="autoZero"/>
        <c:crossBetween val="between"/>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2203031072729E-2"/>
          <c:y val="0.10403470586222797"/>
          <c:w val="0.97818537803742278"/>
          <c:h val="0.7486841464889612"/>
        </c:manualLayout>
      </c:layout>
      <c:lineChart>
        <c:grouping val="standard"/>
        <c:varyColors val="0"/>
        <c:ser>
          <c:idx val="1"/>
          <c:order val="0"/>
          <c:tx>
            <c:strRef>
              <c:f>Sheet1!$B$1</c:f>
              <c:strCache>
                <c:ptCount val="1"/>
                <c:pt idx="0">
                  <c:v>Too much</c:v>
                </c:pt>
              </c:strCache>
            </c:strRef>
          </c:tx>
          <c:dPt>
            <c:idx val="0"/>
            <c:bubble3D val="0"/>
            <c:extLst>
              <c:ext xmlns:c16="http://schemas.microsoft.com/office/drawing/2014/chart" uri="{C3380CC4-5D6E-409C-BE32-E72D297353CC}">
                <c16:uniqueId val="{00000000-0F43-4FB8-AECD-2D3AB25038D6}"/>
              </c:ext>
            </c:extLst>
          </c:dPt>
          <c:dPt>
            <c:idx val="1"/>
            <c:bubble3D val="0"/>
            <c:extLst>
              <c:ext xmlns:c16="http://schemas.microsoft.com/office/drawing/2014/chart" uri="{C3380CC4-5D6E-409C-BE32-E72D297353CC}">
                <c16:uniqueId val="{00000001-0F43-4FB8-AECD-2D3AB25038D6}"/>
              </c:ext>
            </c:extLst>
          </c:dPt>
          <c:dPt>
            <c:idx val="2"/>
            <c:bubble3D val="0"/>
            <c:extLst>
              <c:ext xmlns:c16="http://schemas.microsoft.com/office/drawing/2014/chart" uri="{C3380CC4-5D6E-409C-BE32-E72D297353CC}">
                <c16:uniqueId val="{00000002-0F43-4FB8-AECD-2D3AB25038D6}"/>
              </c:ext>
            </c:extLst>
          </c:dPt>
          <c:dPt>
            <c:idx val="3"/>
            <c:bubble3D val="0"/>
            <c:extLst>
              <c:ext xmlns:c16="http://schemas.microsoft.com/office/drawing/2014/chart" uri="{C3380CC4-5D6E-409C-BE32-E72D297353CC}">
                <c16:uniqueId val="{00000003-0F43-4FB8-AECD-2D3AB25038D6}"/>
              </c:ext>
            </c:extLst>
          </c:dPt>
          <c:dPt>
            <c:idx val="4"/>
            <c:bubble3D val="0"/>
            <c:extLst>
              <c:ext xmlns:c16="http://schemas.microsoft.com/office/drawing/2014/chart" uri="{C3380CC4-5D6E-409C-BE32-E72D297353CC}">
                <c16:uniqueId val="{00000004-0F43-4FB8-AECD-2D3AB25038D6}"/>
              </c:ext>
            </c:extLst>
          </c:dPt>
          <c:dLbls>
            <c:dLbl>
              <c:idx val="0"/>
              <c:spPr/>
              <c:txPr>
                <a:bodyPr/>
                <a:lstStyle/>
                <a:p>
                  <a:pPr>
                    <a:defRPr sz="900">
                      <a:solidFill>
                        <a:schemeClr val="accent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F43-4FB8-AECD-2D3AB25038D6}"/>
                </c:ext>
              </c:extLst>
            </c:dLbl>
            <c:dLbl>
              <c:idx val="1"/>
              <c:spPr/>
              <c:txPr>
                <a:bodyPr/>
                <a:lstStyle/>
                <a:p>
                  <a:pPr>
                    <a:defRPr sz="900" i="0">
                      <a:solidFill>
                        <a:schemeClr val="accent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0F43-4FB8-AECD-2D3AB25038D6}"/>
                </c:ext>
              </c:extLst>
            </c:dLbl>
            <c:dLbl>
              <c:idx val="2"/>
              <c:spPr/>
              <c:txPr>
                <a:bodyPr/>
                <a:lstStyle/>
                <a:p>
                  <a:pPr>
                    <a:defRPr sz="900">
                      <a:solidFill>
                        <a:schemeClr val="accent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0F43-4FB8-AECD-2D3AB25038D6}"/>
                </c:ext>
              </c:extLst>
            </c:dLbl>
            <c:dLbl>
              <c:idx val="3"/>
              <c:spPr/>
              <c:txPr>
                <a:bodyPr/>
                <a:lstStyle/>
                <a:p>
                  <a:pPr>
                    <a:defRPr sz="900" i="0">
                      <a:solidFill>
                        <a:schemeClr val="accent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F43-4FB8-AECD-2D3AB25038D6}"/>
                </c:ext>
              </c:extLst>
            </c:dLbl>
            <c:dLbl>
              <c:idx val="4"/>
              <c:spPr/>
              <c:txPr>
                <a:bodyPr/>
                <a:lstStyle/>
                <a:p>
                  <a:pPr>
                    <a:defRPr sz="900">
                      <a:solidFill>
                        <a:schemeClr val="accent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0F43-4FB8-AECD-2D3AB25038D6}"/>
                </c:ext>
              </c:extLst>
            </c:dLbl>
            <c:spPr>
              <a:noFill/>
              <a:ln>
                <a:noFill/>
              </a:ln>
              <a:effectLst/>
            </c:spPr>
            <c:txPr>
              <a:bodyPr/>
              <a:lstStyle/>
              <a:p>
                <a:pPr>
                  <a:defRPr sz="900">
                    <a:solidFill>
                      <a:schemeClr val="accent1"/>
                    </a:solidFill>
                    <a:latin typeface="+mn-lt"/>
                    <a:ea typeface="National Book" pitchFamily="50"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Nov-19</c:v>
                </c:pt>
                <c:pt idx="1">
                  <c:v>Mar-19</c:v>
                </c:pt>
                <c:pt idx="2">
                  <c:v>Nov-18</c:v>
                </c:pt>
                <c:pt idx="3">
                  <c:v>Mar-18</c:v>
                </c:pt>
                <c:pt idx="4">
                  <c:v>Nov-17</c:v>
                </c:pt>
                <c:pt idx="5">
                  <c:v>Mar-17</c:v>
                </c:pt>
                <c:pt idx="6">
                  <c:v>Nov-16</c:v>
                </c:pt>
                <c:pt idx="7">
                  <c:v>Mar-16</c:v>
                </c:pt>
                <c:pt idx="8">
                  <c:v>Dec-15</c:v>
                </c:pt>
              </c:strCache>
            </c:strRef>
          </c:cat>
          <c:val>
            <c:numRef>
              <c:f>Sheet1!$B$2:$B$10</c:f>
              <c:numCache>
                <c:formatCode>###0%</c:formatCode>
                <c:ptCount val="9"/>
                <c:pt idx="0">
                  <c:v>0.24264415675665443</c:v>
                </c:pt>
                <c:pt idx="1">
                  <c:v>0.25870109287119503</c:v>
                </c:pt>
                <c:pt idx="2">
                  <c:v>0.20972454378641001</c:v>
                </c:pt>
                <c:pt idx="3">
                  <c:v>0.22459859500290269</c:v>
                </c:pt>
                <c:pt idx="4">
                  <c:v>0.23490569090511482</c:v>
                </c:pt>
                <c:pt idx="5">
                  <c:v>0.20713013255003754</c:v>
                </c:pt>
                <c:pt idx="6">
                  <c:v>0.1889069735971759</c:v>
                </c:pt>
                <c:pt idx="7">
                  <c:v>0.18184678867362136</c:v>
                </c:pt>
                <c:pt idx="8">
                  <c:v>0.13001068847876382</c:v>
                </c:pt>
              </c:numCache>
            </c:numRef>
          </c:val>
          <c:smooth val="0"/>
          <c:extLst>
            <c:ext xmlns:c16="http://schemas.microsoft.com/office/drawing/2014/chart" uri="{C3380CC4-5D6E-409C-BE32-E72D297353CC}">
              <c16:uniqueId val="{00000005-0F43-4FB8-AECD-2D3AB25038D6}"/>
            </c:ext>
          </c:extLst>
        </c:ser>
        <c:dLbls>
          <c:showLegendKey val="0"/>
          <c:showVal val="0"/>
          <c:showCatName val="0"/>
          <c:showSerName val="0"/>
          <c:showPercent val="0"/>
          <c:showBubbleSize val="0"/>
        </c:dLbls>
        <c:marker val="1"/>
        <c:smooth val="0"/>
        <c:axId val="96434432"/>
        <c:axId val="96440320"/>
      </c:lineChart>
      <c:catAx>
        <c:axId val="96434432"/>
        <c:scaling>
          <c:orientation val="maxMin"/>
        </c:scaling>
        <c:delete val="0"/>
        <c:axPos val="b"/>
        <c:numFmt formatCode="General" sourceLinked="0"/>
        <c:majorTickMark val="none"/>
        <c:minorTickMark val="none"/>
        <c:tickLblPos val="nextTo"/>
        <c:spPr>
          <a:ln>
            <a:noFill/>
          </a:ln>
        </c:spPr>
        <c:txPr>
          <a:bodyPr/>
          <a:lstStyle/>
          <a:p>
            <a:pPr>
              <a:defRPr sz="1050">
                <a:solidFill>
                  <a:schemeClr val="accent1"/>
                </a:solidFill>
              </a:defRPr>
            </a:pPr>
            <a:endParaRPr lang="en-US"/>
          </a:p>
        </c:txPr>
        <c:crossAx val="96440320"/>
        <c:crosses val="autoZero"/>
        <c:auto val="1"/>
        <c:lblAlgn val="ctr"/>
        <c:lblOffset val="250"/>
        <c:noMultiLvlLbl val="0"/>
      </c:catAx>
      <c:valAx>
        <c:axId val="96440320"/>
        <c:scaling>
          <c:orientation val="minMax"/>
          <c:min val="0"/>
        </c:scaling>
        <c:delete val="0"/>
        <c:axPos val="r"/>
        <c:numFmt formatCode="###0%" sourceLinked="1"/>
        <c:majorTickMark val="none"/>
        <c:minorTickMark val="none"/>
        <c:tickLblPos val="none"/>
        <c:spPr>
          <a:ln>
            <a:noFill/>
          </a:ln>
        </c:spPr>
        <c:crossAx val="96434432"/>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44416826123038"/>
          <c:y val="0.15677030371203599"/>
          <c:w val="0.72042832599276985"/>
          <c:h val="0.57872688413948259"/>
        </c:manualLayout>
      </c:layout>
      <c:barChart>
        <c:barDir val="col"/>
        <c:grouping val="percentStacked"/>
        <c:varyColors val="0"/>
        <c:ser>
          <c:idx val="0"/>
          <c:order val="0"/>
          <c:tx>
            <c:strRef>
              <c:f>Sheet1!$B$1</c:f>
              <c:strCache>
                <c:ptCount val="1"/>
                <c:pt idx="0">
                  <c:v>Strongly disagree</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lgn="ct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Nov-18</c:v>
                </c:pt>
                <c:pt idx="1">
                  <c:v>Mar-19</c:v>
                </c:pt>
                <c:pt idx="2">
                  <c:v>Nov-19</c:v>
                </c:pt>
              </c:strCache>
            </c:strRef>
          </c:cat>
          <c:val>
            <c:numRef>
              <c:f>Sheet1!$B$2:$B$4</c:f>
              <c:numCache>
                <c:formatCode>###0%</c:formatCode>
                <c:ptCount val="3"/>
                <c:pt idx="0">
                  <c:v>4.2733193319117804E-2</c:v>
                </c:pt>
                <c:pt idx="1">
                  <c:v>5.0154234091561972E-2</c:v>
                </c:pt>
                <c:pt idx="2">
                  <c:v>6.5353873133806265E-2</c:v>
                </c:pt>
              </c:numCache>
            </c:numRef>
          </c:val>
          <c:extLst>
            <c:ext xmlns:c16="http://schemas.microsoft.com/office/drawing/2014/chart" uri="{C3380CC4-5D6E-409C-BE32-E72D297353CC}">
              <c16:uniqueId val="{00000000-8663-416A-BBD3-23EC9E7F8BFC}"/>
            </c:ext>
          </c:extLst>
        </c:ser>
        <c:ser>
          <c:idx val="1"/>
          <c:order val="1"/>
          <c:tx>
            <c:strRef>
              <c:f>Sheet1!$C$1</c:f>
              <c:strCache>
                <c:ptCount val="1"/>
                <c:pt idx="0">
                  <c:v>Disagree</c:v>
                </c:pt>
              </c:strCache>
            </c:strRef>
          </c:tx>
          <c:spPr>
            <a:solidFill>
              <a:srgbClr val="8B8B8B"/>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Nov-18</c:v>
                </c:pt>
                <c:pt idx="1">
                  <c:v>Mar-19</c:v>
                </c:pt>
                <c:pt idx="2">
                  <c:v>Nov-19</c:v>
                </c:pt>
              </c:strCache>
            </c:strRef>
          </c:cat>
          <c:val>
            <c:numRef>
              <c:f>Sheet1!$C$2:$C$4</c:f>
              <c:numCache>
                <c:formatCode>###0%</c:formatCode>
                <c:ptCount val="3"/>
                <c:pt idx="0">
                  <c:v>0.17144992196581058</c:v>
                </c:pt>
                <c:pt idx="1">
                  <c:v>0.20925640711831936</c:v>
                </c:pt>
                <c:pt idx="2">
                  <c:v>0.2031268526414399</c:v>
                </c:pt>
              </c:numCache>
            </c:numRef>
          </c:val>
          <c:extLst>
            <c:ext xmlns:c16="http://schemas.microsoft.com/office/drawing/2014/chart" uri="{C3380CC4-5D6E-409C-BE32-E72D297353CC}">
              <c16:uniqueId val="{00000001-8663-416A-BBD3-23EC9E7F8BFC}"/>
            </c:ext>
          </c:extLst>
        </c:ser>
        <c:ser>
          <c:idx val="2"/>
          <c:order val="2"/>
          <c:tx>
            <c:strRef>
              <c:f>Sheet1!$D$1</c:f>
              <c:strCache>
                <c:ptCount val="1"/>
                <c:pt idx="0">
                  <c:v>Neither</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Nov-18</c:v>
                </c:pt>
                <c:pt idx="1">
                  <c:v>Mar-19</c:v>
                </c:pt>
                <c:pt idx="2">
                  <c:v>Nov-19</c:v>
                </c:pt>
              </c:strCache>
            </c:strRef>
          </c:cat>
          <c:val>
            <c:numRef>
              <c:f>Sheet1!$D$2:$D$4</c:f>
              <c:numCache>
                <c:formatCode>###0%</c:formatCode>
                <c:ptCount val="3"/>
                <c:pt idx="0">
                  <c:v>0.37464720304247984</c:v>
                </c:pt>
                <c:pt idx="1">
                  <c:v>0.35563857758448481</c:v>
                </c:pt>
                <c:pt idx="2">
                  <c:v>0.41422377569232699</c:v>
                </c:pt>
              </c:numCache>
            </c:numRef>
          </c:val>
          <c:extLst>
            <c:ext xmlns:c16="http://schemas.microsoft.com/office/drawing/2014/chart" uri="{C3380CC4-5D6E-409C-BE32-E72D297353CC}">
              <c16:uniqueId val="{00000002-8663-416A-BBD3-23EC9E7F8BFC}"/>
            </c:ext>
          </c:extLst>
        </c:ser>
        <c:ser>
          <c:idx val="3"/>
          <c:order val="3"/>
          <c:tx>
            <c:strRef>
              <c:f>Sheet1!$E$1</c:f>
              <c:strCache>
                <c:ptCount val="1"/>
                <c:pt idx="0">
                  <c:v>Agree</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Nov-18</c:v>
                </c:pt>
                <c:pt idx="1">
                  <c:v>Mar-19</c:v>
                </c:pt>
                <c:pt idx="2">
                  <c:v>Nov-19</c:v>
                </c:pt>
              </c:strCache>
            </c:strRef>
          </c:cat>
          <c:val>
            <c:numRef>
              <c:f>Sheet1!$E$2:$E$4</c:f>
              <c:numCache>
                <c:formatCode>###0%</c:formatCode>
                <c:ptCount val="3"/>
                <c:pt idx="0">
                  <c:v>0.36546877485471641</c:v>
                </c:pt>
                <c:pt idx="1">
                  <c:v>0.3305300823067614</c:v>
                </c:pt>
                <c:pt idx="2">
                  <c:v>0.27752128075570653</c:v>
                </c:pt>
              </c:numCache>
            </c:numRef>
          </c:val>
          <c:extLst>
            <c:ext xmlns:c16="http://schemas.microsoft.com/office/drawing/2014/chart" uri="{C3380CC4-5D6E-409C-BE32-E72D297353CC}">
              <c16:uniqueId val="{00000003-8663-416A-BBD3-23EC9E7F8BFC}"/>
            </c:ext>
          </c:extLst>
        </c:ser>
        <c:ser>
          <c:idx val="4"/>
          <c:order val="4"/>
          <c:tx>
            <c:strRef>
              <c:f>Sheet1!$F$1</c:f>
              <c:strCache>
                <c:ptCount val="1"/>
                <c:pt idx="0">
                  <c:v>Strongly agree</c:v>
                </c:pt>
              </c:strCache>
            </c:strRef>
          </c:tx>
          <c:spPr>
            <a:solidFill>
              <a:srgbClr val="FF7529"/>
            </a:solidFill>
            <a:ln w="28575">
              <a:solidFill>
                <a:srgbClr val="FFFFFF"/>
              </a:solidFill>
            </a:ln>
          </c:spPr>
          <c:invertIfNegative val="0"/>
          <c:dLbls>
            <c:spPr>
              <a:noFill/>
              <a:ln>
                <a:noFill/>
              </a:ln>
              <a:effectLst/>
            </c:spPr>
            <c:txPr>
              <a:bodyPr wrap="square" lIns="38100" tIns="19050" rIns="38100" bIns="19050" anchor="ctr">
                <a:spAutoFit/>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Nov-18</c:v>
                </c:pt>
                <c:pt idx="1">
                  <c:v>Mar-19</c:v>
                </c:pt>
                <c:pt idx="2">
                  <c:v>Nov-19</c:v>
                </c:pt>
              </c:strCache>
            </c:strRef>
          </c:cat>
          <c:val>
            <c:numRef>
              <c:f>Sheet1!$F$2:$F$4</c:f>
              <c:numCache>
                <c:formatCode>###0%</c:formatCode>
                <c:ptCount val="3"/>
                <c:pt idx="0">
                  <c:v>4.5700906817870306E-2</c:v>
                </c:pt>
                <c:pt idx="1">
                  <c:v>5.4420698898869808E-2</c:v>
                </c:pt>
                <c:pt idx="2">
                  <c:v>3.9774217776723936E-2</c:v>
                </c:pt>
              </c:numCache>
            </c:numRef>
          </c:val>
          <c:extLst>
            <c:ext xmlns:c16="http://schemas.microsoft.com/office/drawing/2014/chart" uri="{C3380CC4-5D6E-409C-BE32-E72D297353CC}">
              <c16:uniqueId val="{00000000-07FF-4CD4-A678-90319A0CF4AE}"/>
            </c:ext>
          </c:extLst>
        </c:ser>
        <c:dLbls>
          <c:dLblPos val="ctr"/>
          <c:showLegendKey val="0"/>
          <c:showVal val="1"/>
          <c:showCatName val="0"/>
          <c:showSerName val="0"/>
          <c:showPercent val="0"/>
          <c:showBubbleSize val="0"/>
        </c:dLbls>
        <c:gapWidth val="120"/>
        <c:overlap val="100"/>
        <c:axId val="204610944"/>
        <c:axId val="204620928"/>
      </c:barChart>
      <c:catAx>
        <c:axId val="204610944"/>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204620928"/>
        <c:crosses val="autoZero"/>
        <c:auto val="0"/>
        <c:lblAlgn val="ctr"/>
        <c:lblOffset val="100"/>
        <c:noMultiLvlLbl val="0"/>
      </c:catAx>
      <c:valAx>
        <c:axId val="204620928"/>
        <c:scaling>
          <c:orientation val="minMax"/>
        </c:scaling>
        <c:delete val="1"/>
        <c:axPos val="l"/>
        <c:numFmt formatCode="0%" sourceLinked="1"/>
        <c:majorTickMark val="out"/>
        <c:minorTickMark val="none"/>
        <c:tickLblPos val="none"/>
        <c:crossAx val="204610944"/>
        <c:crosses val="autoZero"/>
        <c:crossBetween val="between"/>
      </c:valAx>
    </c:plotArea>
    <c:legend>
      <c:legendPos val="l"/>
      <c:layout>
        <c:manualLayout>
          <c:xMode val="edge"/>
          <c:yMode val="edge"/>
          <c:x val="7.3989936183041227E-2"/>
          <c:y val="0.15123734533183353"/>
          <c:w val="0.12184647154678624"/>
          <c:h val="0.58376040494938131"/>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562080392489069"/>
          <c:y val="0.15677030371203599"/>
          <c:w val="0.70625173486349435"/>
          <c:h val="0.57872688413948259"/>
        </c:manualLayout>
      </c:layout>
      <c:barChart>
        <c:barDir val="col"/>
        <c:grouping val="percentStacked"/>
        <c:varyColors val="0"/>
        <c:ser>
          <c:idx val="0"/>
          <c:order val="0"/>
          <c:tx>
            <c:strRef>
              <c:f>Sheet1!$B$1</c:f>
              <c:strCache>
                <c:ptCount val="1"/>
                <c:pt idx="0">
                  <c:v>Strongly disagree</c:v>
                </c:pt>
              </c:strCache>
            </c:strRef>
          </c:tx>
          <c:spPr>
            <a:solidFill>
              <a:srgbClr val="171717"/>
            </a:solidFill>
            <a:ln w="28575">
              <a:solidFill>
                <a:sysClr val="window" lastClr="FFFFFF"/>
              </a:solidFill>
            </a:ln>
          </c:spPr>
          <c:invertIfNegative val="0"/>
          <c:dLbls>
            <c:delete val="1"/>
          </c:dLbls>
          <c:cat>
            <c:strRef>
              <c:f>Sheet1!$A$2:$A$3</c:f>
              <c:strCache>
                <c:ptCount val="2"/>
                <c:pt idx="0">
                  <c:v>Mar-19</c:v>
                </c:pt>
                <c:pt idx="1">
                  <c:v>Nov-19</c:v>
                </c:pt>
              </c:strCache>
            </c:strRef>
          </c:cat>
          <c:val>
            <c:numRef>
              <c:f>Sheet1!$B$2:$B$3</c:f>
              <c:numCache>
                <c:formatCode>###0%</c:formatCode>
                <c:ptCount val="2"/>
                <c:pt idx="0">
                  <c:v>1.0922468626056616E-2</c:v>
                </c:pt>
                <c:pt idx="1">
                  <c:v>1.0286079535923391E-2</c:v>
                </c:pt>
              </c:numCache>
            </c:numRef>
          </c:val>
          <c:extLst>
            <c:ext xmlns:c16="http://schemas.microsoft.com/office/drawing/2014/chart" uri="{C3380CC4-5D6E-409C-BE32-E72D297353CC}">
              <c16:uniqueId val="{00000000-6D0C-4100-BA54-159B47BFB1C7}"/>
            </c:ext>
          </c:extLst>
        </c:ser>
        <c:ser>
          <c:idx val="1"/>
          <c:order val="1"/>
          <c:tx>
            <c:strRef>
              <c:f>Sheet1!$C$1</c:f>
              <c:strCache>
                <c:ptCount val="1"/>
                <c:pt idx="0">
                  <c:v>Disagree</c:v>
                </c:pt>
              </c:strCache>
            </c:strRef>
          </c:tx>
          <c:spPr>
            <a:solidFill>
              <a:srgbClr val="8B8B8B"/>
            </a:solidFill>
            <a:ln w="28575">
              <a:solidFill>
                <a:sysClr val="window" lastClr="FFFFFF"/>
              </a:solidFill>
            </a:ln>
          </c:spPr>
          <c:invertIfNegative val="0"/>
          <c:dLbls>
            <c:delete val="1"/>
          </c:dLbls>
          <c:cat>
            <c:strRef>
              <c:f>Sheet1!$A$2:$A$3</c:f>
              <c:strCache>
                <c:ptCount val="2"/>
                <c:pt idx="0">
                  <c:v>Mar-19</c:v>
                </c:pt>
                <c:pt idx="1">
                  <c:v>Nov-19</c:v>
                </c:pt>
              </c:strCache>
            </c:strRef>
          </c:cat>
          <c:val>
            <c:numRef>
              <c:f>Sheet1!$C$2:$C$3</c:f>
              <c:numCache>
                <c:formatCode>###0%</c:formatCode>
                <c:ptCount val="2"/>
                <c:pt idx="0">
                  <c:v>2.5214722393023647E-2</c:v>
                </c:pt>
                <c:pt idx="1">
                  <c:v>3.7106653033382848E-2</c:v>
                </c:pt>
              </c:numCache>
            </c:numRef>
          </c:val>
          <c:extLst>
            <c:ext xmlns:c16="http://schemas.microsoft.com/office/drawing/2014/chart" uri="{C3380CC4-5D6E-409C-BE32-E72D297353CC}">
              <c16:uniqueId val="{00000001-6D0C-4100-BA54-159B47BFB1C7}"/>
            </c:ext>
          </c:extLst>
        </c:ser>
        <c:ser>
          <c:idx val="2"/>
          <c:order val="2"/>
          <c:tx>
            <c:strRef>
              <c:f>Sheet1!$D$1</c:f>
              <c:strCache>
                <c:ptCount val="1"/>
                <c:pt idx="0">
                  <c:v>Neither</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Mar-19</c:v>
                </c:pt>
                <c:pt idx="1">
                  <c:v>Nov-19</c:v>
                </c:pt>
              </c:strCache>
            </c:strRef>
          </c:cat>
          <c:val>
            <c:numRef>
              <c:f>Sheet1!$D$2:$D$3</c:f>
              <c:numCache>
                <c:formatCode>###0%</c:formatCode>
                <c:ptCount val="2"/>
                <c:pt idx="0">
                  <c:v>7.5403367130664867E-2</c:v>
                </c:pt>
                <c:pt idx="1">
                  <c:v>9.1823077187620616E-2</c:v>
                </c:pt>
              </c:numCache>
            </c:numRef>
          </c:val>
          <c:extLst>
            <c:ext xmlns:c16="http://schemas.microsoft.com/office/drawing/2014/chart" uri="{C3380CC4-5D6E-409C-BE32-E72D297353CC}">
              <c16:uniqueId val="{00000002-6D0C-4100-BA54-159B47BFB1C7}"/>
            </c:ext>
          </c:extLst>
        </c:ser>
        <c:ser>
          <c:idx val="3"/>
          <c:order val="3"/>
          <c:tx>
            <c:strRef>
              <c:f>Sheet1!$E$1</c:f>
              <c:strCache>
                <c:ptCount val="1"/>
                <c:pt idx="0">
                  <c:v>Agree</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Mar-19</c:v>
                </c:pt>
                <c:pt idx="1">
                  <c:v>Nov-19</c:v>
                </c:pt>
              </c:strCache>
            </c:strRef>
          </c:cat>
          <c:val>
            <c:numRef>
              <c:f>Sheet1!$E$2:$E$3</c:f>
              <c:numCache>
                <c:formatCode>###0%</c:formatCode>
                <c:ptCount val="2"/>
                <c:pt idx="0">
                  <c:v>0.36694533095433213</c:v>
                </c:pt>
                <c:pt idx="1">
                  <c:v>0.36375838135784577</c:v>
                </c:pt>
              </c:numCache>
            </c:numRef>
          </c:val>
          <c:extLst>
            <c:ext xmlns:c16="http://schemas.microsoft.com/office/drawing/2014/chart" uri="{C3380CC4-5D6E-409C-BE32-E72D297353CC}">
              <c16:uniqueId val="{00000003-6D0C-4100-BA54-159B47BFB1C7}"/>
            </c:ext>
          </c:extLst>
        </c:ser>
        <c:ser>
          <c:idx val="4"/>
          <c:order val="4"/>
          <c:tx>
            <c:strRef>
              <c:f>Sheet1!$F$1</c:f>
              <c:strCache>
                <c:ptCount val="1"/>
                <c:pt idx="0">
                  <c:v>Strongly agree</c:v>
                </c:pt>
              </c:strCache>
            </c:strRef>
          </c:tx>
          <c:spPr>
            <a:solidFill>
              <a:srgbClr val="FF7529"/>
            </a:solidFill>
            <a:ln w="28575">
              <a:solidFill>
                <a:srgbClr val="FFFFFF"/>
              </a:solidFill>
            </a:ln>
          </c:spPr>
          <c:invertIfNegative val="0"/>
          <c:dLbls>
            <c:spPr>
              <a:noFill/>
              <a:ln>
                <a:noFill/>
              </a:ln>
              <a:effectLst/>
            </c:spPr>
            <c:txPr>
              <a:bodyPr wrap="square" lIns="38100" tIns="19050" rIns="38100" bIns="19050" anchor="ctr">
                <a:spAutoFit/>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Mar-19</c:v>
                </c:pt>
                <c:pt idx="1">
                  <c:v>Nov-19</c:v>
                </c:pt>
              </c:strCache>
            </c:strRef>
          </c:cat>
          <c:val>
            <c:numRef>
              <c:f>Sheet1!$F$2:$F$3</c:f>
              <c:numCache>
                <c:formatCode>###0%</c:formatCode>
                <c:ptCount val="2"/>
                <c:pt idx="0">
                  <c:v>0.52151411089592059</c:v>
                </c:pt>
                <c:pt idx="1">
                  <c:v>0.49702580888523096</c:v>
                </c:pt>
              </c:numCache>
            </c:numRef>
          </c:val>
          <c:extLst>
            <c:ext xmlns:c16="http://schemas.microsoft.com/office/drawing/2014/chart" uri="{C3380CC4-5D6E-409C-BE32-E72D297353CC}">
              <c16:uniqueId val="{00000004-6D0C-4100-BA54-159B47BFB1C7}"/>
            </c:ext>
          </c:extLst>
        </c:ser>
        <c:dLbls>
          <c:dLblPos val="ctr"/>
          <c:showLegendKey val="0"/>
          <c:showVal val="1"/>
          <c:showCatName val="0"/>
          <c:showSerName val="0"/>
          <c:showPercent val="0"/>
          <c:showBubbleSize val="0"/>
        </c:dLbls>
        <c:gapWidth val="150"/>
        <c:overlap val="100"/>
        <c:axId val="204610944"/>
        <c:axId val="204620928"/>
      </c:barChart>
      <c:catAx>
        <c:axId val="204610944"/>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204620928"/>
        <c:crosses val="autoZero"/>
        <c:auto val="0"/>
        <c:lblAlgn val="ctr"/>
        <c:lblOffset val="100"/>
        <c:noMultiLvlLbl val="0"/>
      </c:catAx>
      <c:valAx>
        <c:axId val="204620928"/>
        <c:scaling>
          <c:orientation val="minMax"/>
        </c:scaling>
        <c:delete val="1"/>
        <c:axPos val="l"/>
        <c:numFmt formatCode="0%" sourceLinked="1"/>
        <c:majorTickMark val="out"/>
        <c:minorTickMark val="none"/>
        <c:tickLblPos val="none"/>
        <c:crossAx val="204610944"/>
        <c:crosses val="autoZero"/>
        <c:crossBetween val="between"/>
      </c:valAx>
    </c:plotArea>
    <c:legend>
      <c:legendPos val="l"/>
      <c:layout>
        <c:manualLayout>
          <c:xMode val="edge"/>
          <c:yMode val="edge"/>
          <c:x val="9.1316888832551901E-2"/>
          <c:y val="0.15123734533183353"/>
          <c:w val="0.16437625409390577"/>
          <c:h val="0.58376040494938131"/>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dLbl>
              <c:idx val="0"/>
              <c:numFmt formatCode="0%" sourceLinked="0"/>
              <c:spPr>
                <a:noFill/>
                <a:ln>
                  <a:noFill/>
                </a:ln>
              </c:spPr>
              <c:txPr>
                <a:bodyPr/>
                <a:lstStyle/>
                <a:p>
                  <a:pPr algn="ct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A91-43BD-A53C-47D4274E0E64}"/>
                </c:ext>
              </c:extLst>
            </c:dLbl>
            <c:dLbl>
              <c:idx val="1"/>
              <c:numFmt formatCode="0%" sourceLinked="0"/>
              <c:spPr>
                <a:solidFill>
                  <a:srgbClr val="79D738"/>
                </a:solidFill>
                <a:ln>
                  <a:noFill/>
                </a:ln>
              </c:spPr>
              <c:txPr>
                <a:bodyPr/>
                <a:lstStyle/>
                <a:p>
                  <a:pPr algn="ct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BA91-43BD-A53C-47D4274E0E64}"/>
                </c:ext>
              </c:extLst>
            </c:dLbl>
            <c:dLbl>
              <c:idx val="2"/>
              <c:numFmt formatCode="0%" sourceLinked="0"/>
              <c:spPr>
                <a:noFill/>
                <a:ln>
                  <a:noFill/>
                </a:ln>
                <a:effectLst/>
              </c:spPr>
              <c:txPr>
                <a:bodyPr/>
                <a:lstStyle/>
                <a:p>
                  <a:pPr algn="ct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BA91-43BD-A53C-47D4274E0E64}"/>
                </c:ext>
              </c:extLst>
            </c:dLbl>
            <c:dLbl>
              <c:idx val="4"/>
              <c:numFmt formatCode="0%" sourceLinked="0"/>
              <c:spPr>
                <a:noFill/>
                <a:ln>
                  <a:solidFill>
                    <a:srgbClr val="FFFFFF"/>
                  </a:solidFill>
                </a:ln>
              </c:spPr>
              <c:txPr>
                <a:bodyPr/>
                <a:lstStyle/>
                <a:p>
                  <a:pPr algn="ct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BA91-43BD-A53C-47D4274E0E64}"/>
                </c:ext>
              </c:extLst>
            </c:dLbl>
            <c:dLbl>
              <c:idx val="5"/>
              <c:numFmt formatCode="0%" sourceLinked="0"/>
              <c:spPr>
                <a:noFill/>
                <a:ln>
                  <a:solidFill>
                    <a:srgbClr val="FFFFFF"/>
                  </a:solidFill>
                </a:ln>
                <a:effectLst/>
              </c:spPr>
              <c:txPr>
                <a:bodyPr/>
                <a:lstStyle/>
                <a:p>
                  <a:pPr algn="ct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BA91-43BD-A53C-47D4274E0E64}"/>
                </c:ext>
              </c:extLst>
            </c:dLbl>
            <c:dLbl>
              <c:idx val="7"/>
              <c:numFmt formatCode="0%" sourceLinked="0"/>
              <c:spPr>
                <a:noFill/>
                <a:ln>
                  <a:noFill/>
                </a:ln>
                <a:effectLst/>
              </c:spPr>
              <c:txPr>
                <a:bodyPr/>
                <a:lstStyle/>
                <a:p>
                  <a:pPr algn="ct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BA91-43BD-A53C-47D4274E0E64}"/>
                </c:ext>
              </c:extLst>
            </c:dLbl>
            <c:dLbl>
              <c:idx val="8"/>
              <c:numFmt formatCode="0%" sourceLinked="0"/>
              <c:spPr>
                <a:noFill/>
                <a:ln>
                  <a:noFill/>
                </a:ln>
                <a:effectLst/>
              </c:spPr>
              <c:txPr>
                <a:bodyPr/>
                <a:lstStyle/>
                <a:p>
                  <a:pPr algn="ct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BA91-43BD-A53C-47D4274E0E64}"/>
                </c:ext>
              </c:extLst>
            </c:dLbl>
            <c:numFmt formatCode="0%" sourceLinked="0"/>
            <c:spPr>
              <a:noFill/>
              <a:ln>
                <a:noFill/>
              </a:ln>
              <a:effectLst/>
            </c:spPr>
            <c:txPr>
              <a:bodyPr/>
              <a:lstStyle/>
              <a:p>
                <a:pPr algn="ct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0.14702768033677568</c:v>
                </c:pt>
                <c:pt idx="1">
                  <c:v>0.22858198655982589</c:v>
                </c:pt>
                <c:pt idx="2">
                  <c:v>0.11104376677099262</c:v>
                </c:pt>
                <c:pt idx="3">
                  <c:v>0.11170279378529356</c:v>
                </c:pt>
                <c:pt idx="4">
                  <c:v>0.15072470000568455</c:v>
                </c:pt>
                <c:pt idx="5">
                  <c:v>0.20037366479065041</c:v>
                </c:pt>
                <c:pt idx="6">
                  <c:v>0.21469318016559547</c:v>
                </c:pt>
                <c:pt idx="7">
                  <c:v>0.18207919186241925</c:v>
                </c:pt>
                <c:pt idx="8">
                  <c:v>0.17148480866218441</c:v>
                </c:pt>
                <c:pt idx="9">
                  <c:v>0.14558740256747305</c:v>
                </c:pt>
                <c:pt idx="10">
                  <c:v>0.15693544086765648</c:v>
                </c:pt>
              </c:numCache>
            </c:numRef>
          </c:val>
          <c:extLst>
            <c:ext xmlns:c16="http://schemas.microsoft.com/office/drawing/2014/chart" uri="{C3380CC4-5D6E-409C-BE32-E72D297353CC}">
              <c16:uniqueId val="{00000003-15B7-4D68-A5A6-EEB3BC86471A}"/>
            </c:ext>
          </c:extLst>
        </c:ser>
        <c:ser>
          <c:idx val="1"/>
          <c:order val="1"/>
          <c:tx>
            <c:strRef>
              <c:f>Sheet1!$C$1</c:f>
              <c:strCache>
                <c:ptCount val="1"/>
                <c:pt idx="0">
                  <c:v>Under estimated</c:v>
                </c:pt>
              </c:strCache>
            </c:strRef>
          </c:tx>
          <c:spPr>
            <a:solidFill>
              <a:srgbClr val="171717"/>
            </a:solidFill>
            <a:ln w="28575">
              <a:solidFill>
                <a:sysClr val="window" lastClr="FFFFFF"/>
              </a:solidFill>
            </a:ln>
          </c:spPr>
          <c:invertIfNegative val="0"/>
          <c:dLbls>
            <c:dLbl>
              <c:idx val="0"/>
              <c:numFmt formatCode="0%" sourceLinked="0"/>
              <c:spPr>
                <a:noFill/>
                <a:ln>
                  <a:noFill/>
                </a:ln>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BA91-43BD-A53C-47D4274E0E64}"/>
                </c:ext>
              </c:extLst>
            </c:dLbl>
            <c:dLbl>
              <c:idx val="2"/>
              <c:numFmt formatCode="0%" sourceLinked="0"/>
              <c:spPr>
                <a:solidFill>
                  <a:srgbClr val="79D738"/>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2C5F-4081-8BF8-C148D95588E1}"/>
                </c:ext>
              </c:extLst>
            </c:dLbl>
            <c:dLbl>
              <c:idx val="4"/>
              <c:numFmt formatCode="0%" sourceLinked="0"/>
              <c:spPr>
                <a:noFill/>
                <a:ln>
                  <a:noFill/>
                </a:ln>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BA91-43BD-A53C-47D4274E0E64}"/>
                </c:ext>
              </c:extLst>
            </c:dLbl>
            <c:dLbl>
              <c:idx val="9"/>
              <c:numFmt formatCode="0%" sourceLinked="0"/>
              <c:spPr>
                <a:solidFill>
                  <a:srgbClr val="FF0000"/>
                </a:solid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2C5F-4081-8BF8-C148D95588E1}"/>
                </c:ext>
              </c:extLst>
            </c:dLbl>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0.53880057384388746</c:v>
                </c:pt>
                <c:pt idx="1">
                  <c:v>0.46182613760520214</c:v>
                </c:pt>
                <c:pt idx="2">
                  <c:v>0.62245603499730562</c:v>
                </c:pt>
                <c:pt idx="3">
                  <c:v>0.56604813790552577</c:v>
                </c:pt>
                <c:pt idx="4">
                  <c:v>0.4973754421667238</c:v>
                </c:pt>
                <c:pt idx="5">
                  <c:v>0.53813717147007711</c:v>
                </c:pt>
                <c:pt idx="6">
                  <c:v>0.48522926567687658</c:v>
                </c:pt>
                <c:pt idx="7">
                  <c:v>0.51922448276185806</c:v>
                </c:pt>
                <c:pt idx="8">
                  <c:v>0.49738460658998546</c:v>
                </c:pt>
                <c:pt idx="9">
                  <c:v>0.41853906617535908</c:v>
                </c:pt>
                <c:pt idx="10">
                  <c:v>0.48030084770605752</c:v>
                </c:pt>
              </c:numCache>
            </c:numRef>
          </c:val>
          <c:extLst>
            <c:ext xmlns:c16="http://schemas.microsoft.com/office/drawing/2014/chart" uri="{C3380CC4-5D6E-409C-BE32-E72D297353CC}">
              <c16:uniqueId val="{00000006-15B7-4D68-A5A6-EEB3BC86471A}"/>
            </c:ext>
          </c:extLst>
        </c:ser>
        <c:ser>
          <c:idx val="2"/>
          <c:order val="2"/>
          <c:tx>
            <c:strRef>
              <c:f>Sheet1!$D$1</c:f>
              <c:strCache>
                <c:ptCount val="1"/>
                <c:pt idx="0">
                  <c:v>Correct</c:v>
                </c:pt>
              </c:strCache>
            </c:strRef>
          </c:tx>
          <c:spPr>
            <a:solidFill>
              <a:srgbClr val="0093DE"/>
            </a:solidFill>
            <a:ln w="28575">
              <a:solidFill>
                <a:sysClr val="window" lastClr="FFFFFF"/>
              </a:solidFill>
            </a:ln>
          </c:spPr>
          <c:invertIfNegative val="0"/>
          <c:dLbls>
            <c:dLbl>
              <c:idx val="4"/>
              <c:numFmt formatCode="0%" sourceLinked="0"/>
              <c:spPr>
                <a:noFill/>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BA91-43BD-A53C-47D4274E0E64}"/>
                </c:ext>
              </c:extLst>
            </c:dLbl>
            <c:dLbl>
              <c:idx val="8"/>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BA91-43BD-A53C-47D4274E0E64}"/>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0.1500441273561855</c:v>
                </c:pt>
                <c:pt idx="1">
                  <c:v>0.12529895060818627</c:v>
                </c:pt>
                <c:pt idx="2">
                  <c:v>0.10302637215031683</c:v>
                </c:pt>
                <c:pt idx="3">
                  <c:v>0.15932286573059129</c:v>
                </c:pt>
                <c:pt idx="4">
                  <c:v>0.13642495983185077</c:v>
                </c:pt>
                <c:pt idx="5">
                  <c:v>0.12015256173787545</c:v>
                </c:pt>
                <c:pt idx="6">
                  <c:v>8.4095504480987612E-2</c:v>
                </c:pt>
                <c:pt idx="7">
                  <c:v>0.18398975132368506</c:v>
                </c:pt>
                <c:pt idx="8">
                  <c:v>0.14596821789461323</c:v>
                </c:pt>
                <c:pt idx="9">
                  <c:v>0.20018208991000308</c:v>
                </c:pt>
                <c:pt idx="10">
                  <c:v>0.21463182840796108</c:v>
                </c:pt>
              </c:numCache>
            </c:numRef>
          </c:val>
          <c:extLst>
            <c:ext xmlns:c16="http://schemas.microsoft.com/office/drawing/2014/chart" uri="{C3380CC4-5D6E-409C-BE32-E72D297353CC}">
              <c16:uniqueId val="{00000008-15B7-4D68-A5A6-EEB3BC86471A}"/>
            </c:ext>
          </c:extLst>
        </c:ser>
        <c:ser>
          <c:idx val="3"/>
          <c:order val="3"/>
          <c:tx>
            <c:strRef>
              <c:f>Sheet1!$E$1</c:f>
              <c:strCache>
                <c:ptCount val="1"/>
                <c:pt idx="0">
                  <c:v>Over estimated</c:v>
                </c:pt>
              </c:strCache>
            </c:strRef>
          </c:tx>
          <c:spPr>
            <a:solidFill>
              <a:srgbClr val="66B32E"/>
            </a:solidFill>
            <a:ln w="28575">
              <a:solidFill>
                <a:sysClr val="window" lastClr="FFFFFF"/>
              </a:solidFill>
            </a:ln>
          </c:spPr>
          <c:invertIfNegative val="0"/>
          <c:dLbls>
            <c:dLbl>
              <c:idx val="4"/>
              <c:numFmt formatCode="0%" sourceLinked="0"/>
              <c:spPr>
                <a:noFill/>
                <a:ln>
                  <a:noFill/>
                </a:ln>
              </c:spPr>
              <c:txPr>
                <a:bodyPr anchorCtr="0"/>
                <a:lstStyle/>
                <a:p>
                  <a:pPr algn="ctr">
                    <a:defRPr lang="en-US" sz="1000" b="0" i="0" u="none" strike="noStrike" kern="1200" baseline="0">
                      <a:solidFill>
                        <a:schemeClr val="bg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E-BA91-43BD-A53C-47D4274E0E64}"/>
                </c:ext>
              </c:extLst>
            </c:dLbl>
            <c:dLbl>
              <c:idx val="6"/>
              <c:numFmt formatCode="0%" sourceLinked="0"/>
              <c:spPr>
                <a:noFill/>
                <a:ln>
                  <a:noFill/>
                </a:ln>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0-BA91-43BD-A53C-47D4274E0E64}"/>
                </c:ext>
              </c:extLst>
            </c:dLbl>
            <c:dLbl>
              <c:idx val="9"/>
              <c:numFmt formatCode="0%" sourceLinked="0"/>
              <c:spPr>
                <a:solidFill>
                  <a:srgbClr val="79D738"/>
                </a:solidFill>
                <a:ln>
                  <a:solidFill>
                    <a:srgbClr val="FFFFFF"/>
                  </a:solid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2-BA91-43BD-A53C-47D4274E0E64}"/>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Sheet1!$E$2:$E$12</c:f>
              <c:numCache>
                <c:formatCode>###0%</c:formatCode>
                <c:ptCount val="11"/>
                <c:pt idx="0">
                  <c:v>0.16412761846315579</c:v>
                </c:pt>
                <c:pt idx="1">
                  <c:v>0.18429292522678534</c:v>
                </c:pt>
                <c:pt idx="2">
                  <c:v>0.16347382608138461</c:v>
                </c:pt>
                <c:pt idx="3">
                  <c:v>0.1629262025785897</c:v>
                </c:pt>
                <c:pt idx="4">
                  <c:v>0.21547489799574071</c:v>
                </c:pt>
                <c:pt idx="5">
                  <c:v>0.14133660200139714</c:v>
                </c:pt>
                <c:pt idx="6">
                  <c:v>0.21598204967654092</c:v>
                </c:pt>
                <c:pt idx="7">
                  <c:v>0.11470657405203732</c:v>
                </c:pt>
                <c:pt idx="8">
                  <c:v>0.18516236685321563</c:v>
                </c:pt>
                <c:pt idx="9">
                  <c:v>0.23569144134716441</c:v>
                </c:pt>
                <c:pt idx="10">
                  <c:v>0.14813188301832558</c:v>
                </c:pt>
              </c:numCache>
            </c:numRef>
          </c:val>
          <c:extLst>
            <c:ext xmlns:c16="http://schemas.microsoft.com/office/drawing/2014/chart" uri="{C3380CC4-5D6E-409C-BE32-E72D297353CC}">
              <c16:uniqueId val="{0000000B-15B7-4D68-A5A6-EEB3BC86471A}"/>
            </c:ext>
          </c:extLst>
        </c:ser>
        <c:dLbls>
          <c:dLblPos val="ctr"/>
          <c:showLegendKey val="0"/>
          <c:showVal val="1"/>
          <c:showCatName val="0"/>
          <c:showSerName val="0"/>
          <c:showPercent val="0"/>
          <c:showBubbleSize val="0"/>
        </c:dLbls>
        <c:gapWidth val="50"/>
        <c:overlap val="100"/>
        <c:axId val="226493952"/>
        <c:axId val="226495488"/>
      </c:barChart>
      <c:catAx>
        <c:axId val="226493952"/>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6495488"/>
        <c:crosses val="autoZero"/>
        <c:auto val="0"/>
        <c:lblAlgn val="ctr"/>
        <c:lblOffset val="100"/>
        <c:noMultiLvlLbl val="0"/>
      </c:catAx>
      <c:valAx>
        <c:axId val="226495488"/>
        <c:scaling>
          <c:orientation val="minMax"/>
        </c:scaling>
        <c:delete val="1"/>
        <c:axPos val="l"/>
        <c:numFmt formatCode="0%" sourceLinked="1"/>
        <c:majorTickMark val="out"/>
        <c:minorTickMark val="none"/>
        <c:tickLblPos val="none"/>
        <c:crossAx val="226493952"/>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numFmt formatCode="0%" sourceLinked="0"/>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0.12714360000221925</c:v>
                </c:pt>
                <c:pt idx="1">
                  <c:v>0.14759558696781985</c:v>
                </c:pt>
                <c:pt idx="2">
                  <c:v>0.12695903691939583</c:v>
                </c:pt>
                <c:pt idx="3">
                  <c:v>5.6792842259060006E-2</c:v>
                </c:pt>
                <c:pt idx="4">
                  <c:v>0.13773273349870627</c:v>
                </c:pt>
                <c:pt idx="5">
                  <c:v>0.14496934040459222</c:v>
                </c:pt>
                <c:pt idx="6">
                  <c:v>0.19381129273425979</c:v>
                </c:pt>
                <c:pt idx="7">
                  <c:v>0.16402710825873756</c:v>
                </c:pt>
                <c:pt idx="8">
                  <c:v>0.10677445645647302</c:v>
                </c:pt>
                <c:pt idx="9">
                  <c:v>7.7667147836703157E-2</c:v>
                </c:pt>
                <c:pt idx="10">
                  <c:v>9.8045682517877222E-2</c:v>
                </c:pt>
              </c:numCache>
            </c:numRef>
          </c:val>
          <c:extLst>
            <c:ext xmlns:c16="http://schemas.microsoft.com/office/drawing/2014/chart" uri="{C3380CC4-5D6E-409C-BE32-E72D297353CC}">
              <c16:uniqueId val="{00000000-3CC9-436E-BFDA-BB6371077210}"/>
            </c:ext>
          </c:extLst>
        </c:ser>
        <c:ser>
          <c:idx val="1"/>
          <c:order val="1"/>
          <c:tx>
            <c:strRef>
              <c:f>Sheet1!$C$1</c:f>
              <c:strCache>
                <c:ptCount val="1"/>
                <c:pt idx="0">
                  <c:v>Under estimated</c:v>
                </c:pt>
              </c:strCache>
            </c:strRef>
          </c:tx>
          <c:spPr>
            <a:solidFill>
              <a:srgbClr val="171717"/>
            </a:solidFill>
            <a:ln w="28575">
              <a:solidFill>
                <a:sysClr val="window" lastClr="FFFFFF"/>
              </a:solidFill>
            </a:ln>
          </c:spPr>
          <c:invertIfNegative val="0"/>
          <c:dLbls>
            <c:dLbl>
              <c:idx val="9"/>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04C9-47DA-B427-0EC023FB74CB}"/>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0.31283010458078747</c:v>
                </c:pt>
                <c:pt idx="1">
                  <c:v>0.30284679555820226</c:v>
                </c:pt>
                <c:pt idx="2">
                  <c:v>0.32028029350419102</c:v>
                </c:pt>
                <c:pt idx="3">
                  <c:v>0.29282691296684571</c:v>
                </c:pt>
                <c:pt idx="4">
                  <c:v>0.29858281810651677</c:v>
                </c:pt>
                <c:pt idx="5">
                  <c:v>0.33057657824342712</c:v>
                </c:pt>
                <c:pt idx="6">
                  <c:v>0.28535635641658591</c:v>
                </c:pt>
                <c:pt idx="7">
                  <c:v>0.31974515652201768</c:v>
                </c:pt>
                <c:pt idx="8">
                  <c:v>0.26749339210069994</c:v>
                </c:pt>
                <c:pt idx="9">
                  <c:v>0.2174058870185826</c:v>
                </c:pt>
                <c:pt idx="10">
                  <c:v>0.22548988747418883</c:v>
                </c:pt>
              </c:numCache>
            </c:numRef>
          </c:val>
          <c:extLst>
            <c:ext xmlns:c16="http://schemas.microsoft.com/office/drawing/2014/chart" uri="{C3380CC4-5D6E-409C-BE32-E72D297353CC}">
              <c16:uniqueId val="{00000001-3CC9-436E-BFDA-BB6371077210}"/>
            </c:ext>
          </c:extLst>
        </c:ser>
        <c:ser>
          <c:idx val="2"/>
          <c:order val="2"/>
          <c:tx>
            <c:strRef>
              <c:f>Sheet1!$D$1</c:f>
              <c:strCache>
                <c:ptCount val="1"/>
                <c:pt idx="0">
                  <c:v>Correct</c:v>
                </c:pt>
              </c:strCache>
            </c:strRef>
          </c:tx>
          <c:spPr>
            <a:solidFill>
              <a:srgbClr val="0093DE"/>
            </a:solidFill>
            <a:ln w="28575">
              <a:solidFill>
                <a:sysClr val="window" lastClr="FFFFFF"/>
              </a:solidFill>
            </a:ln>
          </c:spPr>
          <c:invertIfNegative val="0"/>
          <c:dLbls>
            <c:dLbl>
              <c:idx val="1"/>
              <c:numFmt formatCode="0%" sourceLinked="0"/>
              <c:spPr>
                <a:solidFill>
                  <a:srgbClr val="79D738"/>
                </a:solid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4C9-47DA-B427-0EC023FB74CB}"/>
                </c:ext>
              </c:extLst>
            </c:dLbl>
            <c:dLbl>
              <c:idx val="10"/>
              <c:numFmt formatCode="0%" sourceLinked="0"/>
              <c:spPr>
                <a:solidFill>
                  <a:srgbClr val="79D738"/>
                </a:solid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4C9-47DA-B427-0EC023FB74CB}"/>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0.1747702444789192</c:v>
                </c:pt>
                <c:pt idx="1">
                  <c:v>0.28819346493820486</c:v>
                </c:pt>
                <c:pt idx="2">
                  <c:v>0.14007411544822249</c:v>
                </c:pt>
                <c:pt idx="3">
                  <c:v>0.21033462982238815</c:v>
                </c:pt>
                <c:pt idx="4">
                  <c:v>0.1855704320405952</c:v>
                </c:pt>
                <c:pt idx="5">
                  <c:v>0.16602486709598904</c:v>
                </c:pt>
                <c:pt idx="6">
                  <c:v>0.1840450372843386</c:v>
                </c:pt>
                <c:pt idx="7">
                  <c:v>0.19668100291982596</c:v>
                </c:pt>
                <c:pt idx="8">
                  <c:v>0.21023759847790691</c:v>
                </c:pt>
                <c:pt idx="9">
                  <c:v>0.18761937183618721</c:v>
                </c:pt>
                <c:pt idx="10">
                  <c:v>0.28073532460420481</c:v>
                </c:pt>
              </c:numCache>
            </c:numRef>
          </c:val>
          <c:extLst>
            <c:ext xmlns:c16="http://schemas.microsoft.com/office/drawing/2014/chart" uri="{C3380CC4-5D6E-409C-BE32-E72D297353CC}">
              <c16:uniqueId val="{00000002-3CC9-436E-BFDA-BB6371077210}"/>
            </c:ext>
          </c:extLst>
        </c:ser>
        <c:ser>
          <c:idx val="3"/>
          <c:order val="3"/>
          <c:tx>
            <c:strRef>
              <c:f>Sheet1!$E$1</c:f>
              <c:strCache>
                <c:ptCount val="1"/>
                <c:pt idx="0">
                  <c:v>Over estimated</c:v>
                </c:pt>
              </c:strCache>
            </c:strRef>
          </c:tx>
          <c:spPr>
            <a:solidFill>
              <a:srgbClr val="66B32E"/>
            </a:solidFill>
            <a:ln w="28575">
              <a:solidFill>
                <a:sysClr val="window" lastClr="FFFFFF"/>
              </a:solidFill>
            </a:ln>
          </c:spPr>
          <c:invertIfNegative val="0"/>
          <c:dLbls>
            <c:dLbl>
              <c:idx val="1"/>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04C9-47DA-B427-0EC023FB74CB}"/>
                </c:ext>
              </c:extLst>
            </c:dLbl>
            <c:dLbl>
              <c:idx val="9"/>
              <c:numFmt formatCode="0%" sourceLinked="0"/>
              <c:spPr>
                <a:solidFill>
                  <a:srgbClr val="79D738"/>
                </a:solidFill>
                <a:ln>
                  <a:solidFill>
                    <a:srgbClr val="FFFFFF"/>
                  </a:solid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4C9-47DA-B427-0EC023FB74CB}"/>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Sheet1!$E$2:$E$12</c:f>
              <c:numCache>
                <c:formatCode>###0%</c:formatCode>
                <c:ptCount val="11"/>
                <c:pt idx="0">
                  <c:v>0.38525605093807713</c:v>
                </c:pt>
                <c:pt idx="1">
                  <c:v>0.26136415253577205</c:v>
                </c:pt>
                <c:pt idx="2">
                  <c:v>0.41268655412819027</c:v>
                </c:pt>
                <c:pt idx="3">
                  <c:v>0.44004561495170641</c:v>
                </c:pt>
                <c:pt idx="4">
                  <c:v>0.37811401635418157</c:v>
                </c:pt>
                <c:pt idx="5">
                  <c:v>0.35842921425599178</c:v>
                </c:pt>
                <c:pt idx="6">
                  <c:v>0.33678731356481623</c:v>
                </c:pt>
                <c:pt idx="7">
                  <c:v>0.31954673229941855</c:v>
                </c:pt>
                <c:pt idx="8">
                  <c:v>0.41549455296491905</c:v>
                </c:pt>
                <c:pt idx="9">
                  <c:v>0.51730759330852649</c:v>
                </c:pt>
                <c:pt idx="10">
                  <c:v>0.39572910540372985</c:v>
                </c:pt>
              </c:numCache>
            </c:numRef>
          </c:val>
          <c:extLst>
            <c:ext xmlns:c16="http://schemas.microsoft.com/office/drawing/2014/chart" uri="{C3380CC4-5D6E-409C-BE32-E72D297353CC}">
              <c16:uniqueId val="{00000003-3CC9-436E-BFDA-BB6371077210}"/>
            </c:ext>
          </c:extLst>
        </c:ser>
        <c:dLbls>
          <c:dLblPos val="ctr"/>
          <c:showLegendKey val="0"/>
          <c:showVal val="1"/>
          <c:showCatName val="0"/>
          <c:showSerName val="0"/>
          <c:showPercent val="0"/>
          <c:showBubbleSize val="0"/>
        </c:dLbls>
        <c:gapWidth val="50"/>
        <c:overlap val="100"/>
        <c:axId val="226650368"/>
        <c:axId val="226656256"/>
      </c:barChart>
      <c:catAx>
        <c:axId val="226650368"/>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6656256"/>
        <c:crosses val="autoZero"/>
        <c:auto val="0"/>
        <c:lblAlgn val="ctr"/>
        <c:lblOffset val="100"/>
        <c:noMultiLvlLbl val="0"/>
      </c:catAx>
      <c:valAx>
        <c:axId val="226656256"/>
        <c:scaling>
          <c:orientation val="minMax"/>
        </c:scaling>
        <c:delete val="1"/>
        <c:axPos val="l"/>
        <c:numFmt formatCode="0%" sourceLinked="1"/>
        <c:majorTickMark val="out"/>
        <c:minorTickMark val="none"/>
        <c:tickLblPos val="none"/>
        <c:crossAx val="226650368"/>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dLbl>
              <c:idx val="9"/>
              <c:numFmt formatCode="0%" sourceLinked="0"/>
              <c:spPr>
                <a:noFill/>
                <a:ln>
                  <a:noFill/>
                </a:ln>
                <a:effectLst/>
              </c:spPr>
              <c:txPr>
                <a:bodyPr/>
                <a:lstStyle/>
                <a:p>
                  <a:pPr algn="ct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FB7A-44AB-A445-01FE2307C07E}"/>
                </c:ext>
              </c:extLst>
            </c:dLbl>
            <c:dLbl>
              <c:idx val="11"/>
              <c:delete val="1"/>
              <c:extLst>
                <c:ext xmlns:c15="http://schemas.microsoft.com/office/drawing/2012/chart" uri="{CE6537A1-D6FC-4f65-9D91-7224C49458BB}"/>
                <c:ext xmlns:c16="http://schemas.microsoft.com/office/drawing/2014/chart" uri="{C3380CC4-5D6E-409C-BE32-E72D297353CC}">
                  <c16:uniqueId val="{00000000-E40E-42B2-AA73-F5649599A2CB}"/>
                </c:ext>
              </c:extLst>
            </c:dLbl>
            <c:numFmt formatCode="0%" sourceLinked="0"/>
            <c:spPr>
              <a:noFill/>
              <a:ln>
                <a:noFill/>
              </a:ln>
              <a:effectLst/>
            </c:spPr>
            <c:txPr>
              <a:bodyPr/>
              <a:lstStyle/>
              <a:p>
                <a:pPr algn="ctr">
                  <a:defRPr>
                    <a:solidFill>
                      <a:srgbClr val="171717"/>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8.1008695563570002E-2</c:v>
                </c:pt>
                <c:pt idx="1">
                  <c:v>4.7759448476863184E-2</c:v>
                </c:pt>
                <c:pt idx="2">
                  <c:v>7.7332571042806011E-2</c:v>
                </c:pt>
                <c:pt idx="3">
                  <c:v>7.2727226745980589E-2</c:v>
                </c:pt>
                <c:pt idx="4">
                  <c:v>6.3365138549618741E-2</c:v>
                </c:pt>
                <c:pt idx="5">
                  <c:v>0.13400910904194394</c:v>
                </c:pt>
                <c:pt idx="6">
                  <c:v>7.5691380655293683E-2</c:v>
                </c:pt>
                <c:pt idx="7">
                  <c:v>9.8036082279184533E-2</c:v>
                </c:pt>
                <c:pt idx="8">
                  <c:v>6.5758034137710877E-2</c:v>
                </c:pt>
                <c:pt idx="9">
                  <c:v>4.8403491746809656E-2</c:v>
                </c:pt>
                <c:pt idx="10">
                  <c:v>8.221891751860877E-2</c:v>
                </c:pt>
              </c:numCache>
            </c:numRef>
          </c:val>
          <c:extLst>
            <c:ext xmlns:c16="http://schemas.microsoft.com/office/drawing/2014/chart" uri="{C3380CC4-5D6E-409C-BE32-E72D297353CC}">
              <c16:uniqueId val="{00000000-7F46-4074-8865-22CB18F5BFFE}"/>
            </c:ext>
          </c:extLst>
        </c:ser>
        <c:ser>
          <c:idx val="1"/>
          <c:order val="1"/>
          <c:tx>
            <c:strRef>
              <c:f>Sheet1!$C$1</c:f>
              <c:strCache>
                <c:ptCount val="1"/>
                <c:pt idx="0">
                  <c:v>Under estimated</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0.80302353811397309</c:v>
                </c:pt>
                <c:pt idx="1">
                  <c:v>0.85644816603482288</c:v>
                </c:pt>
                <c:pt idx="2">
                  <c:v>0.77894203797223549</c:v>
                </c:pt>
                <c:pt idx="3">
                  <c:v>0.78348630177973044</c:v>
                </c:pt>
                <c:pt idx="4">
                  <c:v>0.84043379096703186</c:v>
                </c:pt>
                <c:pt idx="5">
                  <c:v>0.78263044137329996</c:v>
                </c:pt>
                <c:pt idx="6">
                  <c:v>0.8559163145346802</c:v>
                </c:pt>
                <c:pt idx="7">
                  <c:v>0.81861359873710715</c:v>
                </c:pt>
                <c:pt idx="8">
                  <c:v>0.81685847040080517</c:v>
                </c:pt>
                <c:pt idx="9">
                  <c:v>0.76431635223776195</c:v>
                </c:pt>
                <c:pt idx="10">
                  <c:v>0.84310755203825916</c:v>
                </c:pt>
              </c:numCache>
            </c:numRef>
          </c:val>
          <c:extLst>
            <c:ext xmlns:c16="http://schemas.microsoft.com/office/drawing/2014/chart" uri="{C3380CC4-5D6E-409C-BE32-E72D297353CC}">
              <c16:uniqueId val="{00000001-7F46-4074-8865-22CB18F5BFFE}"/>
            </c:ext>
          </c:extLst>
        </c:ser>
        <c:ser>
          <c:idx val="2"/>
          <c:order val="2"/>
          <c:tx>
            <c:strRef>
              <c:f>Sheet1!$D$1</c:f>
              <c:strCache>
                <c:ptCount val="1"/>
                <c:pt idx="0">
                  <c:v>Correct</c:v>
                </c:pt>
              </c:strCache>
            </c:strRef>
          </c:tx>
          <c:spPr>
            <a:solidFill>
              <a:srgbClr val="0093DE"/>
            </a:solidFill>
            <a:ln w="28575">
              <a:solidFill>
                <a:sysClr val="window" lastClr="FFFFFF"/>
              </a:solidFill>
            </a:ln>
          </c:spPr>
          <c:invertIfNegative val="0"/>
          <c:dLbls>
            <c:dLbl>
              <c:idx val="6"/>
              <c:numFmt formatCode="0%" sourceLinked="0"/>
              <c:spPr>
                <a:noFill/>
                <a:ln>
                  <a:noFill/>
                </a:ln>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FB7A-44AB-A445-01FE2307C07E}"/>
                </c:ext>
              </c:extLst>
            </c:dLbl>
            <c:dLbl>
              <c:idx val="9"/>
              <c:numFmt formatCode="0%" sourceLinked="0"/>
              <c:spPr>
                <a:solidFill>
                  <a:srgbClr val="79D738"/>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FB7A-44AB-A445-01FE2307C07E}"/>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0.11596776632246057</c:v>
                </c:pt>
                <c:pt idx="1">
                  <c:v>9.5792385488314119E-2</c:v>
                </c:pt>
                <c:pt idx="2">
                  <c:v>0.14372539098495787</c:v>
                </c:pt>
                <c:pt idx="3">
                  <c:v>0.14378647147428902</c:v>
                </c:pt>
                <c:pt idx="4">
                  <c:v>9.6201070483349152E-2</c:v>
                </c:pt>
                <c:pt idx="5">
                  <c:v>8.336044958475608E-2</c:v>
                </c:pt>
                <c:pt idx="6">
                  <c:v>6.8392304810026491E-2</c:v>
                </c:pt>
                <c:pt idx="7">
                  <c:v>8.3350318983708274E-2</c:v>
                </c:pt>
                <c:pt idx="8">
                  <c:v>0.11738349546148336</c:v>
                </c:pt>
                <c:pt idx="9">
                  <c:v>0.18728015601542811</c:v>
                </c:pt>
                <c:pt idx="10">
                  <c:v>7.4673530443132061E-2</c:v>
                </c:pt>
              </c:numCache>
            </c:numRef>
          </c:val>
          <c:extLst>
            <c:ext xmlns:c16="http://schemas.microsoft.com/office/drawing/2014/chart" uri="{C3380CC4-5D6E-409C-BE32-E72D297353CC}">
              <c16:uniqueId val="{00000004-7F46-4074-8865-22CB18F5BFFE}"/>
            </c:ext>
          </c:extLst>
        </c:ser>
        <c:dLbls>
          <c:dLblPos val="ctr"/>
          <c:showLegendKey val="0"/>
          <c:showVal val="1"/>
          <c:showCatName val="0"/>
          <c:showSerName val="0"/>
          <c:showPercent val="0"/>
          <c:showBubbleSize val="0"/>
        </c:dLbls>
        <c:gapWidth val="50"/>
        <c:overlap val="100"/>
        <c:axId val="226914688"/>
        <c:axId val="226916224"/>
      </c:barChart>
      <c:catAx>
        <c:axId val="226914688"/>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6916224"/>
        <c:crosses val="autoZero"/>
        <c:auto val="0"/>
        <c:lblAlgn val="ctr"/>
        <c:lblOffset val="100"/>
        <c:noMultiLvlLbl val="0"/>
      </c:catAx>
      <c:valAx>
        <c:axId val="226916224"/>
        <c:scaling>
          <c:orientation val="minMax"/>
        </c:scaling>
        <c:delete val="1"/>
        <c:axPos val="l"/>
        <c:numFmt formatCode="0%" sourceLinked="1"/>
        <c:majorTickMark val="out"/>
        <c:minorTickMark val="none"/>
        <c:tickLblPos val="none"/>
        <c:crossAx val="226914688"/>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dLbl>
              <c:idx val="9"/>
              <c:numFmt formatCode="0%" sourceLinked="0"/>
              <c:spPr>
                <a:solidFill>
                  <a:srgbClr val="FF0000"/>
                </a:solidFill>
                <a:ln>
                  <a:noFill/>
                </a:ln>
                <a:effectLst/>
              </c:spPr>
              <c:txPr>
                <a:bodyPr/>
                <a:lstStyle/>
                <a:p>
                  <a:pPr algn="ct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020-43AE-97B5-C5151F44599F}"/>
                </c:ext>
              </c:extLst>
            </c:dLbl>
            <c:numFmt formatCode="0%" sourceLinked="0"/>
            <c:spPr>
              <a:noFill/>
              <a:ln>
                <a:noFill/>
              </a:ln>
              <a:effectLst/>
            </c:spPr>
            <c:txPr>
              <a:bodyPr/>
              <a:lstStyle/>
              <a:p>
                <a:pPr algn="ct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6.2812210408185104E-2</c:v>
                </c:pt>
                <c:pt idx="1">
                  <c:v>0.10074073773179167</c:v>
                </c:pt>
                <c:pt idx="2">
                  <c:v>7.6089221113233949E-2</c:v>
                </c:pt>
                <c:pt idx="3">
                  <c:v>0.1088610879652163</c:v>
                </c:pt>
                <c:pt idx="4">
                  <c:v>5.1959786348476047E-2</c:v>
                </c:pt>
                <c:pt idx="5">
                  <c:v>0.10953367293448052</c:v>
                </c:pt>
                <c:pt idx="6">
                  <c:v>2.9727722634657193E-2</c:v>
                </c:pt>
                <c:pt idx="7">
                  <c:v>7.1860454875426819E-2</c:v>
                </c:pt>
                <c:pt idx="8">
                  <c:v>5.7270829458681297E-2</c:v>
                </c:pt>
                <c:pt idx="9">
                  <c:v>1.991379328165107E-2</c:v>
                </c:pt>
                <c:pt idx="10">
                  <c:v>7.3790443365586114E-2</c:v>
                </c:pt>
              </c:numCache>
            </c:numRef>
          </c:val>
          <c:extLst>
            <c:ext xmlns:c16="http://schemas.microsoft.com/office/drawing/2014/chart" uri="{C3380CC4-5D6E-409C-BE32-E72D297353CC}">
              <c16:uniqueId val="{00000000-35C9-4B68-A803-FEF7936F7AA5}"/>
            </c:ext>
          </c:extLst>
        </c:ser>
        <c:ser>
          <c:idx val="1"/>
          <c:order val="1"/>
          <c:tx>
            <c:strRef>
              <c:f>Sheet1!$C$1</c:f>
              <c:strCache>
                <c:ptCount val="1"/>
                <c:pt idx="0">
                  <c:v>Too few</c:v>
                </c:pt>
              </c:strCache>
            </c:strRef>
          </c:tx>
          <c:spPr>
            <a:solidFill>
              <a:srgbClr val="171717"/>
            </a:solidFill>
            <a:ln w="28575">
              <a:solidFill>
                <a:sysClr val="window" lastClr="FFFFFF"/>
              </a:solidFill>
            </a:ln>
          </c:spPr>
          <c:invertIfNegative val="0"/>
          <c:dLbls>
            <c:dLbl>
              <c:idx val="9"/>
              <c:layout>
                <c:manualLayout>
                  <c:x val="0"/>
                  <c:y val="-8.5714285714285719E-3"/>
                </c:manualLayout>
              </c:layout>
              <c:numFmt formatCode="0%" sourceLinked="0"/>
              <c:spPr>
                <a:solidFill>
                  <a:srgbClr val="FF0000"/>
                </a:solid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0F-4151-8BD7-062D02E7259C}"/>
                </c:ext>
              </c:extLst>
            </c:dLbl>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0.19151499996833501</c:v>
                </c:pt>
                <c:pt idx="1">
                  <c:v>0.19385310504661313</c:v>
                </c:pt>
                <c:pt idx="2">
                  <c:v>0.18542715842365504</c:v>
                </c:pt>
                <c:pt idx="3">
                  <c:v>0.17500169437365989</c:v>
                </c:pt>
                <c:pt idx="4">
                  <c:v>0.22682015919180964</c:v>
                </c:pt>
                <c:pt idx="5">
                  <c:v>0.1540676812556705</c:v>
                </c:pt>
                <c:pt idx="6">
                  <c:v>0.1849325529861767</c:v>
                </c:pt>
                <c:pt idx="7">
                  <c:v>0.20045141288858467</c:v>
                </c:pt>
                <c:pt idx="8">
                  <c:v>0.23686124527460697</c:v>
                </c:pt>
                <c:pt idx="9">
                  <c:v>0.11915627235083909</c:v>
                </c:pt>
                <c:pt idx="10">
                  <c:v>0.19340327672189978</c:v>
                </c:pt>
              </c:numCache>
            </c:numRef>
          </c:val>
          <c:extLst>
            <c:ext xmlns:c16="http://schemas.microsoft.com/office/drawing/2014/chart" uri="{C3380CC4-5D6E-409C-BE32-E72D297353CC}">
              <c16:uniqueId val="{00000001-35C9-4B68-A803-FEF7936F7AA5}"/>
            </c:ext>
          </c:extLst>
        </c:ser>
        <c:ser>
          <c:idx val="2"/>
          <c:order val="2"/>
          <c:tx>
            <c:strRef>
              <c:f>Sheet1!$D$1</c:f>
              <c:strCache>
                <c:ptCount val="1"/>
                <c:pt idx="0">
                  <c:v>Just right</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0.50302863286682897</c:v>
                </c:pt>
                <c:pt idx="1">
                  <c:v>0.41117597252716903</c:v>
                </c:pt>
                <c:pt idx="2">
                  <c:v>0.52157679782526012</c:v>
                </c:pt>
                <c:pt idx="3">
                  <c:v>0.49183632691596246</c:v>
                </c:pt>
                <c:pt idx="4">
                  <c:v>0.54146140752753646</c:v>
                </c:pt>
                <c:pt idx="5">
                  <c:v>0.55043856067404373</c:v>
                </c:pt>
                <c:pt idx="6">
                  <c:v>0.55672992027783574</c:v>
                </c:pt>
                <c:pt idx="7">
                  <c:v>0.53909413704150888</c:v>
                </c:pt>
                <c:pt idx="8">
                  <c:v>0.44724166550824906</c:v>
                </c:pt>
                <c:pt idx="9">
                  <c:v>0.42408588803368907</c:v>
                </c:pt>
                <c:pt idx="10">
                  <c:v>0.42658384161124474</c:v>
                </c:pt>
              </c:numCache>
            </c:numRef>
          </c:val>
          <c:extLst>
            <c:ext xmlns:c16="http://schemas.microsoft.com/office/drawing/2014/chart" uri="{C3380CC4-5D6E-409C-BE32-E72D297353CC}">
              <c16:uniqueId val="{00000002-35C9-4B68-A803-FEF7936F7AA5}"/>
            </c:ext>
          </c:extLst>
        </c:ser>
        <c:ser>
          <c:idx val="3"/>
          <c:order val="3"/>
          <c:tx>
            <c:strRef>
              <c:f>Sheet1!$E$1</c:f>
              <c:strCache>
                <c:ptCount val="1"/>
                <c:pt idx="0">
                  <c:v>Too many</c:v>
                </c:pt>
              </c:strCache>
            </c:strRef>
          </c:tx>
          <c:spPr>
            <a:solidFill>
              <a:srgbClr val="66B32E"/>
            </a:solidFill>
            <a:ln w="28575">
              <a:solidFill>
                <a:sysClr val="window" lastClr="FFFFFF"/>
              </a:solidFill>
            </a:ln>
          </c:spPr>
          <c:invertIfNegative val="0"/>
          <c:dLbls>
            <c:dLbl>
              <c:idx val="6"/>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0A0F-4151-8BD7-062D02E7259C}"/>
                </c:ext>
              </c:extLst>
            </c:dLbl>
            <c:dLbl>
              <c:idx val="9"/>
              <c:numFmt formatCode="0%" sourceLinked="0"/>
              <c:spPr>
                <a:solidFill>
                  <a:srgbClr val="79D738"/>
                </a:solidFill>
                <a:ln>
                  <a:solidFill>
                    <a:srgbClr val="FFFFFF"/>
                  </a:solid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0A0F-4151-8BD7-062D02E7259C}"/>
                </c:ext>
              </c:extLst>
            </c:dLbl>
            <c:dLbl>
              <c:idx val="10"/>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0A0F-4151-8BD7-062D02E7259C}"/>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Sheet1!$E$2:$E$12</c:f>
              <c:numCache>
                <c:formatCode>###0%</c:formatCode>
                <c:ptCount val="11"/>
                <c:pt idx="0">
                  <c:v>0.24264415675665443</c:v>
                </c:pt>
                <c:pt idx="1">
                  <c:v>0.2942301846944253</c:v>
                </c:pt>
                <c:pt idx="2">
                  <c:v>0.21690682263785058</c:v>
                </c:pt>
                <c:pt idx="3">
                  <c:v>0.22430089074516166</c:v>
                </c:pt>
                <c:pt idx="4">
                  <c:v>0.17975864693217755</c:v>
                </c:pt>
                <c:pt idx="5">
                  <c:v>0.18596008513580528</c:v>
                </c:pt>
                <c:pt idx="6">
                  <c:v>0.22860980410133092</c:v>
                </c:pt>
                <c:pt idx="7">
                  <c:v>0.18859399519447931</c:v>
                </c:pt>
                <c:pt idx="8">
                  <c:v>0.2586262597584616</c:v>
                </c:pt>
                <c:pt idx="9">
                  <c:v>0.43684404633382035</c:v>
                </c:pt>
                <c:pt idx="10">
                  <c:v>0.30622243830127022</c:v>
                </c:pt>
              </c:numCache>
            </c:numRef>
          </c:val>
          <c:extLst>
            <c:ext xmlns:c16="http://schemas.microsoft.com/office/drawing/2014/chart" uri="{C3380CC4-5D6E-409C-BE32-E72D297353CC}">
              <c16:uniqueId val="{00000004-35C9-4B68-A803-FEF7936F7AA5}"/>
            </c:ext>
          </c:extLst>
        </c:ser>
        <c:dLbls>
          <c:dLblPos val="ctr"/>
          <c:showLegendKey val="0"/>
          <c:showVal val="1"/>
          <c:showCatName val="0"/>
          <c:showSerName val="0"/>
          <c:showPercent val="0"/>
          <c:showBubbleSize val="0"/>
        </c:dLbls>
        <c:gapWidth val="50"/>
        <c:overlap val="100"/>
        <c:axId val="225256192"/>
        <c:axId val="225257728"/>
      </c:barChart>
      <c:catAx>
        <c:axId val="225256192"/>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5257728"/>
        <c:crosses val="autoZero"/>
        <c:auto val="0"/>
        <c:lblAlgn val="ctr"/>
        <c:lblOffset val="100"/>
        <c:noMultiLvlLbl val="0"/>
      </c:catAx>
      <c:valAx>
        <c:axId val="225257728"/>
        <c:scaling>
          <c:orientation val="minMax"/>
        </c:scaling>
        <c:delete val="1"/>
        <c:axPos val="l"/>
        <c:numFmt formatCode="0%" sourceLinked="1"/>
        <c:majorTickMark val="out"/>
        <c:minorTickMark val="none"/>
        <c:tickLblPos val="none"/>
        <c:crossAx val="225256192"/>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dLbl>
              <c:idx val="1"/>
              <c:numFmt formatCode="0%" sourceLinked="0"/>
              <c:spPr>
                <a:noFill/>
                <a:ln>
                  <a:noFill/>
                </a:ln>
              </c:spPr>
              <c:txPr>
                <a:bodyPr anchorCtr="0"/>
                <a:lstStyle/>
                <a:p>
                  <a:pPr algn="ctr" rtl="0">
                    <a:defRPr lang="en-NZ" sz="1000" b="0" i="0" u="none" strike="noStrike" kern="1200" baseline="0">
                      <a:solidFill>
                        <a:schemeClr val="tx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748C-43BF-9A80-BD22677A66CB}"/>
                </c:ext>
              </c:extLst>
            </c:dLbl>
            <c:dLbl>
              <c:idx val="7"/>
              <c:numFmt formatCode="0%" sourceLinked="0"/>
              <c:spPr>
                <a:solidFill>
                  <a:srgbClr val="79D738"/>
                </a:solidFill>
                <a:ln>
                  <a:noFill/>
                </a:ln>
                <a:effectLst/>
              </c:spPr>
              <c:txPr>
                <a:bodyPr anchorCtr="0"/>
                <a:lstStyle/>
                <a:p>
                  <a:pPr algn="ctr" rtl="0">
                    <a:defRPr lang="en-NZ" sz="1000" b="0" i="0" u="none" strike="noStrike" kern="1200" baseline="0">
                      <a:solidFill>
                        <a:schemeClr val="tx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360A-4BCF-A561-CADDA84A27F0}"/>
                </c:ext>
              </c:extLst>
            </c:dLbl>
            <c:dLbl>
              <c:idx val="9"/>
              <c:numFmt formatCode="0%" sourceLinked="0"/>
              <c:spPr>
                <a:solidFill>
                  <a:srgbClr val="FF0000"/>
                </a:solidFill>
                <a:ln>
                  <a:noFill/>
                </a:ln>
                <a:effectLst/>
              </c:spPr>
              <c:txPr>
                <a:bodyPr anchorCtr="0"/>
                <a:lstStyle/>
                <a:p>
                  <a:pPr algn="ctr" rtl="0">
                    <a:defRPr lang="en-NZ" sz="1000" b="0" i="0" u="none" strike="noStrike" kern="1200" baseline="0">
                      <a:solidFill>
                        <a:schemeClr val="bg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360A-4BCF-A561-CADDA84A27F0}"/>
                </c:ext>
              </c:extLst>
            </c:dLbl>
            <c:numFmt formatCode="0%" sourceLinked="0"/>
            <c:spPr>
              <a:noFill/>
              <a:ln>
                <a:noFill/>
              </a:ln>
              <a:effectLst/>
            </c:spPr>
            <c:txPr>
              <a:bodyPr anchorCtr="0"/>
              <a:lstStyle/>
              <a:p>
                <a:pPr algn="ctr" rtl="0">
                  <a:defRPr lang="en-NZ" sz="1000" b="0" i="0" u="none" strike="noStrike" kern="1200" baseline="0">
                    <a:solidFill>
                      <a:schemeClr val="tx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8.7260786264449164E-2</c:v>
                </c:pt>
                <c:pt idx="1">
                  <c:v>8.2953535475788709E-2</c:v>
                </c:pt>
                <c:pt idx="2">
                  <c:v>8.189575350763692E-2</c:v>
                </c:pt>
                <c:pt idx="3">
                  <c:v>7.4252138733627307E-2</c:v>
                </c:pt>
                <c:pt idx="4">
                  <c:v>0.1109395082799909</c:v>
                </c:pt>
                <c:pt idx="5">
                  <c:v>5.7928579150932261E-2</c:v>
                </c:pt>
                <c:pt idx="6">
                  <c:v>0.10181123615472344</c:v>
                </c:pt>
                <c:pt idx="7">
                  <c:v>0.16099099193391492</c:v>
                </c:pt>
                <c:pt idx="8">
                  <c:v>8.6309388540982718E-2</c:v>
                </c:pt>
                <c:pt idx="9">
                  <c:v>2.3725808353135293E-2</c:v>
                </c:pt>
                <c:pt idx="10">
                  <c:v>0.14293660745765563</c:v>
                </c:pt>
              </c:numCache>
            </c:numRef>
          </c:val>
          <c:extLst>
            <c:ext xmlns:c16="http://schemas.microsoft.com/office/drawing/2014/chart" uri="{C3380CC4-5D6E-409C-BE32-E72D297353CC}">
              <c16:uniqueId val="{00000001-03BA-411C-BF50-CBD07E898F6E}"/>
            </c:ext>
          </c:extLst>
        </c:ser>
        <c:ser>
          <c:idx val="1"/>
          <c:order val="1"/>
          <c:tx>
            <c:strRef>
              <c:f>Sheet1!$C$1</c:f>
              <c:strCache>
                <c:ptCount val="1"/>
                <c:pt idx="0">
                  <c:v>Well equipped to handle</c:v>
                </c:pt>
              </c:strCache>
            </c:strRef>
          </c:tx>
          <c:spPr>
            <a:solidFill>
              <a:srgbClr val="171717"/>
            </a:solidFill>
            <a:ln w="28575">
              <a:solidFill>
                <a:sysClr val="window" lastClr="FFFFFF"/>
              </a:solidFill>
            </a:ln>
          </c:spPr>
          <c:invertIfNegative val="0"/>
          <c:dLbls>
            <c:dLbl>
              <c:idx val="1"/>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360A-4BCF-A561-CADDA84A27F0}"/>
                </c:ext>
              </c:extLst>
            </c:dLbl>
            <c:dLbl>
              <c:idx val="4"/>
              <c:numFmt formatCode="0%" sourceLinked="0"/>
              <c:spPr>
                <a:solidFill>
                  <a:srgbClr val="79D738"/>
                </a:solid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360A-4BCF-A561-CADDA84A27F0}"/>
                </c:ext>
              </c:extLst>
            </c:dLbl>
            <c:dLbl>
              <c:idx val="5"/>
              <c:numFmt formatCode="0%" sourceLinked="0"/>
              <c:spPr>
                <a:solidFill>
                  <a:srgbClr val="79D738"/>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748C-43BF-9A80-BD22677A66CB}"/>
                </c:ext>
              </c:extLst>
            </c:dLbl>
            <c:dLbl>
              <c:idx val="8"/>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748C-43BF-9A80-BD22677A66CB}"/>
                </c:ext>
              </c:extLst>
            </c:dLbl>
            <c:dLbl>
              <c:idx val="9"/>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748C-43BF-9A80-BD22677A66CB}"/>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0.5109048394361142</c:v>
                </c:pt>
                <c:pt idx="1">
                  <c:v>0.39037393393907666</c:v>
                </c:pt>
                <c:pt idx="2">
                  <c:v>0.52772334847175162</c:v>
                </c:pt>
                <c:pt idx="3">
                  <c:v>0.6131047511409049</c:v>
                </c:pt>
                <c:pt idx="4">
                  <c:v>0.62647475654918705</c:v>
                </c:pt>
                <c:pt idx="5">
                  <c:v>0.61332100106700638</c:v>
                </c:pt>
                <c:pt idx="6">
                  <c:v>0.5421668104458498</c:v>
                </c:pt>
                <c:pt idx="7">
                  <c:v>0.50681912198291057</c:v>
                </c:pt>
                <c:pt idx="8">
                  <c:v>0.43611799084478781</c:v>
                </c:pt>
                <c:pt idx="9">
                  <c:v>0.29628008138034256</c:v>
                </c:pt>
                <c:pt idx="10">
                  <c:v>0.41644601640208845</c:v>
                </c:pt>
              </c:numCache>
            </c:numRef>
          </c:val>
          <c:extLst>
            <c:ext xmlns:c16="http://schemas.microsoft.com/office/drawing/2014/chart" uri="{C3380CC4-5D6E-409C-BE32-E72D297353CC}">
              <c16:uniqueId val="{00000003-03BA-411C-BF50-CBD07E898F6E}"/>
            </c:ext>
          </c:extLst>
        </c:ser>
        <c:ser>
          <c:idx val="2"/>
          <c:order val="2"/>
          <c:tx>
            <c:strRef>
              <c:f>Sheet1!$D$1</c:f>
              <c:strCache>
                <c:ptCount val="1"/>
                <c:pt idx="0">
                  <c:v>Too much pressure</c:v>
                </c:pt>
              </c:strCache>
            </c:strRef>
          </c:tx>
          <c:spPr>
            <a:solidFill>
              <a:srgbClr val="0093DE"/>
            </a:solidFill>
            <a:ln w="28575">
              <a:solidFill>
                <a:sysClr val="window" lastClr="FFFFFF"/>
              </a:solidFill>
            </a:ln>
          </c:spPr>
          <c:invertIfNegative val="0"/>
          <c:dLbls>
            <c:dLbl>
              <c:idx val="1"/>
              <c:numFmt formatCode="0%" sourceLinked="0"/>
              <c:spPr>
                <a:solidFill>
                  <a:srgbClr val="79D738"/>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360A-4BCF-A561-CADDA84A27F0}"/>
                </c:ext>
              </c:extLst>
            </c:dLbl>
            <c:dLbl>
              <c:idx val="4"/>
              <c:numFmt formatCode="0%" sourceLinked="0"/>
              <c:spPr>
                <a:solidFill>
                  <a:srgbClr val="FF0000"/>
                </a:solid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360A-4BCF-A561-CADDA84A27F0}"/>
                </c:ext>
              </c:extLst>
            </c:dLbl>
            <c:dLbl>
              <c:idx val="8"/>
              <c:numFmt formatCode="0%" sourceLinked="0"/>
              <c:spPr>
                <a:solidFill>
                  <a:srgbClr val="79D738"/>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360A-4BCF-A561-CADDA84A27F0}"/>
                </c:ext>
              </c:extLst>
            </c:dLbl>
            <c:dLbl>
              <c:idx val="9"/>
              <c:numFmt formatCode="0%" sourceLinked="0"/>
              <c:spPr>
                <a:solidFill>
                  <a:srgbClr val="79D738"/>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748C-43BF-9A80-BD22677A66CB}"/>
                </c:ext>
              </c:extLst>
            </c:dLbl>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0.40183437429944069</c:v>
                </c:pt>
                <c:pt idx="1">
                  <c:v>0.52667253058513408</c:v>
                </c:pt>
                <c:pt idx="2">
                  <c:v>0.39038089802061138</c:v>
                </c:pt>
                <c:pt idx="3">
                  <c:v>0.31264311012546808</c:v>
                </c:pt>
                <c:pt idx="4">
                  <c:v>0.26258573517082184</c:v>
                </c:pt>
                <c:pt idx="5">
                  <c:v>0.32875041978206132</c:v>
                </c:pt>
                <c:pt idx="6">
                  <c:v>0.35602195339942727</c:v>
                </c:pt>
                <c:pt idx="7">
                  <c:v>0.33218988608317429</c:v>
                </c:pt>
                <c:pt idx="8">
                  <c:v>0.47757262061422878</c:v>
                </c:pt>
                <c:pt idx="9">
                  <c:v>0.67999411026652157</c:v>
                </c:pt>
                <c:pt idx="10">
                  <c:v>0.44061737614025664</c:v>
                </c:pt>
              </c:numCache>
            </c:numRef>
          </c:val>
          <c:extLst>
            <c:ext xmlns:c16="http://schemas.microsoft.com/office/drawing/2014/chart" uri="{C3380CC4-5D6E-409C-BE32-E72D297353CC}">
              <c16:uniqueId val="{00000005-03BA-411C-BF50-CBD07E898F6E}"/>
            </c:ext>
          </c:extLst>
        </c:ser>
        <c:dLbls>
          <c:dLblPos val="ctr"/>
          <c:showLegendKey val="0"/>
          <c:showVal val="1"/>
          <c:showCatName val="0"/>
          <c:showSerName val="0"/>
          <c:showPercent val="0"/>
          <c:showBubbleSize val="0"/>
        </c:dLbls>
        <c:gapWidth val="50"/>
        <c:overlap val="100"/>
        <c:axId val="225441664"/>
        <c:axId val="225443200"/>
      </c:barChart>
      <c:catAx>
        <c:axId val="225441664"/>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5443200"/>
        <c:crosses val="autoZero"/>
        <c:auto val="0"/>
        <c:lblAlgn val="ctr"/>
        <c:lblOffset val="100"/>
        <c:noMultiLvlLbl val="0"/>
      </c:catAx>
      <c:valAx>
        <c:axId val="225443200"/>
        <c:scaling>
          <c:orientation val="minMax"/>
        </c:scaling>
        <c:delete val="1"/>
        <c:axPos val="l"/>
        <c:numFmt formatCode="0%" sourceLinked="1"/>
        <c:majorTickMark val="out"/>
        <c:minorTickMark val="none"/>
        <c:tickLblPos val="none"/>
        <c:crossAx val="225441664"/>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Not enough growth</c:v>
                </c:pt>
              </c:strCache>
            </c:strRef>
          </c:tx>
          <c:spPr>
            <a:solidFill>
              <a:srgbClr val="171717"/>
            </a:solidFill>
            <a:ln w="28575">
              <a:solidFill>
                <a:sysClr val="window" lastClr="FFFFFF"/>
              </a:solidFill>
            </a:ln>
          </c:spPr>
          <c:invertIfNegative val="0"/>
          <c:dLbls>
            <c:dLbl>
              <c:idx val="2"/>
              <c:spPr>
                <a:solidFill>
                  <a:srgbClr val="79D738"/>
                </a:solid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757-4483-B793-D7DE5689A9BC}"/>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8.2281872301917969E-2</c:v>
                </c:pt>
                <c:pt idx="1">
                  <c:v>7.9960816336214907E-2</c:v>
                </c:pt>
                <c:pt idx="2">
                  <c:v>0.13113338197463509</c:v>
                </c:pt>
                <c:pt idx="3">
                  <c:v>7.8721212402261834E-2</c:v>
                </c:pt>
                <c:pt idx="4">
                  <c:v>7.6331216902299007E-2</c:v>
                </c:pt>
                <c:pt idx="5">
                  <c:v>5.5775376024620932E-2</c:v>
                </c:pt>
                <c:pt idx="6">
                  <c:v>3.8203754284787249E-2</c:v>
                </c:pt>
                <c:pt idx="7">
                  <c:v>6.8300758260707917E-2</c:v>
                </c:pt>
                <c:pt idx="8">
                  <c:v>6.0734874438891015E-2</c:v>
                </c:pt>
                <c:pt idx="9">
                  <c:v>5.4604804776717426E-2</c:v>
                </c:pt>
                <c:pt idx="10">
                  <c:v>0.10383212686421811</c:v>
                </c:pt>
              </c:numCache>
            </c:numRef>
          </c:val>
          <c:extLst>
            <c:ext xmlns:c16="http://schemas.microsoft.com/office/drawing/2014/chart" uri="{C3380CC4-5D6E-409C-BE32-E72D297353CC}">
              <c16:uniqueId val="{00000001-A492-4475-B29E-58D722E9F724}"/>
            </c:ext>
          </c:extLst>
        </c:ser>
        <c:ser>
          <c:idx val="1"/>
          <c:order val="1"/>
          <c:tx>
            <c:strRef>
              <c:f>Sheet1!$C$1</c:f>
              <c:strCache>
                <c:ptCount val="1"/>
                <c:pt idx="0">
                  <c:v>Just right</c:v>
                </c:pt>
              </c:strCache>
            </c:strRef>
          </c:tx>
          <c:spPr>
            <a:solidFill>
              <a:srgbClr val="0093DE"/>
            </a:solidFill>
            <a:ln w="28575">
              <a:solidFill>
                <a:sysClr val="window" lastClr="FFFFFF"/>
              </a:solidFill>
            </a:ln>
          </c:spPr>
          <c:invertIfNegative val="0"/>
          <c:dLbls>
            <c:dLbl>
              <c:idx val="4"/>
              <c:numFmt formatCode="0%" sourceLinked="0"/>
              <c:spPr>
                <a:solidFill>
                  <a:srgbClr val="79D738"/>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3F7-4E6A-8798-D9C8EA766C3E}"/>
                </c:ext>
              </c:extLst>
            </c:dLbl>
            <c:dLbl>
              <c:idx val="9"/>
              <c:numFmt formatCode="0%" sourceLinked="0"/>
              <c:spPr>
                <a:solidFill>
                  <a:srgbClr val="FF0000"/>
                </a:solid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C757-4483-B793-D7DE5689A9BC}"/>
                </c:ext>
              </c:extLst>
            </c:dLbl>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0.39672575494861101</c:v>
                </c:pt>
                <c:pt idx="1">
                  <c:v>0.33739612382597711</c:v>
                </c:pt>
                <c:pt idx="2">
                  <c:v>0.36490810677145746</c:v>
                </c:pt>
                <c:pt idx="3">
                  <c:v>0.43481510173809035</c:v>
                </c:pt>
                <c:pt idx="4">
                  <c:v>0.50640844004246943</c:v>
                </c:pt>
                <c:pt idx="5">
                  <c:v>0.43181900093150022</c:v>
                </c:pt>
                <c:pt idx="6">
                  <c:v>0.48177002967308652</c:v>
                </c:pt>
                <c:pt idx="7">
                  <c:v>0.44024570735058077</c:v>
                </c:pt>
                <c:pt idx="8">
                  <c:v>0.42605061535372568</c:v>
                </c:pt>
                <c:pt idx="9">
                  <c:v>0.27120602632362434</c:v>
                </c:pt>
                <c:pt idx="10">
                  <c:v>0.33440639395903382</c:v>
                </c:pt>
              </c:numCache>
            </c:numRef>
          </c:val>
          <c:extLst>
            <c:ext xmlns:c16="http://schemas.microsoft.com/office/drawing/2014/chart" uri="{C3380CC4-5D6E-409C-BE32-E72D297353CC}">
              <c16:uniqueId val="{00000003-A492-4475-B29E-58D722E9F724}"/>
            </c:ext>
          </c:extLst>
        </c:ser>
        <c:ser>
          <c:idx val="2"/>
          <c:order val="2"/>
          <c:tx>
            <c:strRef>
              <c:f>Sheet1!$D$1</c:f>
              <c:strCache>
                <c:ptCount val="1"/>
                <c:pt idx="0">
                  <c:v>Too much growth</c:v>
                </c:pt>
              </c:strCache>
            </c:strRef>
          </c:tx>
          <c:spPr>
            <a:solidFill>
              <a:srgbClr val="66B32E"/>
            </a:solidFill>
            <a:ln w="28575">
              <a:solidFill>
                <a:sysClr val="window" lastClr="FFFFFF"/>
              </a:solidFill>
            </a:ln>
          </c:spPr>
          <c:invertIfNegative val="0"/>
          <c:dLbls>
            <c:dLbl>
              <c:idx val="1"/>
              <c:numFmt formatCode="0%" sourceLinked="0"/>
              <c:spPr>
                <a:noFill/>
                <a:ln>
                  <a:noFill/>
                </a:ln>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C757-4483-B793-D7DE5689A9BC}"/>
                </c:ext>
              </c:extLst>
            </c:dLbl>
            <c:dLbl>
              <c:idx val="4"/>
              <c:numFmt formatCode="0%" sourceLinked="0"/>
              <c:spPr>
                <a:solidFill>
                  <a:srgbClr val="FF0000"/>
                </a:solid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3F7-4E6A-8798-D9C8EA766C3E}"/>
                </c:ext>
              </c:extLst>
            </c:dLbl>
            <c:dLbl>
              <c:idx val="9"/>
              <c:numFmt formatCode="0%" sourceLinked="0"/>
              <c:spPr>
                <a:solidFill>
                  <a:srgbClr val="79D738"/>
                </a:solidFill>
                <a:ln>
                  <a:solidFill>
                    <a:srgbClr val="FFFFFF"/>
                  </a:solidFill>
                </a:ln>
                <a:effectLst/>
              </c:spPr>
              <c:txPr>
                <a:bodyPr wrap="square" lIns="38100" tIns="19050" rIns="38100" bIns="19050" anchor="ctr">
                  <a:spAutoFit/>
                </a:bodyPr>
                <a:lstStyle/>
                <a:p>
                  <a:pPr>
                    <a:defRPr strike="noStrike"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C757-4483-B793-D7DE5689A9BC}"/>
                </c:ext>
              </c:extLst>
            </c:dLbl>
            <c:dLbl>
              <c:idx val="10"/>
              <c:layout>
                <c:manualLayout>
                  <c:x val="1.2980690558428286E-3"/>
                  <c:y val="5.714285714285662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33-4E49-82C8-EC4EB2101549}"/>
                </c:ext>
              </c:extLst>
            </c:dLbl>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0.52099237274947496</c:v>
                </c:pt>
                <c:pt idx="1">
                  <c:v>0.58264305983780773</c:v>
                </c:pt>
                <c:pt idx="2">
                  <c:v>0.50395851125390734</c:v>
                </c:pt>
                <c:pt idx="3">
                  <c:v>0.48646368585964816</c:v>
                </c:pt>
                <c:pt idx="4">
                  <c:v>0.4172603430552313</c:v>
                </c:pt>
                <c:pt idx="5">
                  <c:v>0.51240562304387893</c:v>
                </c:pt>
                <c:pt idx="6">
                  <c:v>0.48002621604212675</c:v>
                </c:pt>
                <c:pt idx="7">
                  <c:v>0.4914535343887112</c:v>
                </c:pt>
                <c:pt idx="8">
                  <c:v>0.5132145102073824</c:v>
                </c:pt>
                <c:pt idx="9">
                  <c:v>0.67418916889965752</c:v>
                </c:pt>
                <c:pt idx="10">
                  <c:v>0.56176147917674868</c:v>
                </c:pt>
              </c:numCache>
            </c:numRef>
          </c:val>
          <c:extLst>
            <c:ext xmlns:c16="http://schemas.microsoft.com/office/drawing/2014/chart" uri="{C3380CC4-5D6E-409C-BE32-E72D297353CC}">
              <c16:uniqueId val="{00000006-A492-4475-B29E-58D722E9F724}"/>
            </c:ext>
          </c:extLst>
        </c:ser>
        <c:dLbls>
          <c:dLblPos val="ctr"/>
          <c:showLegendKey val="0"/>
          <c:showVal val="1"/>
          <c:showCatName val="0"/>
          <c:showSerName val="0"/>
          <c:showPercent val="0"/>
          <c:showBubbleSize val="0"/>
        </c:dLbls>
        <c:gapWidth val="50"/>
        <c:overlap val="100"/>
        <c:axId val="227325056"/>
        <c:axId val="227326592"/>
      </c:barChart>
      <c:catAx>
        <c:axId val="227325056"/>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7326592"/>
        <c:crosses val="autoZero"/>
        <c:auto val="0"/>
        <c:lblAlgn val="ctr"/>
        <c:lblOffset val="100"/>
        <c:noMultiLvlLbl val="0"/>
      </c:catAx>
      <c:valAx>
        <c:axId val="227326592"/>
        <c:scaling>
          <c:orientation val="minMax"/>
        </c:scaling>
        <c:delete val="1"/>
        <c:axPos val="l"/>
        <c:numFmt formatCode="0%" sourceLinked="1"/>
        <c:majorTickMark val="out"/>
        <c:minorTickMark val="none"/>
        <c:tickLblPos val="none"/>
        <c:crossAx val="227325056"/>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Strongly disagree</c:v>
                </c:pt>
              </c:strCache>
            </c:strRef>
          </c:tx>
          <c:spPr>
            <a:solidFill>
              <a:srgbClr val="8B8B8B"/>
            </a:solidFill>
            <a:ln w="28575">
              <a:solidFill>
                <a:sysClr val="window" lastClr="FFFFFF"/>
              </a:solidFill>
            </a:ln>
          </c:spPr>
          <c:invertIfNegative val="0"/>
          <c:dLbls>
            <c:dLbl>
              <c:idx val="2"/>
              <c:spPr>
                <a:solidFill>
                  <a:srgbClr val="79D738"/>
                </a:solidFill>
                <a:ln>
                  <a:noFill/>
                </a:ln>
                <a:effectLst/>
              </c:spPr>
              <c:txPr>
                <a:bodyPr wrap="square" lIns="38100" tIns="19050" rIns="38100" bIns="19050" anchor="ctr">
                  <a:spAutoFit/>
                </a:bodyPr>
                <a:lstStyle/>
                <a:p>
                  <a:pPr>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960F-4F27-8F58-438B3817C34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Total</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6.5353873133806265E-2</c:v>
                </c:pt>
                <c:pt idx="1">
                  <c:v>3.5117088424138729E-2</c:v>
                </c:pt>
                <c:pt idx="2">
                  <c:v>0.11651994139143181</c:v>
                </c:pt>
                <c:pt idx="3">
                  <c:v>6.3702605954733302E-2</c:v>
                </c:pt>
                <c:pt idx="4">
                  <c:v>1.8912729145640361E-2</c:v>
                </c:pt>
                <c:pt idx="5">
                  <c:v>2.5524661584606555E-2</c:v>
                </c:pt>
                <c:pt idx="6">
                  <c:v>4.2564931838201564E-2</c:v>
                </c:pt>
                <c:pt idx="7">
                  <c:v>2.3958472227289408E-2</c:v>
                </c:pt>
                <c:pt idx="8">
                  <c:v>5.0400946607750317E-2</c:v>
                </c:pt>
                <c:pt idx="9">
                  <c:v>6.0879977721450637E-2</c:v>
                </c:pt>
                <c:pt idx="10">
                  <c:v>8.1110439685188454E-2</c:v>
                </c:pt>
              </c:numCache>
            </c:numRef>
          </c:val>
          <c:extLst>
            <c:ext xmlns:c16="http://schemas.microsoft.com/office/drawing/2014/chart" uri="{C3380CC4-5D6E-409C-BE32-E72D297353CC}">
              <c16:uniqueId val="{00000000-C0CC-431A-8F36-E7F4614E33FB}"/>
            </c:ext>
          </c:extLst>
        </c:ser>
        <c:ser>
          <c:idx val="1"/>
          <c:order val="1"/>
          <c:tx>
            <c:strRef>
              <c:f>Sheet1!$C$1</c:f>
              <c:strCache>
                <c:ptCount val="1"/>
                <c:pt idx="0">
                  <c:v>Disagree</c:v>
                </c:pt>
              </c:strCache>
            </c:strRef>
          </c:tx>
          <c:spPr>
            <a:solidFill>
              <a:srgbClr val="CCCCCC"/>
            </a:solidFill>
            <a:ln w="28575">
              <a:solidFill>
                <a:sysClr val="window" lastClr="FFFFFF"/>
              </a:solidFill>
            </a:ln>
          </c:spPr>
          <c:invertIfNegative val="0"/>
          <c:dLbls>
            <c:dLbl>
              <c:idx val="3"/>
              <c:numFmt formatCode="0%" sourceLinked="0"/>
              <c:spPr>
                <a:solidFill>
                  <a:srgbClr val="79D738"/>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960F-4F27-8F58-438B3817C34E}"/>
                </c:ext>
              </c:extLst>
            </c:dLbl>
            <c:numFmt formatCode="0%" sourceLinked="0"/>
            <c:spPr>
              <a:no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0.2031268526414399</c:v>
                </c:pt>
                <c:pt idx="1">
                  <c:v>0.20275601649952982</c:v>
                </c:pt>
                <c:pt idx="2">
                  <c:v>0.1524351578790239</c:v>
                </c:pt>
                <c:pt idx="3">
                  <c:v>0.3170071764155396</c:v>
                </c:pt>
                <c:pt idx="4">
                  <c:v>0.14647413359990583</c:v>
                </c:pt>
                <c:pt idx="5">
                  <c:v>0.16960508146239728</c:v>
                </c:pt>
                <c:pt idx="6">
                  <c:v>0.197967758998428</c:v>
                </c:pt>
                <c:pt idx="7">
                  <c:v>0.17616405681937181</c:v>
                </c:pt>
                <c:pt idx="8">
                  <c:v>0.23291080694528424</c:v>
                </c:pt>
                <c:pt idx="9">
                  <c:v>0.25529671627462819</c:v>
                </c:pt>
                <c:pt idx="10">
                  <c:v>0.25836650469620204</c:v>
                </c:pt>
              </c:numCache>
            </c:numRef>
          </c:val>
          <c:extLst>
            <c:ext xmlns:c16="http://schemas.microsoft.com/office/drawing/2014/chart" uri="{C3380CC4-5D6E-409C-BE32-E72D297353CC}">
              <c16:uniqueId val="{00000003-C0CC-431A-8F36-E7F4614E33FB}"/>
            </c:ext>
          </c:extLst>
        </c:ser>
        <c:ser>
          <c:idx val="2"/>
          <c:order val="2"/>
          <c:tx>
            <c:strRef>
              <c:f>Sheet1!$D$1</c:f>
              <c:strCache>
                <c:ptCount val="1"/>
                <c:pt idx="0">
                  <c:v>Neither</c:v>
                </c:pt>
              </c:strCache>
            </c:strRef>
          </c:tx>
          <c:spPr>
            <a:solidFill>
              <a:srgbClr val="171717"/>
            </a:solidFill>
            <a:ln w="28575">
              <a:solidFill>
                <a:sysClr val="window" lastClr="FFFFFF"/>
              </a:solidFill>
            </a:ln>
          </c:spPr>
          <c:invertIfNegative val="0"/>
          <c:dLbls>
            <c:dLbl>
              <c:idx val="5"/>
              <c:numFmt formatCode="0%" sourceLinked="0"/>
              <c:spPr>
                <a:solidFill>
                  <a:srgbClr val="79D738"/>
                </a:solid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12B0-4CF9-AA69-42385890BE90}"/>
                </c:ext>
              </c:extLst>
            </c:dLbl>
            <c:dLbl>
              <c:idx val="9"/>
              <c:tx>
                <c:rich>
                  <a:bodyPr/>
                  <a:lstStyle/>
                  <a:p>
                    <a:pPr>
                      <a:defRPr>
                        <a:solidFill>
                          <a:schemeClr val="bg1"/>
                        </a:solidFill>
                      </a:defRPr>
                    </a:pPr>
                    <a:fld id="{A1A500B0-9AC7-4F41-BFE2-0F4FF872A1D0}" type="VALUE">
                      <a:rPr lang="en-US">
                        <a:solidFill>
                          <a:schemeClr val="bg1"/>
                        </a:solidFill>
                      </a:rPr>
                      <a:pPr>
                        <a:defRPr>
                          <a:solidFill>
                            <a:schemeClr val="bg1"/>
                          </a:solidFill>
                        </a:defRPr>
                      </a:pPr>
                      <a:t>[VALUE]</a:t>
                    </a:fld>
                    <a:endParaRPr lang="en-US"/>
                  </a:p>
                </c:rich>
              </c:tx>
              <c:numFmt formatCode="0%" sourceLinked="0"/>
              <c:spPr>
                <a:solidFill>
                  <a:srgbClr val="FF0000"/>
                </a:solid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B0-4CF9-AA69-42385890BE90}"/>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0.41422377569232699</c:v>
                </c:pt>
                <c:pt idx="1">
                  <c:v>0.47517816733624779</c:v>
                </c:pt>
                <c:pt idx="2">
                  <c:v>0.3791465104204354</c:v>
                </c:pt>
                <c:pt idx="3">
                  <c:v>0.31803042575657731</c:v>
                </c:pt>
                <c:pt idx="4">
                  <c:v>0.47075450638476984</c:v>
                </c:pt>
                <c:pt idx="5">
                  <c:v>0.51930300901222048</c:v>
                </c:pt>
                <c:pt idx="6">
                  <c:v>0.51639187614024751</c:v>
                </c:pt>
                <c:pt idx="7">
                  <c:v>0.47777081535840316</c:v>
                </c:pt>
                <c:pt idx="8">
                  <c:v>0.38394999510509531</c:v>
                </c:pt>
                <c:pt idx="9">
                  <c:v>0.2904144299229976</c:v>
                </c:pt>
                <c:pt idx="10">
                  <c:v>0.4048577963095179</c:v>
                </c:pt>
              </c:numCache>
            </c:numRef>
          </c:val>
          <c:extLst>
            <c:ext xmlns:c16="http://schemas.microsoft.com/office/drawing/2014/chart" uri="{C3380CC4-5D6E-409C-BE32-E72D297353CC}">
              <c16:uniqueId val="{00000004-C0CC-431A-8F36-E7F4614E33FB}"/>
            </c:ext>
          </c:extLst>
        </c:ser>
        <c:ser>
          <c:idx val="3"/>
          <c:order val="3"/>
          <c:tx>
            <c:strRef>
              <c:f>Sheet1!$E$1</c:f>
              <c:strCache>
                <c:ptCount val="1"/>
                <c:pt idx="0">
                  <c:v>Agree</c:v>
                </c:pt>
              </c:strCache>
            </c:strRef>
          </c:tx>
          <c:spPr>
            <a:solidFill>
              <a:srgbClr val="0093DE"/>
            </a:solidFill>
            <a:ln w="28575">
              <a:solidFill>
                <a:sysClr val="window" lastClr="FFFFFF"/>
              </a:solidFill>
            </a:ln>
          </c:spPr>
          <c:invertIfNegative val="0"/>
          <c:dLbls>
            <c:dLbl>
              <c:idx val="6"/>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12B0-4CF9-AA69-42385890BE90}"/>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Sheet1!$E$2:$E$12</c:f>
              <c:numCache>
                <c:formatCode>###0%</c:formatCode>
                <c:ptCount val="11"/>
                <c:pt idx="0">
                  <c:v>0.27752128075570653</c:v>
                </c:pt>
                <c:pt idx="1">
                  <c:v>0.23477711962963219</c:v>
                </c:pt>
                <c:pt idx="2">
                  <c:v>0.30013364136487386</c:v>
                </c:pt>
                <c:pt idx="3">
                  <c:v>0.29048766889727529</c:v>
                </c:pt>
                <c:pt idx="4">
                  <c:v>0.34621120367916569</c:v>
                </c:pt>
                <c:pt idx="5">
                  <c:v>0.23387132388549436</c:v>
                </c:pt>
                <c:pt idx="6">
                  <c:v>0.22618364080926309</c:v>
                </c:pt>
                <c:pt idx="7">
                  <c:v>0.25378796466969911</c:v>
                </c:pt>
                <c:pt idx="8">
                  <c:v>0.29060049211158573</c:v>
                </c:pt>
                <c:pt idx="9">
                  <c:v>0.34181012283328838</c:v>
                </c:pt>
                <c:pt idx="10">
                  <c:v>0.23917751008826102</c:v>
                </c:pt>
              </c:numCache>
            </c:numRef>
          </c:val>
          <c:extLst>
            <c:ext xmlns:c16="http://schemas.microsoft.com/office/drawing/2014/chart" uri="{C3380CC4-5D6E-409C-BE32-E72D297353CC}">
              <c16:uniqueId val="{00000008-C0CC-431A-8F36-E7F4614E33FB}"/>
            </c:ext>
          </c:extLst>
        </c:ser>
        <c:ser>
          <c:idx val="4"/>
          <c:order val="4"/>
          <c:tx>
            <c:strRef>
              <c:f>Sheet1!$F$1</c:f>
              <c:strCache>
                <c:ptCount val="1"/>
                <c:pt idx="0">
                  <c:v>Strongly agree</c:v>
                </c:pt>
              </c:strCache>
            </c:strRef>
          </c:tx>
          <c:spPr>
            <a:solidFill>
              <a:srgbClr val="66B32E"/>
            </a:solidFill>
            <a:ln w="28575">
              <a:solidFill>
                <a:srgbClr val="FFFFFF"/>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Total</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Sheet1!$F$2:$F$12</c:f>
              <c:numCache>
                <c:formatCode>###0%</c:formatCode>
                <c:ptCount val="11"/>
                <c:pt idx="0">
                  <c:v>3.9774217776723936E-2</c:v>
                </c:pt>
                <c:pt idx="1">
                  <c:v>5.2171608110450955E-2</c:v>
                </c:pt>
                <c:pt idx="2">
                  <c:v>5.1764748944234718E-2</c:v>
                </c:pt>
                <c:pt idx="3">
                  <c:v>1.0772122975874886E-2</c:v>
                </c:pt>
                <c:pt idx="4">
                  <c:v>1.7647427190517973E-2</c:v>
                </c:pt>
                <c:pt idx="5">
                  <c:v>5.1695924055281554E-2</c:v>
                </c:pt>
                <c:pt idx="6">
                  <c:v>1.6891792213860245E-2</c:v>
                </c:pt>
                <c:pt idx="7">
                  <c:v>6.8318690925236319E-2</c:v>
                </c:pt>
                <c:pt idx="8">
                  <c:v>4.2137759230283262E-2</c:v>
                </c:pt>
                <c:pt idx="9">
                  <c:v>5.1598753247634882E-2</c:v>
                </c:pt>
                <c:pt idx="10">
                  <c:v>1.6487749220831412E-2</c:v>
                </c:pt>
              </c:numCache>
            </c:numRef>
          </c:val>
          <c:extLst>
            <c:ext xmlns:c16="http://schemas.microsoft.com/office/drawing/2014/chart" uri="{C3380CC4-5D6E-409C-BE32-E72D297353CC}">
              <c16:uniqueId val="{00000009-C0CC-431A-8F36-E7F4614E33FB}"/>
            </c:ext>
          </c:extLst>
        </c:ser>
        <c:dLbls>
          <c:dLblPos val="ctr"/>
          <c:showLegendKey val="0"/>
          <c:showVal val="1"/>
          <c:showCatName val="0"/>
          <c:showSerName val="0"/>
          <c:showPercent val="0"/>
          <c:showBubbleSize val="0"/>
        </c:dLbls>
        <c:gapWidth val="50"/>
        <c:overlap val="100"/>
        <c:axId val="226976896"/>
        <c:axId val="226978432"/>
      </c:barChart>
      <c:catAx>
        <c:axId val="226976896"/>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6978432"/>
        <c:crosses val="autoZero"/>
        <c:auto val="0"/>
        <c:lblAlgn val="ctr"/>
        <c:lblOffset val="100"/>
        <c:noMultiLvlLbl val="0"/>
      </c:catAx>
      <c:valAx>
        <c:axId val="226978432"/>
        <c:scaling>
          <c:orientation val="minMax"/>
        </c:scaling>
        <c:delete val="1"/>
        <c:axPos val="l"/>
        <c:numFmt formatCode="0%" sourceLinked="1"/>
        <c:majorTickMark val="out"/>
        <c:minorTickMark val="none"/>
        <c:tickLblPos val="none"/>
        <c:crossAx val="226976896"/>
        <c:crosses val="autoZero"/>
        <c:crossBetween val="between"/>
      </c:valAx>
    </c:plotArea>
    <c:legend>
      <c:legendPos val="l"/>
      <c:layout>
        <c:manualLayout>
          <c:xMode val="edge"/>
          <c:yMode val="edge"/>
          <c:x val="7.7884143350569713E-3"/>
          <c:y val="0.1512373453318335"/>
          <c:w val="0.12184647154678624"/>
          <c:h val="0.52661754780652426"/>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797C-4B8D-9483-201976ADC3E1}"/>
                </c:ext>
              </c:extLst>
            </c:dLbl>
            <c:numFmt formatCode="0%" sourceLinked="0"/>
            <c:spPr>
              <a:noFill/>
              <a:ln>
                <a:noFill/>
              </a:ln>
              <a:effectLst/>
            </c:spPr>
            <c:txPr>
              <a:bodyPr anchorCtr="0"/>
              <a:lstStyle/>
              <a:p>
                <a:pPr algn="ctr" rtl="0">
                  <a:defRPr lang="en-NZ" sz="1000" b="0" i="0" u="none" strike="noStrike" kern="1200" baseline="0">
                    <a:solidFill>
                      <a:schemeClr val="tx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New Zealand</c:v>
                </c:pt>
                <c:pt idx="1">
                  <c:v>Queenstown</c:v>
                </c:pt>
                <c:pt idx="2">
                  <c:v>Rest of Otago</c:v>
                </c:pt>
              </c:strCache>
            </c:strRef>
          </c:cat>
          <c:val>
            <c:numRef>
              <c:f>Sheet1!$B$2:$B$4</c:f>
              <c:numCache>
                <c:formatCode>###0%</c:formatCode>
                <c:ptCount val="3"/>
                <c:pt idx="0">
                  <c:v>8.7260786264449164E-2</c:v>
                </c:pt>
                <c:pt idx="1">
                  <c:v>0</c:v>
                </c:pt>
                <c:pt idx="2">
                  <c:v>9.6077271971470493E-2</c:v>
                </c:pt>
              </c:numCache>
            </c:numRef>
          </c:val>
          <c:extLst>
            <c:ext xmlns:c16="http://schemas.microsoft.com/office/drawing/2014/chart" uri="{C3380CC4-5D6E-409C-BE32-E72D297353CC}">
              <c16:uniqueId val="{00000001-03BA-411C-BF50-CBD07E898F6E}"/>
            </c:ext>
          </c:extLst>
        </c:ser>
        <c:ser>
          <c:idx val="1"/>
          <c:order val="1"/>
          <c:tx>
            <c:strRef>
              <c:f>Sheet1!$C$1</c:f>
              <c:strCache>
                <c:ptCount val="1"/>
                <c:pt idx="0">
                  <c:v>Well equipped to handle</c:v>
                </c:pt>
              </c:strCache>
            </c:strRef>
          </c:tx>
          <c:spPr>
            <a:solidFill>
              <a:srgbClr val="171717"/>
            </a:solidFill>
            <a:ln w="28575">
              <a:solidFill>
                <a:sysClr val="window" lastClr="FFFFFF"/>
              </a:solidFill>
            </a:ln>
          </c:spPr>
          <c:invertIfNegative val="0"/>
          <c:dLbls>
            <c:dLbl>
              <c:idx val="1"/>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797C-4B8D-9483-201976ADC3E1}"/>
                </c:ext>
              </c:extLst>
            </c:dLbl>
            <c:dLbl>
              <c:idx val="2"/>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C68-4688-8EBB-813791A16047}"/>
                </c:ext>
              </c:extLst>
            </c:dLbl>
            <c:dLbl>
              <c:idx val="5"/>
              <c:numFmt formatCode="0%" sourceLinked="0"/>
              <c:spPr>
                <a:solidFill>
                  <a:srgbClr val="79D738"/>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797C-4B8D-9483-201976ADC3E1}"/>
                </c:ext>
              </c:extLst>
            </c:dLbl>
            <c:dLbl>
              <c:idx val="8"/>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797C-4B8D-9483-201976ADC3E1}"/>
                </c:ext>
              </c:extLst>
            </c:dLbl>
            <c:dLbl>
              <c:idx val="9"/>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797C-4B8D-9483-201976ADC3E1}"/>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New Zealand</c:v>
                </c:pt>
                <c:pt idx="1">
                  <c:v>Queenstown</c:v>
                </c:pt>
                <c:pt idx="2">
                  <c:v>Rest of Otago</c:v>
                </c:pt>
              </c:strCache>
            </c:strRef>
          </c:cat>
          <c:val>
            <c:numRef>
              <c:f>Sheet1!$C$2:$C$4</c:f>
              <c:numCache>
                <c:formatCode>###0%</c:formatCode>
                <c:ptCount val="3"/>
                <c:pt idx="0">
                  <c:v>0.5109048394361142</c:v>
                </c:pt>
                <c:pt idx="1">
                  <c:v>0.21682315539408062</c:v>
                </c:pt>
                <c:pt idx="2">
                  <c:v>0.53858267457987496</c:v>
                </c:pt>
              </c:numCache>
            </c:numRef>
          </c:val>
          <c:extLst>
            <c:ext xmlns:c16="http://schemas.microsoft.com/office/drawing/2014/chart" uri="{C3380CC4-5D6E-409C-BE32-E72D297353CC}">
              <c16:uniqueId val="{00000003-03BA-411C-BF50-CBD07E898F6E}"/>
            </c:ext>
          </c:extLst>
        </c:ser>
        <c:ser>
          <c:idx val="2"/>
          <c:order val="2"/>
          <c:tx>
            <c:strRef>
              <c:f>Sheet1!$D$1</c:f>
              <c:strCache>
                <c:ptCount val="1"/>
                <c:pt idx="0">
                  <c:v>Too much pressure</c:v>
                </c:pt>
              </c:strCache>
            </c:strRef>
          </c:tx>
          <c:spPr>
            <a:solidFill>
              <a:srgbClr val="0093DE"/>
            </a:solidFill>
            <a:ln w="28575">
              <a:solidFill>
                <a:sysClr val="window" lastClr="FFFFFF"/>
              </a:solidFill>
            </a:ln>
          </c:spPr>
          <c:invertIfNegative val="0"/>
          <c:dLbls>
            <c:dLbl>
              <c:idx val="1"/>
              <c:numFmt formatCode="0%" sourceLinked="0"/>
              <c:spPr>
                <a:solidFill>
                  <a:srgbClr val="79D738"/>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797C-4B8D-9483-201976ADC3E1}"/>
                </c:ext>
              </c:extLst>
            </c:dLbl>
            <c:dLbl>
              <c:idx val="5"/>
              <c:numFmt formatCode="0%" sourceLinked="0"/>
              <c:spPr>
                <a:solidFill>
                  <a:srgbClr val="FF0000"/>
                </a:solid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797C-4B8D-9483-201976ADC3E1}"/>
                </c:ext>
              </c:extLst>
            </c:dLbl>
            <c:dLbl>
              <c:idx val="9"/>
              <c:numFmt formatCode="0%" sourceLinked="0"/>
              <c:spPr>
                <a:solidFill>
                  <a:srgbClr val="79D738"/>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797C-4B8D-9483-201976ADC3E1}"/>
                </c:ext>
              </c:extLst>
            </c:dLbl>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New Zealand</c:v>
                </c:pt>
                <c:pt idx="1">
                  <c:v>Queenstown</c:v>
                </c:pt>
                <c:pt idx="2">
                  <c:v>Rest of Otago</c:v>
                </c:pt>
              </c:strCache>
            </c:strRef>
          </c:cat>
          <c:val>
            <c:numRef>
              <c:f>Sheet1!$D$2:$D$4</c:f>
              <c:numCache>
                <c:formatCode>###0%</c:formatCode>
                <c:ptCount val="3"/>
                <c:pt idx="0">
                  <c:v>0.40183437429944069</c:v>
                </c:pt>
                <c:pt idx="1">
                  <c:v>0.7831768446059193</c:v>
                </c:pt>
                <c:pt idx="2">
                  <c:v>0.36534005344865472</c:v>
                </c:pt>
              </c:numCache>
            </c:numRef>
          </c:val>
          <c:extLst>
            <c:ext xmlns:c16="http://schemas.microsoft.com/office/drawing/2014/chart" uri="{C3380CC4-5D6E-409C-BE32-E72D297353CC}">
              <c16:uniqueId val="{00000005-03BA-411C-BF50-CBD07E898F6E}"/>
            </c:ext>
          </c:extLst>
        </c:ser>
        <c:dLbls>
          <c:dLblPos val="ctr"/>
          <c:showLegendKey val="0"/>
          <c:showVal val="1"/>
          <c:showCatName val="0"/>
          <c:showSerName val="0"/>
          <c:showPercent val="0"/>
          <c:showBubbleSize val="0"/>
        </c:dLbls>
        <c:gapWidth val="50"/>
        <c:overlap val="100"/>
        <c:axId val="132041728"/>
        <c:axId val="132051712"/>
      </c:barChart>
      <c:catAx>
        <c:axId val="132041728"/>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132051712"/>
        <c:crosses val="autoZero"/>
        <c:auto val="0"/>
        <c:lblAlgn val="ctr"/>
        <c:lblOffset val="100"/>
        <c:noMultiLvlLbl val="0"/>
      </c:catAx>
      <c:valAx>
        <c:axId val="132051712"/>
        <c:scaling>
          <c:orientation val="minMax"/>
        </c:scaling>
        <c:delete val="1"/>
        <c:axPos val="l"/>
        <c:numFmt formatCode="0%" sourceLinked="1"/>
        <c:majorTickMark val="out"/>
        <c:minorTickMark val="none"/>
        <c:tickLblPos val="none"/>
        <c:crossAx val="132041728"/>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95511517615161E-3"/>
          <c:y val="9.179532870196587E-2"/>
          <c:w val="0.99340044884823853"/>
          <c:h val="0.776753760596819"/>
        </c:manualLayout>
      </c:layout>
      <c:lineChart>
        <c:grouping val="standard"/>
        <c:varyColors val="0"/>
        <c:ser>
          <c:idx val="1"/>
          <c:order val="0"/>
          <c:tx>
            <c:strRef>
              <c:f>Sheet1!$B$1</c:f>
              <c:strCache>
                <c:ptCount val="1"/>
                <c:pt idx="0">
                  <c:v>Too much</c:v>
                </c:pt>
              </c:strCache>
            </c:strRef>
          </c:tx>
          <c:dPt>
            <c:idx val="0"/>
            <c:bubble3D val="0"/>
            <c:extLst>
              <c:ext xmlns:c16="http://schemas.microsoft.com/office/drawing/2014/chart" uri="{C3380CC4-5D6E-409C-BE32-E72D297353CC}">
                <c16:uniqueId val="{00000002-2240-407D-805C-FAB1AD54C5BA}"/>
              </c:ext>
            </c:extLst>
          </c:dPt>
          <c:dPt>
            <c:idx val="1"/>
            <c:bubble3D val="0"/>
            <c:extLst>
              <c:ext xmlns:c16="http://schemas.microsoft.com/office/drawing/2014/chart" uri="{C3380CC4-5D6E-409C-BE32-E72D297353CC}">
                <c16:uniqueId val="{00000003-2240-407D-805C-FAB1AD54C5BA}"/>
              </c:ext>
            </c:extLst>
          </c:dPt>
          <c:dPt>
            <c:idx val="2"/>
            <c:bubble3D val="0"/>
            <c:extLst>
              <c:ext xmlns:c16="http://schemas.microsoft.com/office/drawing/2014/chart" uri="{C3380CC4-5D6E-409C-BE32-E72D297353CC}">
                <c16:uniqueId val="{00000005-2240-407D-805C-FAB1AD54C5BA}"/>
              </c:ext>
            </c:extLst>
          </c:dPt>
          <c:dPt>
            <c:idx val="3"/>
            <c:bubble3D val="0"/>
            <c:extLst>
              <c:ext xmlns:c16="http://schemas.microsoft.com/office/drawing/2014/chart" uri="{C3380CC4-5D6E-409C-BE32-E72D297353CC}">
                <c16:uniqueId val="{00000006-2240-407D-805C-FAB1AD54C5BA}"/>
              </c:ext>
            </c:extLst>
          </c:dPt>
          <c:dPt>
            <c:idx val="4"/>
            <c:bubble3D val="0"/>
            <c:extLst>
              <c:ext xmlns:c16="http://schemas.microsoft.com/office/drawing/2014/chart" uri="{C3380CC4-5D6E-409C-BE32-E72D297353CC}">
                <c16:uniqueId val="{00000008-2240-407D-805C-FAB1AD54C5BA}"/>
              </c:ext>
            </c:extLst>
          </c:dPt>
          <c:dLbls>
            <c:dLbl>
              <c:idx val="0"/>
              <c:spPr/>
              <c:txPr>
                <a:bodyPr/>
                <a:lstStyle/>
                <a:p>
                  <a:pPr>
                    <a:defRPr sz="900">
                      <a:solidFill>
                        <a:schemeClr val="bg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2240-407D-805C-FAB1AD54C5BA}"/>
                </c:ext>
              </c:extLst>
            </c:dLbl>
            <c:dLbl>
              <c:idx val="1"/>
              <c:spPr/>
              <c:txPr>
                <a:bodyPr/>
                <a:lstStyle/>
                <a:p>
                  <a:pPr>
                    <a:defRPr sz="900" i="0">
                      <a:solidFill>
                        <a:schemeClr val="bg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2240-407D-805C-FAB1AD54C5BA}"/>
                </c:ext>
              </c:extLst>
            </c:dLbl>
            <c:dLbl>
              <c:idx val="2"/>
              <c:spPr/>
              <c:txPr>
                <a:bodyPr/>
                <a:lstStyle/>
                <a:p>
                  <a:pPr>
                    <a:defRPr sz="900">
                      <a:solidFill>
                        <a:schemeClr val="bg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2240-407D-805C-FAB1AD54C5BA}"/>
                </c:ext>
              </c:extLst>
            </c:dLbl>
            <c:dLbl>
              <c:idx val="3"/>
              <c:spPr/>
              <c:txPr>
                <a:bodyPr/>
                <a:lstStyle/>
                <a:p>
                  <a:pPr>
                    <a:defRPr sz="900" i="0">
                      <a:solidFill>
                        <a:schemeClr val="bg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6-2240-407D-805C-FAB1AD54C5BA}"/>
                </c:ext>
              </c:extLst>
            </c:dLbl>
            <c:dLbl>
              <c:idx val="4"/>
              <c:spPr/>
              <c:txPr>
                <a:bodyPr/>
                <a:lstStyle/>
                <a:p>
                  <a:pPr>
                    <a:defRPr sz="900">
                      <a:solidFill>
                        <a:schemeClr val="bg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2240-407D-805C-FAB1AD54C5BA}"/>
                </c:ext>
              </c:extLst>
            </c:dLbl>
            <c:spPr>
              <a:noFill/>
              <a:ln>
                <a:noFill/>
              </a:ln>
              <a:effectLst/>
            </c:spPr>
            <c:txPr>
              <a:bodyPr/>
              <a:lstStyle/>
              <a:p>
                <a:pPr>
                  <a:defRPr sz="900">
                    <a:solidFill>
                      <a:schemeClr val="bg1"/>
                    </a:solidFill>
                    <a:latin typeface="+mn-lt"/>
                    <a:ea typeface="National Book" pitchFamily="50"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Nov-19</c:v>
                </c:pt>
                <c:pt idx="1">
                  <c:v>Mar-19</c:v>
                </c:pt>
                <c:pt idx="2">
                  <c:v>Nov-18</c:v>
                </c:pt>
                <c:pt idx="3">
                  <c:v>Mar-18</c:v>
                </c:pt>
                <c:pt idx="4">
                  <c:v>Nov-17</c:v>
                </c:pt>
                <c:pt idx="5">
                  <c:v>Mar-17</c:v>
                </c:pt>
                <c:pt idx="6">
                  <c:v>Nov-16</c:v>
                </c:pt>
                <c:pt idx="7">
                  <c:v>Mar-16</c:v>
                </c:pt>
                <c:pt idx="8">
                  <c:v>Dec-15</c:v>
                </c:pt>
              </c:strCache>
            </c:strRef>
          </c:cat>
          <c:val>
            <c:numRef>
              <c:f>Sheet1!$B$2:$B$10</c:f>
              <c:numCache>
                <c:formatCode>###0%</c:formatCode>
                <c:ptCount val="9"/>
                <c:pt idx="0">
                  <c:v>0.40183437429944069</c:v>
                </c:pt>
                <c:pt idx="1">
                  <c:v>0.42915214938848473</c:v>
                </c:pt>
                <c:pt idx="2">
                  <c:v>0.39176299010813426</c:v>
                </c:pt>
                <c:pt idx="3">
                  <c:v>0.39209132135295216</c:v>
                </c:pt>
                <c:pt idx="4">
                  <c:v>0.39890344455381466</c:v>
                </c:pt>
                <c:pt idx="5">
                  <c:v>0.34940929354690164</c:v>
                </c:pt>
                <c:pt idx="6">
                  <c:v>0.34100962669669888</c:v>
                </c:pt>
                <c:pt idx="7">
                  <c:v>0.25106343349019766</c:v>
                </c:pt>
                <c:pt idx="8">
                  <c:v>0.18262230203044411</c:v>
                </c:pt>
              </c:numCache>
            </c:numRef>
          </c:val>
          <c:smooth val="0"/>
          <c:extLst>
            <c:ext xmlns:c16="http://schemas.microsoft.com/office/drawing/2014/chart" uri="{C3380CC4-5D6E-409C-BE32-E72D297353CC}">
              <c16:uniqueId val="{00000009-2240-407D-805C-FAB1AD54C5BA}"/>
            </c:ext>
          </c:extLst>
        </c:ser>
        <c:dLbls>
          <c:showLegendKey val="0"/>
          <c:showVal val="0"/>
          <c:showCatName val="0"/>
          <c:showSerName val="0"/>
          <c:showPercent val="0"/>
          <c:showBubbleSize val="0"/>
        </c:dLbls>
        <c:marker val="1"/>
        <c:smooth val="0"/>
        <c:axId val="96148096"/>
        <c:axId val="96158080"/>
      </c:lineChart>
      <c:catAx>
        <c:axId val="96148096"/>
        <c:scaling>
          <c:orientation val="maxMin"/>
        </c:scaling>
        <c:delete val="0"/>
        <c:axPos val="b"/>
        <c:numFmt formatCode="General" sourceLinked="0"/>
        <c:majorTickMark val="none"/>
        <c:minorTickMark val="none"/>
        <c:tickLblPos val="nextTo"/>
        <c:spPr>
          <a:ln>
            <a:noFill/>
          </a:ln>
        </c:spPr>
        <c:txPr>
          <a:bodyPr/>
          <a:lstStyle/>
          <a:p>
            <a:pPr>
              <a:defRPr sz="900">
                <a:solidFill>
                  <a:schemeClr val="bg1"/>
                </a:solidFill>
              </a:defRPr>
            </a:pPr>
            <a:endParaRPr lang="en-US"/>
          </a:p>
        </c:txPr>
        <c:crossAx val="96158080"/>
        <c:crosses val="autoZero"/>
        <c:auto val="1"/>
        <c:lblAlgn val="ctr"/>
        <c:lblOffset val="250"/>
        <c:noMultiLvlLbl val="0"/>
      </c:catAx>
      <c:valAx>
        <c:axId val="96158080"/>
        <c:scaling>
          <c:orientation val="minMax"/>
          <c:min val="0"/>
        </c:scaling>
        <c:delete val="0"/>
        <c:axPos val="r"/>
        <c:numFmt formatCode="###0%" sourceLinked="1"/>
        <c:majorTickMark val="none"/>
        <c:minorTickMark val="none"/>
        <c:tickLblPos val="none"/>
        <c:spPr>
          <a:ln>
            <a:noFill/>
          </a:ln>
        </c:spPr>
        <c:crossAx val="9614809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6837174471411306"/>
          <c:w val="1"/>
          <c:h val="0.7244057601678956"/>
        </c:manualLayout>
      </c:layout>
      <c:barChart>
        <c:barDir val="col"/>
        <c:grouping val="percentStacked"/>
        <c:varyColors val="0"/>
        <c:ser>
          <c:idx val="0"/>
          <c:order val="0"/>
          <c:tx>
            <c:strRef>
              <c:f>Sheet1!$B$1</c:f>
              <c:strCache>
                <c:ptCount val="1"/>
                <c:pt idx="0">
                  <c:v>Too much growth</c:v>
                </c:pt>
              </c:strCache>
            </c:strRef>
          </c:tx>
          <c:spPr>
            <a:solidFill>
              <a:schemeClr val="tx2"/>
            </a:solidFill>
            <a:ln w="6350">
              <a:solidFill>
                <a:schemeClr val="bg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Nov-19</c:v>
                </c:pt>
                <c:pt idx="1">
                  <c:v>Mar-19</c:v>
                </c:pt>
                <c:pt idx="2">
                  <c:v>Nov-18</c:v>
                </c:pt>
                <c:pt idx="3">
                  <c:v>Mar-18</c:v>
                </c:pt>
                <c:pt idx="4">
                  <c:v>Nov-17</c:v>
                </c:pt>
                <c:pt idx="5">
                  <c:v>Mar-17</c:v>
                </c:pt>
                <c:pt idx="6">
                  <c:v>Nov-16</c:v>
                </c:pt>
                <c:pt idx="7">
                  <c:v>Mar-16</c:v>
                </c:pt>
                <c:pt idx="8">
                  <c:v>Dec-15</c:v>
                </c:pt>
              </c:strCache>
            </c:strRef>
          </c:cat>
          <c:val>
            <c:numRef>
              <c:f>Sheet1!$B$2:$B$10</c:f>
              <c:numCache>
                <c:formatCode>###0%</c:formatCode>
                <c:ptCount val="9"/>
                <c:pt idx="0">
                  <c:v>0.52099237274947496</c:v>
                </c:pt>
                <c:pt idx="1">
                  <c:v>0.52104697050494286</c:v>
                </c:pt>
                <c:pt idx="2">
                  <c:v>0.47156142894457459</c:v>
                </c:pt>
                <c:pt idx="3">
                  <c:v>0.41702554347373955</c:v>
                </c:pt>
                <c:pt idx="4">
                  <c:v>0.44309140999285185</c:v>
                </c:pt>
                <c:pt idx="5">
                  <c:v>0.36528578291802055</c:v>
                </c:pt>
                <c:pt idx="6">
                  <c:v>0.35216734726531262</c:v>
                </c:pt>
                <c:pt idx="7">
                  <c:v>0.29724369648497273</c:v>
                </c:pt>
                <c:pt idx="8">
                  <c:v>0.30106561220533251</c:v>
                </c:pt>
              </c:numCache>
            </c:numRef>
          </c:val>
          <c:extLst>
            <c:ext xmlns:c16="http://schemas.microsoft.com/office/drawing/2014/chart" uri="{C3380CC4-5D6E-409C-BE32-E72D297353CC}">
              <c16:uniqueId val="{00000000-3D56-4778-97AD-FA89856B8F67}"/>
            </c:ext>
          </c:extLst>
        </c:ser>
        <c:ser>
          <c:idx val="1"/>
          <c:order val="1"/>
          <c:tx>
            <c:strRef>
              <c:f>Sheet1!$C$1</c:f>
              <c:strCache>
                <c:ptCount val="1"/>
                <c:pt idx="0">
                  <c:v>Just right</c:v>
                </c:pt>
              </c:strCache>
            </c:strRef>
          </c:tx>
          <c:spPr>
            <a:solidFill>
              <a:schemeClr val="accent2"/>
            </a:solidFill>
            <a:ln w="6350">
              <a:solidFill>
                <a:schemeClr val="bg1"/>
              </a:solidFill>
            </a:ln>
          </c:spPr>
          <c:invertIfNegative val="0"/>
          <c:dPt>
            <c:idx val="0"/>
            <c:invertIfNegative val="0"/>
            <c:bubble3D val="0"/>
            <c:extLst>
              <c:ext xmlns:c16="http://schemas.microsoft.com/office/drawing/2014/chart" uri="{C3380CC4-5D6E-409C-BE32-E72D297353CC}">
                <c16:uniqueId val="{00000002-3D56-4778-97AD-FA89856B8F67}"/>
              </c:ext>
            </c:extLst>
          </c:dPt>
          <c:dPt>
            <c:idx val="1"/>
            <c:invertIfNegative val="0"/>
            <c:bubble3D val="0"/>
            <c:extLst>
              <c:ext xmlns:c16="http://schemas.microsoft.com/office/drawing/2014/chart" uri="{C3380CC4-5D6E-409C-BE32-E72D297353CC}">
                <c16:uniqueId val="{00000003-3D56-4778-97AD-FA89856B8F67}"/>
              </c:ext>
            </c:extLst>
          </c:dPt>
          <c:dPt>
            <c:idx val="2"/>
            <c:invertIfNegative val="0"/>
            <c:bubble3D val="0"/>
            <c:extLst>
              <c:ext xmlns:c16="http://schemas.microsoft.com/office/drawing/2014/chart" uri="{C3380CC4-5D6E-409C-BE32-E72D297353CC}">
                <c16:uniqueId val="{00000005-3D56-4778-97AD-FA89856B8F67}"/>
              </c:ext>
            </c:extLst>
          </c:dPt>
          <c:dPt>
            <c:idx val="3"/>
            <c:invertIfNegative val="0"/>
            <c:bubble3D val="0"/>
            <c:extLst>
              <c:ext xmlns:c16="http://schemas.microsoft.com/office/drawing/2014/chart" uri="{C3380CC4-5D6E-409C-BE32-E72D297353CC}">
                <c16:uniqueId val="{00000006-3D56-4778-97AD-FA89856B8F67}"/>
              </c:ext>
            </c:extLst>
          </c:dPt>
          <c:dPt>
            <c:idx val="4"/>
            <c:invertIfNegative val="0"/>
            <c:bubble3D val="0"/>
            <c:extLst>
              <c:ext xmlns:c16="http://schemas.microsoft.com/office/drawing/2014/chart" uri="{C3380CC4-5D6E-409C-BE32-E72D297353CC}">
                <c16:uniqueId val="{00000008-3D56-4778-97AD-FA89856B8F67}"/>
              </c:ext>
            </c:extLst>
          </c:dPt>
          <c:dLbls>
            <c:dLbl>
              <c:idx val="0"/>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D56-4778-97AD-FA89856B8F67}"/>
                </c:ext>
              </c:extLst>
            </c:dLbl>
            <c:dLbl>
              <c:idx val="1"/>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D56-4778-97AD-FA89856B8F67}"/>
                </c:ext>
              </c:extLst>
            </c:dLbl>
            <c:dLbl>
              <c:idx val="2"/>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D56-4778-97AD-FA89856B8F67}"/>
                </c:ext>
              </c:extLst>
            </c:dLbl>
            <c:dLbl>
              <c:idx val="3"/>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3D56-4778-97AD-FA89856B8F67}"/>
                </c:ext>
              </c:extLst>
            </c:dLbl>
            <c:dLbl>
              <c:idx val="4"/>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8-3D56-4778-97AD-FA89856B8F67}"/>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Nov-19</c:v>
                </c:pt>
                <c:pt idx="1">
                  <c:v>Mar-19</c:v>
                </c:pt>
                <c:pt idx="2">
                  <c:v>Nov-18</c:v>
                </c:pt>
                <c:pt idx="3">
                  <c:v>Mar-18</c:v>
                </c:pt>
                <c:pt idx="4">
                  <c:v>Nov-17</c:v>
                </c:pt>
                <c:pt idx="5">
                  <c:v>Mar-17</c:v>
                </c:pt>
                <c:pt idx="6">
                  <c:v>Nov-16</c:v>
                </c:pt>
                <c:pt idx="7">
                  <c:v>Mar-16</c:v>
                </c:pt>
                <c:pt idx="8">
                  <c:v>Dec-15</c:v>
                </c:pt>
              </c:strCache>
            </c:strRef>
          </c:cat>
          <c:val>
            <c:numRef>
              <c:f>Sheet1!$C$2:$C$10</c:f>
              <c:numCache>
                <c:formatCode>###0%</c:formatCode>
                <c:ptCount val="9"/>
                <c:pt idx="0">
                  <c:v>0.39672575494861101</c:v>
                </c:pt>
                <c:pt idx="1">
                  <c:v>0.41110969609925052</c:v>
                </c:pt>
                <c:pt idx="2">
                  <c:v>0.45094090305401058</c:v>
                </c:pt>
                <c:pt idx="3">
                  <c:v>0.47659090140034654</c:v>
                </c:pt>
                <c:pt idx="4">
                  <c:v>0.45822421368400545</c:v>
                </c:pt>
                <c:pt idx="5">
                  <c:v>0.54086553194843978</c:v>
                </c:pt>
                <c:pt idx="6">
                  <c:v>0.51262180812873126</c:v>
                </c:pt>
                <c:pt idx="7">
                  <c:v>0.58086965842631366</c:v>
                </c:pt>
                <c:pt idx="8">
                  <c:v>0.56835813266136836</c:v>
                </c:pt>
              </c:numCache>
            </c:numRef>
          </c:val>
          <c:extLst>
            <c:ext xmlns:c16="http://schemas.microsoft.com/office/drawing/2014/chart" uri="{C3380CC4-5D6E-409C-BE32-E72D297353CC}">
              <c16:uniqueId val="{00000009-3D56-4778-97AD-FA89856B8F67}"/>
            </c:ext>
          </c:extLst>
        </c:ser>
        <c:ser>
          <c:idx val="2"/>
          <c:order val="2"/>
          <c:tx>
            <c:strRef>
              <c:f>Sheet1!$D$1</c:f>
              <c:strCache>
                <c:ptCount val="1"/>
                <c:pt idx="0">
                  <c:v>Not enough growth</c:v>
                </c:pt>
              </c:strCache>
            </c:strRef>
          </c:tx>
          <c:spPr>
            <a:solidFill>
              <a:schemeClr val="accent5"/>
            </a:solidFill>
            <a:ln w="6350">
              <a:solidFill>
                <a:schemeClr val="bg1"/>
              </a:solidFill>
            </a:ln>
          </c:spPr>
          <c:invertIfNegative val="0"/>
          <c:dLbls>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Nov-19</c:v>
                </c:pt>
                <c:pt idx="1">
                  <c:v>Mar-19</c:v>
                </c:pt>
                <c:pt idx="2">
                  <c:v>Nov-18</c:v>
                </c:pt>
                <c:pt idx="3">
                  <c:v>Mar-18</c:v>
                </c:pt>
                <c:pt idx="4">
                  <c:v>Nov-17</c:v>
                </c:pt>
                <c:pt idx="5">
                  <c:v>Mar-17</c:v>
                </c:pt>
                <c:pt idx="6">
                  <c:v>Nov-16</c:v>
                </c:pt>
                <c:pt idx="7">
                  <c:v>Mar-16</c:v>
                </c:pt>
                <c:pt idx="8">
                  <c:v>Dec-15</c:v>
                </c:pt>
              </c:strCache>
            </c:strRef>
          </c:cat>
          <c:val>
            <c:numRef>
              <c:f>Sheet1!$D$2:$D$10</c:f>
              <c:numCache>
                <c:formatCode>###0%</c:formatCode>
                <c:ptCount val="9"/>
                <c:pt idx="0">
                  <c:v>8.2281872301917969E-2</c:v>
                </c:pt>
                <c:pt idx="1">
                  <c:v>6.7843333395804145E-2</c:v>
                </c:pt>
                <c:pt idx="2">
                  <c:v>7.7497668001410253E-2</c:v>
                </c:pt>
                <c:pt idx="3">
                  <c:v>0.10638355512591352</c:v>
                </c:pt>
                <c:pt idx="4">
                  <c:v>9.8684376323141892E-2</c:v>
                </c:pt>
                <c:pt idx="5">
                  <c:v>9.3848685133541346E-2</c:v>
                </c:pt>
                <c:pt idx="6">
                  <c:v>0.13521084460595367</c:v>
                </c:pt>
                <c:pt idx="7">
                  <c:v>0.12188664508871475</c:v>
                </c:pt>
                <c:pt idx="8">
                  <c:v>0.13057625513329951</c:v>
                </c:pt>
              </c:numCache>
            </c:numRef>
          </c:val>
          <c:extLst>
            <c:ext xmlns:c16="http://schemas.microsoft.com/office/drawing/2014/chart" uri="{C3380CC4-5D6E-409C-BE32-E72D297353CC}">
              <c16:uniqueId val="{0000000A-3D56-4778-97AD-FA89856B8F67}"/>
            </c:ext>
          </c:extLst>
        </c:ser>
        <c:dLbls>
          <c:showLegendKey val="0"/>
          <c:showVal val="0"/>
          <c:showCatName val="0"/>
          <c:showSerName val="0"/>
          <c:showPercent val="0"/>
          <c:showBubbleSize val="0"/>
        </c:dLbls>
        <c:gapWidth val="80"/>
        <c:overlap val="100"/>
        <c:axId val="95194496"/>
        <c:axId val="95196288"/>
      </c:barChart>
      <c:catAx>
        <c:axId val="95194496"/>
        <c:scaling>
          <c:orientation val="maxMin"/>
        </c:scaling>
        <c:delete val="0"/>
        <c:axPos val="b"/>
        <c:numFmt formatCode="General" sourceLinked="0"/>
        <c:majorTickMark val="none"/>
        <c:minorTickMark val="none"/>
        <c:tickLblPos val="nextTo"/>
        <c:spPr>
          <a:ln>
            <a:noFill/>
          </a:ln>
        </c:spPr>
        <c:txPr>
          <a:bodyPr/>
          <a:lstStyle/>
          <a:p>
            <a:pPr>
              <a:defRPr>
                <a:solidFill>
                  <a:schemeClr val="bg1"/>
                </a:solidFill>
              </a:defRPr>
            </a:pPr>
            <a:endParaRPr lang="en-US"/>
          </a:p>
        </c:txPr>
        <c:crossAx val="95196288"/>
        <c:crosses val="autoZero"/>
        <c:auto val="1"/>
        <c:lblAlgn val="ctr"/>
        <c:lblOffset val="150"/>
        <c:noMultiLvlLbl val="0"/>
      </c:catAx>
      <c:valAx>
        <c:axId val="95196288"/>
        <c:scaling>
          <c:orientation val="minMax"/>
        </c:scaling>
        <c:delete val="1"/>
        <c:axPos val="r"/>
        <c:numFmt formatCode="0%" sourceLinked="1"/>
        <c:majorTickMark val="none"/>
        <c:minorTickMark val="none"/>
        <c:tickLblPos val="low"/>
        <c:crossAx val="95194496"/>
        <c:crosses val="autoZero"/>
        <c:crossBetween val="between"/>
      </c:valAx>
    </c:plotArea>
    <c:legend>
      <c:legendPos val="t"/>
      <c:layout>
        <c:manualLayout>
          <c:xMode val="edge"/>
          <c:yMode val="edge"/>
          <c:x val="5.731922498089171E-3"/>
          <c:y val="6.7240216240525424E-2"/>
          <c:w val="0.97026234437512904"/>
          <c:h val="6.7778943719374513E-2"/>
        </c:manualLayout>
      </c:layout>
      <c:overlay val="0"/>
      <c:txPr>
        <a:bodyPr/>
        <a:lstStyle/>
        <a:p>
          <a:pPr>
            <a:defRPr>
              <a:solidFill>
                <a:schemeClr val="bg1"/>
              </a:solidFill>
            </a:defRPr>
          </a:pPr>
          <a:endParaRPr lang="en-US"/>
        </a:p>
      </c:txPr>
    </c:legend>
    <c:plotVisOnly val="1"/>
    <c:dispBlanksAs val="gap"/>
    <c:showDLblsOverMax val="0"/>
  </c:chart>
  <c:txPr>
    <a:bodyPr/>
    <a:lstStyle/>
    <a:p>
      <a:pPr>
        <a:defRPr sz="900">
          <a:latin typeface="+mn-lt"/>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27583517711947"/>
          <c:y val="0.16408818897637795"/>
          <c:w val="0.85864723010972377"/>
          <c:h val="0.51206726659167601"/>
        </c:manualLayout>
      </c:layout>
      <c:barChart>
        <c:barDir val="col"/>
        <c:grouping val="stacked"/>
        <c:varyColors val="0"/>
        <c:ser>
          <c:idx val="0"/>
          <c:order val="0"/>
          <c:tx>
            <c:strRef>
              <c:f>Sheet1!$A$2</c:f>
              <c:strCache>
                <c:ptCount val="1"/>
                <c:pt idx="0">
                  <c:v>Strongly agree</c:v>
                </c:pt>
              </c:strCache>
            </c:strRef>
          </c:tx>
          <c:spPr>
            <a:solidFill>
              <a:srgbClr val="171717"/>
            </a:solidFill>
          </c:spPr>
          <c:invertIfNegative val="0"/>
          <c:dLbls>
            <c:numFmt formatCode="0%" sourceLinked="0"/>
            <c:spPr>
              <a:noFill/>
              <a:ln>
                <a:noFill/>
              </a:ln>
              <a:effectLst/>
            </c:spPr>
            <c:txPr>
              <a:bodyPr/>
              <a:lstStyle/>
              <a:p>
                <a:pPr algn="ct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Mar-17</c:v>
                </c:pt>
                <c:pt idx="1">
                  <c:v>Nov-17</c:v>
                </c:pt>
                <c:pt idx="2">
                  <c:v>Mar-18</c:v>
                </c:pt>
                <c:pt idx="3">
                  <c:v>Nov-18</c:v>
                </c:pt>
                <c:pt idx="4">
                  <c:v>Mar-19</c:v>
                </c:pt>
                <c:pt idx="5">
                  <c:v>Nov-19</c:v>
                </c:pt>
              </c:strCache>
            </c:strRef>
          </c:cat>
          <c:val>
            <c:numRef>
              <c:f>Sheet1!$B$2:$G$2</c:f>
              <c:numCache>
                <c:formatCode>###0%</c:formatCode>
                <c:ptCount val="6"/>
                <c:pt idx="0">
                  <c:v>0.51272717488712249</c:v>
                </c:pt>
                <c:pt idx="1">
                  <c:v>0.55211389604371808</c:v>
                </c:pt>
                <c:pt idx="2">
                  <c:v>0.5589309027358248</c:v>
                </c:pt>
                <c:pt idx="3">
                  <c:v>0.48368513008712583</c:v>
                </c:pt>
                <c:pt idx="4">
                  <c:v>0.46218546226077917</c:v>
                </c:pt>
                <c:pt idx="5">
                  <c:v>0.44920047656130108</c:v>
                </c:pt>
              </c:numCache>
            </c:numRef>
          </c:val>
          <c:extLst>
            <c:ext xmlns:c16="http://schemas.microsoft.com/office/drawing/2014/chart" uri="{C3380CC4-5D6E-409C-BE32-E72D297353CC}">
              <c16:uniqueId val="{00000001-552E-4337-9CBA-78DA40279B39}"/>
            </c:ext>
          </c:extLst>
        </c:ser>
        <c:ser>
          <c:idx val="1"/>
          <c:order val="1"/>
          <c:tx>
            <c:strRef>
              <c:f>Sheet1!$A$3</c:f>
              <c:strCache>
                <c:ptCount val="1"/>
                <c:pt idx="0">
                  <c:v>Agree</c:v>
                </c:pt>
              </c:strCache>
            </c:strRef>
          </c:tx>
          <c:spPr>
            <a:solidFill>
              <a:srgbClr val="0093DE"/>
            </a:solidFill>
          </c:spPr>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Mar-17</c:v>
                </c:pt>
                <c:pt idx="1">
                  <c:v>Nov-17</c:v>
                </c:pt>
                <c:pt idx="2">
                  <c:v>Mar-18</c:v>
                </c:pt>
                <c:pt idx="3">
                  <c:v>Nov-18</c:v>
                </c:pt>
                <c:pt idx="4">
                  <c:v>Mar-19</c:v>
                </c:pt>
                <c:pt idx="5">
                  <c:v>Nov-19</c:v>
                </c:pt>
              </c:strCache>
            </c:strRef>
          </c:cat>
          <c:val>
            <c:numRef>
              <c:f>Sheet1!$B$3:$G$3</c:f>
              <c:numCache>
                <c:formatCode>###0%</c:formatCode>
                <c:ptCount val="6"/>
                <c:pt idx="0">
                  <c:v>0.44515189817785228</c:v>
                </c:pt>
                <c:pt idx="1">
                  <c:v>0.37186357035392542</c:v>
                </c:pt>
                <c:pt idx="2">
                  <c:v>0.40552758143625472</c:v>
                </c:pt>
                <c:pt idx="3">
                  <c:v>0.4637913915563579</c:v>
                </c:pt>
                <c:pt idx="4">
                  <c:v>0.47107895815970158</c:v>
                </c:pt>
                <c:pt idx="5">
                  <c:v>0.48246827315982743</c:v>
                </c:pt>
              </c:numCache>
            </c:numRef>
          </c:val>
          <c:extLst>
            <c:ext xmlns:c16="http://schemas.microsoft.com/office/drawing/2014/chart" uri="{C3380CC4-5D6E-409C-BE32-E72D297353CC}">
              <c16:uniqueId val="{00000003-552E-4337-9CBA-78DA40279B39}"/>
            </c:ext>
          </c:extLst>
        </c:ser>
        <c:ser>
          <c:idx val="2"/>
          <c:order val="2"/>
          <c:tx>
            <c:strRef>
              <c:f>Sheet1!$A$4</c:f>
              <c:strCache>
                <c:ptCount val="1"/>
                <c:pt idx="0">
                  <c:v>Total</c:v>
                </c:pt>
              </c:strCache>
            </c:strRef>
          </c:tx>
          <c:spPr>
            <a:noFill/>
            <a:ln>
              <a:noFill/>
            </a:ln>
          </c:spPr>
          <c:invertIfNegative val="0"/>
          <c:dLbls>
            <c:dLbl>
              <c:idx val="0"/>
              <c:spPr>
                <a:noFill/>
              </c:spPr>
              <c:txPr>
                <a:bodyPr/>
                <a:lstStyle/>
                <a:p>
                  <a:pPr>
                    <a:defRPr sz="1000"/>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FC1B-46C5-9DA8-E931C5F21E41}"/>
                </c:ext>
              </c:extLst>
            </c:dLbl>
            <c:dLbl>
              <c:idx val="1"/>
              <c:spPr>
                <a:noFill/>
              </c:spPr>
              <c:txPr>
                <a:bodyPr/>
                <a:lstStyle/>
                <a:p>
                  <a:pPr>
                    <a:defRPr sz="1000"/>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FC1B-46C5-9DA8-E931C5F21E41}"/>
                </c:ext>
              </c:extLst>
            </c:dLbl>
            <c:dLbl>
              <c:idx val="2"/>
              <c:spPr>
                <a:noFill/>
              </c:spPr>
              <c:txPr>
                <a:bodyPr/>
                <a:lstStyle/>
                <a:p>
                  <a:pPr>
                    <a:defRPr sz="1000"/>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FC1B-46C5-9DA8-E931C5F21E41}"/>
                </c:ext>
              </c:extLst>
            </c:dLbl>
            <c:dLbl>
              <c:idx val="3"/>
              <c:spPr>
                <a:noFill/>
              </c:spPr>
              <c:txPr>
                <a:bodyPr/>
                <a:lstStyle/>
                <a:p>
                  <a:pPr>
                    <a:defRPr sz="1000"/>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FC1B-46C5-9DA8-E931C5F21E41}"/>
                </c:ext>
              </c:extLst>
            </c:dLbl>
            <c:spPr>
              <a:noFill/>
              <a:ln>
                <a:noFill/>
              </a:ln>
              <a:effectLst/>
            </c:spPr>
            <c:txPr>
              <a:bodyPr/>
              <a:lstStyle/>
              <a:p>
                <a:pPr>
                  <a:defRPr sz="10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Mar-17</c:v>
                </c:pt>
                <c:pt idx="1">
                  <c:v>Nov-17</c:v>
                </c:pt>
                <c:pt idx="2">
                  <c:v>Mar-18</c:v>
                </c:pt>
                <c:pt idx="3">
                  <c:v>Nov-18</c:v>
                </c:pt>
                <c:pt idx="4">
                  <c:v>Mar-19</c:v>
                </c:pt>
                <c:pt idx="5">
                  <c:v>Nov-19</c:v>
                </c:pt>
              </c:strCache>
            </c:strRef>
          </c:cat>
          <c:val>
            <c:numRef>
              <c:f>Sheet1!$B$4:$G$4</c:f>
              <c:numCache>
                <c:formatCode>###0%</c:formatCode>
                <c:ptCount val="6"/>
                <c:pt idx="0">
                  <c:v>0.95787907306497477</c:v>
                </c:pt>
                <c:pt idx="1">
                  <c:v>0.92397746639764344</c:v>
                </c:pt>
                <c:pt idx="2">
                  <c:v>0.96445848417207958</c:v>
                </c:pt>
                <c:pt idx="3">
                  <c:v>0.94747652164348373</c:v>
                </c:pt>
                <c:pt idx="4">
                  <c:v>0.93326442042048074</c:v>
                </c:pt>
                <c:pt idx="5">
                  <c:v>0.93166874972112845</c:v>
                </c:pt>
              </c:numCache>
            </c:numRef>
          </c:val>
          <c:extLst>
            <c:ext xmlns:c16="http://schemas.microsoft.com/office/drawing/2014/chart" uri="{C3380CC4-5D6E-409C-BE32-E72D297353CC}">
              <c16:uniqueId val="{00000008-552E-4337-9CBA-78DA40279B39}"/>
            </c:ext>
          </c:extLst>
        </c:ser>
        <c:dLbls>
          <c:dLblPos val="ctr"/>
          <c:showLegendKey val="0"/>
          <c:showVal val="1"/>
          <c:showCatName val="0"/>
          <c:showSerName val="0"/>
          <c:showPercent val="0"/>
          <c:showBubbleSize val="0"/>
        </c:dLbls>
        <c:gapWidth val="120"/>
        <c:overlap val="100"/>
        <c:axId val="95306880"/>
        <c:axId val="95308416"/>
      </c:barChart>
      <c:catAx>
        <c:axId val="95306880"/>
        <c:scaling>
          <c:orientation val="minMax"/>
        </c:scaling>
        <c:delete val="0"/>
        <c:axPos val="b"/>
        <c:numFmt formatCode="General" sourceLinked="0"/>
        <c:majorTickMark val="none"/>
        <c:minorTickMark val="none"/>
        <c:tickLblPos val="nextTo"/>
        <c:spPr>
          <a:ln>
            <a:noFill/>
          </a:ln>
        </c:spPr>
        <c:txPr>
          <a:bodyPr/>
          <a:lstStyle/>
          <a:p>
            <a:pPr>
              <a:defRPr sz="1000"/>
            </a:pPr>
            <a:endParaRPr lang="en-US"/>
          </a:p>
        </c:txPr>
        <c:crossAx val="95308416"/>
        <c:crosses val="autoZero"/>
        <c:auto val="1"/>
        <c:lblAlgn val="ctr"/>
        <c:lblOffset val="100"/>
        <c:noMultiLvlLbl val="0"/>
      </c:catAx>
      <c:valAx>
        <c:axId val="95308416"/>
        <c:scaling>
          <c:orientation val="minMax"/>
          <c:max val="1"/>
          <c:min val="0"/>
        </c:scaling>
        <c:delete val="1"/>
        <c:axPos val="l"/>
        <c:numFmt formatCode="###0%" sourceLinked="1"/>
        <c:majorTickMark val="out"/>
        <c:minorTickMark val="none"/>
        <c:tickLblPos val="nextTo"/>
        <c:crossAx val="95306880"/>
        <c:crosses val="autoZero"/>
        <c:crossBetween val="between"/>
        <c:majorUnit val="0.2"/>
        <c:minorUnit val="0.2"/>
      </c:valAx>
    </c:plotArea>
    <c:legend>
      <c:legendPos val="l"/>
      <c:legendEntry>
        <c:idx val="0"/>
        <c:delete val="1"/>
      </c:legendEntry>
      <c:layout>
        <c:manualLayout>
          <c:xMode val="edge"/>
          <c:yMode val="edge"/>
          <c:x val="2.4663312061013742E-2"/>
          <c:y val="0.29454600674915637"/>
          <c:w val="0.12093353038089741"/>
          <c:h val="0.28519370078740158"/>
        </c:manualLayout>
      </c:layout>
      <c:overlay val="0"/>
      <c:txPr>
        <a:bodyPr/>
        <a:lstStyle/>
        <a:p>
          <a:pPr>
            <a:defRPr sz="1000"/>
          </a:pPr>
          <a:endParaRPr lang="en-US"/>
        </a:p>
      </c:txPr>
    </c:legend>
    <c:plotVisOnly val="1"/>
    <c:dispBlanksAs val="gap"/>
    <c:showDLblsOverMax val="0"/>
  </c:chart>
  <c:txPr>
    <a:bodyPr/>
    <a:lstStyle/>
    <a:p>
      <a:pPr>
        <a:defRPr sz="1800">
          <a:latin typeface="+mn-lt"/>
          <a:ea typeface="National-Book" pitchFamily="50"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399947988557481"/>
          <c:y val="7.1056017997750284E-2"/>
          <c:w val="0.61600052011442519"/>
          <c:h val="0.85586974128233961"/>
        </c:manualLayout>
      </c:layout>
      <c:barChart>
        <c:barDir val="bar"/>
        <c:grouping val="stacked"/>
        <c:varyColors val="0"/>
        <c:ser>
          <c:idx val="0"/>
          <c:order val="0"/>
          <c:tx>
            <c:strRef>
              <c:f>Sheet1!$B$1</c:f>
              <c:strCache>
                <c:ptCount val="1"/>
                <c:pt idx="0">
                  <c:v>Strongly agree</c:v>
                </c:pt>
              </c:strCache>
            </c:strRef>
          </c:tx>
          <c:spPr>
            <a:solidFill>
              <a:srgbClr val="171717"/>
            </a:solidFill>
            <a:ln w="28575">
              <a:solidFill>
                <a:sysClr val="window" lastClr="FFFFFF"/>
              </a:solid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want international visitors to have an enjoyable New Zealand experience</c:v>
                </c:pt>
                <c:pt idx="1">
                  <c:v>I am proud that New Zealand is an attractive tourist destination</c:v>
                </c:pt>
                <c:pt idx="2">
                  <c:v>I am open to international tourists coming to New Zealand</c:v>
                </c:pt>
                <c:pt idx="3">
                  <c:v>I take pride in making international visitors feel welcome in New Zealand</c:v>
                </c:pt>
              </c:strCache>
            </c:strRef>
          </c:cat>
          <c:val>
            <c:numRef>
              <c:f>Sheet1!$B$2:$B$5</c:f>
              <c:numCache>
                <c:formatCode>###0%</c:formatCode>
                <c:ptCount val="4"/>
                <c:pt idx="0">
                  <c:v>0.68095118636319407</c:v>
                </c:pt>
                <c:pt idx="1">
                  <c:v>0.60715249884063582</c:v>
                </c:pt>
                <c:pt idx="2">
                  <c:v>0.55407594450856079</c:v>
                </c:pt>
                <c:pt idx="3">
                  <c:v>0.54564514231796502</c:v>
                </c:pt>
              </c:numCache>
            </c:numRef>
          </c:val>
          <c:extLst>
            <c:ext xmlns:c16="http://schemas.microsoft.com/office/drawing/2014/chart" uri="{C3380CC4-5D6E-409C-BE32-E72D297353CC}">
              <c16:uniqueId val="{00000000-DF7B-455E-B6DA-60C286AD6385}"/>
            </c:ext>
          </c:extLst>
        </c:ser>
        <c:ser>
          <c:idx val="1"/>
          <c:order val="1"/>
          <c:tx>
            <c:strRef>
              <c:f>Sheet1!$C$1</c:f>
              <c:strCache>
                <c:ptCount val="1"/>
                <c:pt idx="0">
                  <c:v>Somewhat agree</c:v>
                </c:pt>
              </c:strCache>
            </c:strRef>
          </c:tx>
          <c:spPr>
            <a:solidFill>
              <a:srgbClr val="0093DE"/>
            </a:solidFill>
            <a:ln w="28575">
              <a:solidFill>
                <a:sysClr val="window" lastClr="FFFFFF"/>
              </a:solid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want international visitors to have an enjoyable New Zealand experience</c:v>
                </c:pt>
                <c:pt idx="1">
                  <c:v>I am proud that New Zealand is an attractive tourist destination</c:v>
                </c:pt>
                <c:pt idx="2">
                  <c:v>I am open to international tourists coming to New Zealand</c:v>
                </c:pt>
                <c:pt idx="3">
                  <c:v>I take pride in making international visitors feel welcome in New Zealand</c:v>
                </c:pt>
              </c:strCache>
            </c:strRef>
          </c:cat>
          <c:val>
            <c:numRef>
              <c:f>Sheet1!$C$2:$C$5</c:f>
              <c:numCache>
                <c:formatCode>###0%</c:formatCode>
                <c:ptCount val="4"/>
                <c:pt idx="0">
                  <c:v>0.26949059796958647</c:v>
                </c:pt>
                <c:pt idx="1">
                  <c:v>0.32272560982578069</c:v>
                </c:pt>
                <c:pt idx="2">
                  <c:v>0.36520213553772662</c:v>
                </c:pt>
                <c:pt idx="3">
                  <c:v>0.33696362424150839</c:v>
                </c:pt>
              </c:numCache>
            </c:numRef>
          </c:val>
          <c:extLst>
            <c:ext xmlns:c16="http://schemas.microsoft.com/office/drawing/2014/chart" uri="{C3380CC4-5D6E-409C-BE32-E72D297353CC}">
              <c16:uniqueId val="{00000001-DF7B-455E-B6DA-60C286AD6385}"/>
            </c:ext>
          </c:extLst>
        </c:ser>
        <c:ser>
          <c:idx val="2"/>
          <c:order val="2"/>
          <c:tx>
            <c:strRef>
              <c:f>Sheet1!$D$1</c:f>
              <c:strCache>
                <c:ptCount val="1"/>
                <c:pt idx="0">
                  <c:v>Column2</c:v>
                </c:pt>
              </c:strCache>
            </c:strRef>
          </c:tx>
          <c:spPr>
            <a:noFill/>
          </c:spPr>
          <c:invertIfNegative val="0"/>
          <c:dLbls>
            <c:spPr>
              <a:noFill/>
              <a:ln>
                <a:noFill/>
              </a:ln>
              <a:effectLst/>
            </c:spPr>
            <c:txPr>
              <a:bodyPr wrap="square" lIns="38100" tIns="19050" rIns="38100" bIns="19050" anchor="ctr">
                <a:spAutoFit/>
              </a:bodyPr>
              <a:lstStyle/>
              <a:p>
                <a:pPr>
                  <a:defRPr>
                    <a:solidFill>
                      <a:srgbClr val="171717"/>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want international visitors to have an enjoyable New Zealand experience</c:v>
                </c:pt>
                <c:pt idx="1">
                  <c:v>I am proud that New Zealand is an attractive tourist destination</c:v>
                </c:pt>
                <c:pt idx="2">
                  <c:v>I am open to international tourists coming to New Zealand</c:v>
                </c:pt>
                <c:pt idx="3">
                  <c:v>I take pride in making international visitors feel welcome in New Zealand</c:v>
                </c:pt>
              </c:strCache>
            </c:strRef>
          </c:cat>
          <c:val>
            <c:numRef>
              <c:f>Sheet1!$D$2:$D$5</c:f>
              <c:numCache>
                <c:formatCode>###0%</c:formatCode>
                <c:ptCount val="4"/>
                <c:pt idx="0">
                  <c:v>0.95044178433278059</c:v>
                </c:pt>
                <c:pt idx="1">
                  <c:v>0.92987810866641651</c:v>
                </c:pt>
                <c:pt idx="2">
                  <c:v>0.91927808004628742</c:v>
                </c:pt>
                <c:pt idx="3">
                  <c:v>0.8826087665594734</c:v>
                </c:pt>
              </c:numCache>
            </c:numRef>
          </c:val>
          <c:extLst>
            <c:ext xmlns:c16="http://schemas.microsoft.com/office/drawing/2014/chart" uri="{C3380CC4-5D6E-409C-BE32-E72D297353CC}">
              <c16:uniqueId val="{00000002-DF7B-455E-B6DA-60C286AD6385}"/>
            </c:ext>
          </c:extLst>
        </c:ser>
        <c:dLbls>
          <c:dLblPos val="ctr"/>
          <c:showLegendKey val="0"/>
          <c:showVal val="1"/>
          <c:showCatName val="0"/>
          <c:showSerName val="0"/>
          <c:showPercent val="0"/>
          <c:showBubbleSize val="0"/>
        </c:dLbls>
        <c:gapWidth val="50"/>
        <c:overlap val="100"/>
        <c:axId val="96532736"/>
        <c:axId val="96546816"/>
      </c:barChart>
      <c:catAx>
        <c:axId val="96532736"/>
        <c:scaling>
          <c:orientation val="maxMin"/>
        </c:scaling>
        <c:delete val="0"/>
        <c:axPos val="l"/>
        <c:numFmt formatCode="General" sourceLinked="1"/>
        <c:majorTickMark val="none"/>
        <c:minorTickMark val="none"/>
        <c:tickLblPos val="nextTo"/>
        <c:spPr>
          <a:ln>
            <a:noFill/>
          </a:ln>
        </c:spPr>
        <c:txPr>
          <a:bodyPr/>
          <a:lstStyle/>
          <a:p>
            <a:pPr>
              <a:defRPr>
                <a:solidFill>
                  <a:srgbClr val="171717"/>
                </a:solidFill>
              </a:defRPr>
            </a:pPr>
            <a:endParaRPr lang="en-US"/>
          </a:p>
        </c:txPr>
        <c:crossAx val="96546816"/>
        <c:crosses val="autoZero"/>
        <c:auto val="0"/>
        <c:lblAlgn val="ctr"/>
        <c:lblOffset val="0"/>
        <c:noMultiLvlLbl val="0"/>
      </c:catAx>
      <c:valAx>
        <c:axId val="96546816"/>
        <c:scaling>
          <c:orientation val="minMax"/>
          <c:max val="1.1000000000000001"/>
          <c:min val="0"/>
        </c:scaling>
        <c:delete val="0"/>
        <c:axPos val="t"/>
        <c:numFmt formatCode="###0%" sourceLinked="1"/>
        <c:majorTickMark val="out"/>
        <c:minorTickMark val="none"/>
        <c:tickLblPos val="none"/>
        <c:spPr>
          <a:ln>
            <a:noFill/>
          </a:ln>
        </c:spPr>
        <c:crossAx val="96532736"/>
        <c:crosses val="autoZero"/>
        <c:crossBetween val="between"/>
      </c:valAx>
    </c:plotArea>
    <c:legend>
      <c:legendPos val="l"/>
      <c:legendEntry>
        <c:idx val="2"/>
        <c:delete val="1"/>
      </c:legendEntry>
      <c:layout>
        <c:manualLayout>
          <c:xMode val="edge"/>
          <c:yMode val="edge"/>
          <c:x val="0.34105177051994917"/>
          <c:y val="0.9223151856017997"/>
          <c:w val="0.65894812812857562"/>
          <c:h val="7.482767154105735E-2"/>
        </c:manualLayout>
      </c:layout>
      <c:overlay val="0"/>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930620750283542"/>
          <c:y val="6.8198875140607421E-2"/>
          <c:w val="0.59069379249716458"/>
          <c:h val="0.85586974128233961"/>
        </c:manualLayout>
      </c:layout>
      <c:barChart>
        <c:barDir val="bar"/>
        <c:grouping val="stacked"/>
        <c:varyColors val="0"/>
        <c:ser>
          <c:idx val="0"/>
          <c:order val="0"/>
          <c:tx>
            <c:strRef>
              <c:f>Sheet1!$B$1</c:f>
              <c:strCache>
                <c:ptCount val="1"/>
                <c:pt idx="0">
                  <c:v>Strongly agree</c:v>
                </c:pt>
              </c:strCache>
            </c:strRef>
          </c:tx>
          <c:spPr>
            <a:solidFill>
              <a:srgbClr val="171717"/>
            </a:solidFill>
            <a:ln w="28575">
              <a:solidFill>
                <a:sysClr val="window" lastClr="FFFFFF"/>
              </a:solid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Kiwis want international visitors to have an enjoyable experience here</c:v>
                </c:pt>
                <c:pt idx="1">
                  <c:v>Kiwis are proud that New Zealand is an attractive tourist destination</c:v>
                </c:pt>
                <c:pt idx="2">
                  <c:v>Kiwis are open to international tourists coming to New Zealand</c:v>
                </c:pt>
                <c:pt idx="3">
                  <c:v>Kiwis take pride in making international visitors feel welcome here</c:v>
                </c:pt>
              </c:strCache>
            </c:strRef>
          </c:cat>
          <c:val>
            <c:numRef>
              <c:f>Sheet1!$B$2:$B$5</c:f>
              <c:numCache>
                <c:formatCode>###0%</c:formatCode>
                <c:ptCount val="4"/>
                <c:pt idx="0">
                  <c:v>0.4999969549105826</c:v>
                </c:pt>
                <c:pt idx="1">
                  <c:v>0.49691360176867261</c:v>
                </c:pt>
                <c:pt idx="2">
                  <c:v>0.28005577555139516</c:v>
                </c:pt>
                <c:pt idx="3">
                  <c:v>0.33317226210139789</c:v>
                </c:pt>
              </c:numCache>
            </c:numRef>
          </c:val>
          <c:extLst>
            <c:ext xmlns:c16="http://schemas.microsoft.com/office/drawing/2014/chart" uri="{C3380CC4-5D6E-409C-BE32-E72D297353CC}">
              <c16:uniqueId val="{00000000-51C8-4037-97B7-537E472C7474}"/>
            </c:ext>
          </c:extLst>
        </c:ser>
        <c:ser>
          <c:idx val="1"/>
          <c:order val="1"/>
          <c:tx>
            <c:strRef>
              <c:f>Sheet1!$C$1</c:f>
              <c:strCache>
                <c:ptCount val="1"/>
                <c:pt idx="0">
                  <c:v>Somewhat agree</c:v>
                </c:pt>
              </c:strCache>
            </c:strRef>
          </c:tx>
          <c:spPr>
            <a:solidFill>
              <a:srgbClr val="0093DE"/>
            </a:solidFill>
            <a:ln w="28575">
              <a:solidFill>
                <a:sysClr val="window" lastClr="FFFFFF"/>
              </a:solid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Kiwis want international visitors to have an enjoyable experience here</c:v>
                </c:pt>
                <c:pt idx="1">
                  <c:v>Kiwis are proud that New Zealand is an attractive tourist destination</c:v>
                </c:pt>
                <c:pt idx="2">
                  <c:v>Kiwis are open to international tourists coming to New Zealand</c:v>
                </c:pt>
                <c:pt idx="3">
                  <c:v>Kiwis take pride in making international visitors feel welcome here</c:v>
                </c:pt>
              </c:strCache>
            </c:strRef>
          </c:cat>
          <c:val>
            <c:numRef>
              <c:f>Sheet1!$C$2:$C$5</c:f>
              <c:numCache>
                <c:formatCode>###0%</c:formatCode>
                <c:ptCount val="4"/>
                <c:pt idx="0">
                  <c:v>0.41099514178559354</c:v>
                </c:pt>
                <c:pt idx="1">
                  <c:v>0.40977542914242315</c:v>
                </c:pt>
                <c:pt idx="2">
                  <c:v>0.55849023292578592</c:v>
                </c:pt>
                <c:pt idx="3">
                  <c:v>0.51356016918023184</c:v>
                </c:pt>
              </c:numCache>
            </c:numRef>
          </c:val>
          <c:extLst>
            <c:ext xmlns:c16="http://schemas.microsoft.com/office/drawing/2014/chart" uri="{C3380CC4-5D6E-409C-BE32-E72D297353CC}">
              <c16:uniqueId val="{00000001-51C8-4037-97B7-537E472C7474}"/>
            </c:ext>
          </c:extLst>
        </c:ser>
        <c:ser>
          <c:idx val="2"/>
          <c:order val="2"/>
          <c:tx>
            <c:strRef>
              <c:f>Sheet1!$D$1</c:f>
              <c:strCache>
                <c:ptCount val="1"/>
                <c:pt idx="0">
                  <c:v>Column2</c:v>
                </c:pt>
              </c:strCache>
            </c:strRef>
          </c:tx>
          <c:spPr>
            <a:noFill/>
          </c:spPr>
          <c:invertIfNegative val="0"/>
          <c:dLbls>
            <c:spPr>
              <a:noFill/>
              <a:ln>
                <a:noFill/>
              </a:ln>
              <a:effectLst/>
            </c:spPr>
            <c:txPr>
              <a:bodyPr wrap="square" lIns="38100" tIns="19050" rIns="38100" bIns="19050" anchor="ctr">
                <a:spAutoFit/>
              </a:bodyPr>
              <a:lstStyle/>
              <a:p>
                <a:pPr>
                  <a:defRPr>
                    <a:solidFill>
                      <a:srgbClr val="171717"/>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Kiwis want international visitors to have an enjoyable experience here</c:v>
                </c:pt>
                <c:pt idx="1">
                  <c:v>Kiwis are proud that New Zealand is an attractive tourist destination</c:v>
                </c:pt>
                <c:pt idx="2">
                  <c:v>Kiwis are open to international tourists coming to New Zealand</c:v>
                </c:pt>
                <c:pt idx="3">
                  <c:v>Kiwis take pride in making international visitors feel welcome here</c:v>
                </c:pt>
              </c:strCache>
            </c:strRef>
          </c:cat>
          <c:val>
            <c:numRef>
              <c:f>Sheet1!$D$2:$D$5</c:f>
              <c:numCache>
                <c:formatCode>###0%</c:formatCode>
                <c:ptCount val="4"/>
                <c:pt idx="0">
                  <c:v>0.9109920966961762</c:v>
                </c:pt>
                <c:pt idx="1">
                  <c:v>0.90668903091109576</c:v>
                </c:pt>
                <c:pt idx="2">
                  <c:v>0.83854600847718108</c:v>
                </c:pt>
                <c:pt idx="3">
                  <c:v>0.84673243128162978</c:v>
                </c:pt>
              </c:numCache>
            </c:numRef>
          </c:val>
          <c:extLst>
            <c:ext xmlns:c16="http://schemas.microsoft.com/office/drawing/2014/chart" uri="{C3380CC4-5D6E-409C-BE32-E72D297353CC}">
              <c16:uniqueId val="{00000002-51C8-4037-97B7-537E472C7474}"/>
            </c:ext>
          </c:extLst>
        </c:ser>
        <c:dLbls>
          <c:dLblPos val="ctr"/>
          <c:showLegendKey val="0"/>
          <c:showVal val="1"/>
          <c:showCatName val="0"/>
          <c:showSerName val="0"/>
          <c:showPercent val="0"/>
          <c:showBubbleSize val="0"/>
        </c:dLbls>
        <c:gapWidth val="50"/>
        <c:overlap val="100"/>
        <c:axId val="96714752"/>
        <c:axId val="96716288"/>
      </c:barChart>
      <c:catAx>
        <c:axId val="96714752"/>
        <c:scaling>
          <c:orientation val="maxMin"/>
        </c:scaling>
        <c:delete val="0"/>
        <c:axPos val="l"/>
        <c:numFmt formatCode="General" sourceLinked="1"/>
        <c:majorTickMark val="none"/>
        <c:minorTickMark val="none"/>
        <c:tickLblPos val="nextTo"/>
        <c:spPr>
          <a:ln>
            <a:noFill/>
          </a:ln>
        </c:spPr>
        <c:txPr>
          <a:bodyPr/>
          <a:lstStyle/>
          <a:p>
            <a:pPr>
              <a:defRPr>
                <a:solidFill>
                  <a:srgbClr val="171717"/>
                </a:solidFill>
              </a:defRPr>
            </a:pPr>
            <a:endParaRPr lang="en-US"/>
          </a:p>
        </c:txPr>
        <c:crossAx val="96716288"/>
        <c:crosses val="autoZero"/>
        <c:auto val="0"/>
        <c:lblAlgn val="ctr"/>
        <c:lblOffset val="0"/>
        <c:noMultiLvlLbl val="0"/>
      </c:catAx>
      <c:valAx>
        <c:axId val="96716288"/>
        <c:scaling>
          <c:orientation val="minMax"/>
          <c:max val="1.1000000000000001"/>
          <c:min val="0"/>
        </c:scaling>
        <c:delete val="0"/>
        <c:axPos val="t"/>
        <c:numFmt formatCode="###0%" sourceLinked="1"/>
        <c:majorTickMark val="out"/>
        <c:minorTickMark val="none"/>
        <c:tickLblPos val="none"/>
        <c:spPr>
          <a:ln>
            <a:noFill/>
          </a:ln>
        </c:spPr>
        <c:crossAx val="96714752"/>
        <c:crosses val="autoZero"/>
        <c:crossBetween val="between"/>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83878452493178"/>
          <c:y val="0.15677030371203599"/>
          <c:w val="0.85932171496795251"/>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numFmt formatCode="0%" sourceLinked="0"/>
            <c:spPr>
              <a:noFill/>
              <a:ln>
                <a:noFill/>
              </a:ln>
              <a:effectLst/>
            </c:spPr>
            <c:txPr>
              <a:bodyPr/>
              <a:lstStyle/>
              <a:p>
                <a:pPr algn="ctr">
                  <a:defRPr>
                    <a:solidFill>
                      <a:srgbClr val="171717"/>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Sheet1!$B$2:$B$10</c:f>
              <c:numCache>
                <c:formatCode>###0%</c:formatCode>
                <c:ptCount val="9"/>
                <c:pt idx="0">
                  <c:v>0.14822358088315016</c:v>
                </c:pt>
                <c:pt idx="1">
                  <c:v>0.15750071174511096</c:v>
                </c:pt>
                <c:pt idx="2">
                  <c:v>5.2987431206496287E-2</c:v>
                </c:pt>
                <c:pt idx="3">
                  <c:v>0.11989053124396996</c:v>
                </c:pt>
                <c:pt idx="4">
                  <c:v>0.17679523518641513</c:v>
                </c:pt>
                <c:pt idx="5">
                  <c:v>0.12621682525794251</c:v>
                </c:pt>
                <c:pt idx="6">
                  <c:v>0.15381485178222121</c:v>
                </c:pt>
                <c:pt idx="7">
                  <c:v>0.18458609818651131</c:v>
                </c:pt>
                <c:pt idx="8">
                  <c:v>0.14702768033677568</c:v>
                </c:pt>
              </c:numCache>
            </c:numRef>
          </c:val>
          <c:extLst>
            <c:ext xmlns:c16="http://schemas.microsoft.com/office/drawing/2014/chart" uri="{C3380CC4-5D6E-409C-BE32-E72D297353CC}">
              <c16:uniqueId val="{00000000-744B-4CC6-8D0A-0A0D9EAE25F4}"/>
            </c:ext>
          </c:extLst>
        </c:ser>
        <c:ser>
          <c:idx val="1"/>
          <c:order val="1"/>
          <c:tx>
            <c:strRef>
              <c:f>Sheet1!$C$1</c:f>
              <c:strCache>
                <c:ptCount val="1"/>
                <c:pt idx="0">
                  <c:v>Under estimated</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Sheet1!$C$2:$C$10</c:f>
              <c:numCache>
                <c:formatCode>###0%</c:formatCode>
                <c:ptCount val="9"/>
                <c:pt idx="0">
                  <c:v>0.59757542234743211</c:v>
                </c:pt>
                <c:pt idx="1">
                  <c:v>0.49677693431745612</c:v>
                </c:pt>
                <c:pt idx="2">
                  <c:v>0.61962477171409336</c:v>
                </c:pt>
                <c:pt idx="3">
                  <c:v>0.54677432799123415</c:v>
                </c:pt>
                <c:pt idx="4">
                  <c:v>0.48954406553189195</c:v>
                </c:pt>
                <c:pt idx="5">
                  <c:v>0.46939089805536349</c:v>
                </c:pt>
                <c:pt idx="6">
                  <c:v>0.52493703687503324</c:v>
                </c:pt>
                <c:pt idx="7">
                  <c:v>0.49174697036623199</c:v>
                </c:pt>
                <c:pt idx="8">
                  <c:v>0.53880057384388746</c:v>
                </c:pt>
              </c:numCache>
            </c:numRef>
          </c:val>
          <c:extLst>
            <c:ext xmlns:c16="http://schemas.microsoft.com/office/drawing/2014/chart" uri="{C3380CC4-5D6E-409C-BE32-E72D297353CC}">
              <c16:uniqueId val="{00000001-744B-4CC6-8D0A-0A0D9EAE25F4}"/>
            </c:ext>
          </c:extLst>
        </c:ser>
        <c:ser>
          <c:idx val="2"/>
          <c:order val="2"/>
          <c:tx>
            <c:strRef>
              <c:f>Sheet1!$D$1</c:f>
              <c:strCache>
                <c:ptCount val="1"/>
                <c:pt idx="0">
                  <c:v>Correct</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Sheet1!$D$2:$D$10</c:f>
              <c:numCache>
                <c:formatCode>###0%</c:formatCode>
                <c:ptCount val="9"/>
                <c:pt idx="0">
                  <c:v>0.15532345100439898</c:v>
                </c:pt>
                <c:pt idx="1">
                  <c:v>0.19278777940769706</c:v>
                </c:pt>
                <c:pt idx="2">
                  <c:v>0.2010506003062888</c:v>
                </c:pt>
                <c:pt idx="3">
                  <c:v>0.20014832216405998</c:v>
                </c:pt>
                <c:pt idx="4">
                  <c:v>0.19249354255648427</c:v>
                </c:pt>
                <c:pt idx="5">
                  <c:v>0.25853742094094501</c:v>
                </c:pt>
                <c:pt idx="6">
                  <c:v>0.18293822205769972</c:v>
                </c:pt>
                <c:pt idx="7">
                  <c:v>0.18554538069723114</c:v>
                </c:pt>
                <c:pt idx="8">
                  <c:v>0.1500441273561855</c:v>
                </c:pt>
              </c:numCache>
            </c:numRef>
          </c:val>
          <c:extLst>
            <c:ext xmlns:c16="http://schemas.microsoft.com/office/drawing/2014/chart" uri="{C3380CC4-5D6E-409C-BE32-E72D297353CC}">
              <c16:uniqueId val="{00000002-744B-4CC6-8D0A-0A0D9EAE25F4}"/>
            </c:ext>
          </c:extLst>
        </c:ser>
        <c:ser>
          <c:idx val="3"/>
          <c:order val="3"/>
          <c:tx>
            <c:strRef>
              <c:f>Sheet1!$E$1</c:f>
              <c:strCache>
                <c:ptCount val="1"/>
                <c:pt idx="0">
                  <c:v>Over estimated</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Sheet1!$E$2:$E$10</c:f>
              <c:numCache>
                <c:formatCode>###0%</c:formatCode>
                <c:ptCount val="9"/>
                <c:pt idx="0">
                  <c:v>9.8877545765018782E-2</c:v>
                </c:pt>
                <c:pt idx="1">
                  <c:v>0.15293457452973661</c:v>
                </c:pt>
                <c:pt idx="2">
                  <c:v>0.12633719677312025</c:v>
                </c:pt>
                <c:pt idx="3">
                  <c:v>0.13318681860073689</c:v>
                </c:pt>
                <c:pt idx="4">
                  <c:v>0.14116715672520783</c:v>
                </c:pt>
                <c:pt idx="5">
                  <c:v>0.14585485574574863</c:v>
                </c:pt>
                <c:pt idx="6">
                  <c:v>0.13830988928504206</c:v>
                </c:pt>
                <c:pt idx="7">
                  <c:v>0.13812155075002269</c:v>
                </c:pt>
                <c:pt idx="8">
                  <c:v>0.16412761846315579</c:v>
                </c:pt>
              </c:numCache>
            </c:numRef>
          </c:val>
          <c:extLst>
            <c:ext xmlns:c16="http://schemas.microsoft.com/office/drawing/2014/chart" uri="{C3380CC4-5D6E-409C-BE32-E72D297353CC}">
              <c16:uniqueId val="{00000003-744B-4CC6-8D0A-0A0D9EAE25F4}"/>
            </c:ext>
          </c:extLst>
        </c:ser>
        <c:dLbls>
          <c:dLblPos val="ctr"/>
          <c:showLegendKey val="0"/>
          <c:showVal val="1"/>
          <c:showCatName val="0"/>
          <c:showSerName val="0"/>
          <c:showPercent val="0"/>
          <c:showBubbleSize val="0"/>
        </c:dLbls>
        <c:gapWidth val="50"/>
        <c:overlap val="100"/>
        <c:axId val="101813248"/>
        <c:axId val="101819136"/>
      </c:barChart>
      <c:catAx>
        <c:axId val="101813248"/>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101819136"/>
        <c:crosses val="autoZero"/>
        <c:auto val="0"/>
        <c:lblAlgn val="ctr"/>
        <c:lblOffset val="100"/>
        <c:noMultiLvlLbl val="0"/>
      </c:catAx>
      <c:valAx>
        <c:axId val="101819136"/>
        <c:scaling>
          <c:orientation val="minMax"/>
        </c:scaling>
        <c:delete val="1"/>
        <c:axPos val="l"/>
        <c:numFmt formatCode="0%" sourceLinked="1"/>
        <c:majorTickMark val="out"/>
        <c:minorTickMark val="none"/>
        <c:tickLblPos val="none"/>
        <c:crossAx val="101813248"/>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368535807746"/>
          <c:y val="0.15677030371203599"/>
          <c:w val="0.85412943874458125"/>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numFmt formatCode="0%" sourceLinked="0"/>
            <c:spPr>
              <a:noFill/>
              <a:ln>
                <a:noFill/>
              </a:ln>
              <a:effectLst/>
            </c:spPr>
            <c:txPr>
              <a:bodyPr/>
              <a:lstStyle/>
              <a:p>
                <a:pPr algn="ctr">
                  <a:defRPr>
                    <a:solidFill>
                      <a:srgbClr val="171717"/>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Sheet1!$B$2:$B$10</c:f>
              <c:numCache>
                <c:formatCode>###0%</c:formatCode>
                <c:ptCount val="9"/>
                <c:pt idx="0">
                  <c:v>0.14587951250706763</c:v>
                </c:pt>
                <c:pt idx="1">
                  <c:v>0.1184015406120566</c:v>
                </c:pt>
                <c:pt idx="2">
                  <c:v>5.1053747107388442E-2</c:v>
                </c:pt>
                <c:pt idx="3">
                  <c:v>0.11449039861917748</c:v>
                </c:pt>
                <c:pt idx="4">
                  <c:v>0.17682054291365984</c:v>
                </c:pt>
                <c:pt idx="5">
                  <c:v>0.11517103393753417</c:v>
                </c:pt>
                <c:pt idx="6">
                  <c:v>0.13994853780778085</c:v>
                </c:pt>
                <c:pt idx="7">
                  <c:v>0.13784868939294853</c:v>
                </c:pt>
                <c:pt idx="8">
                  <c:v>0.12714360000221925</c:v>
                </c:pt>
              </c:numCache>
            </c:numRef>
          </c:val>
          <c:extLst>
            <c:ext xmlns:c16="http://schemas.microsoft.com/office/drawing/2014/chart" uri="{C3380CC4-5D6E-409C-BE32-E72D297353CC}">
              <c16:uniqueId val="{00000000-8663-416A-BBD3-23EC9E7F8BFC}"/>
            </c:ext>
          </c:extLst>
        </c:ser>
        <c:ser>
          <c:idx val="1"/>
          <c:order val="1"/>
          <c:tx>
            <c:strRef>
              <c:f>Sheet1!$C$1</c:f>
              <c:strCache>
                <c:ptCount val="1"/>
                <c:pt idx="0">
                  <c:v>Under estimated</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Sheet1!$C$2:$C$10</c:f>
              <c:numCache>
                <c:formatCode>###0%</c:formatCode>
                <c:ptCount val="9"/>
                <c:pt idx="0">
                  <c:v>0.3595648021060206</c:v>
                </c:pt>
                <c:pt idx="1">
                  <c:v>0.33028993220374919</c:v>
                </c:pt>
                <c:pt idx="2">
                  <c:v>0.30793689618319992</c:v>
                </c:pt>
                <c:pt idx="3">
                  <c:v>0.29875386972085832</c:v>
                </c:pt>
                <c:pt idx="4">
                  <c:v>0.26608709538064396</c:v>
                </c:pt>
                <c:pt idx="5">
                  <c:v>0.26272972870218148</c:v>
                </c:pt>
                <c:pt idx="6">
                  <c:v>0.24579759095253662</c:v>
                </c:pt>
                <c:pt idx="7">
                  <c:v>0.28152663811025525</c:v>
                </c:pt>
                <c:pt idx="8">
                  <c:v>0.31283010458078747</c:v>
                </c:pt>
              </c:numCache>
            </c:numRef>
          </c:val>
          <c:extLst>
            <c:ext xmlns:c16="http://schemas.microsoft.com/office/drawing/2014/chart" uri="{C3380CC4-5D6E-409C-BE32-E72D297353CC}">
              <c16:uniqueId val="{00000001-8663-416A-BBD3-23EC9E7F8BFC}"/>
            </c:ext>
          </c:extLst>
        </c:ser>
        <c:ser>
          <c:idx val="2"/>
          <c:order val="2"/>
          <c:tx>
            <c:strRef>
              <c:f>Sheet1!$D$1</c:f>
              <c:strCache>
                <c:ptCount val="1"/>
                <c:pt idx="0">
                  <c:v>Correct</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Sheet1!$D$2:$D$10</c:f>
              <c:numCache>
                <c:formatCode>###0%</c:formatCode>
                <c:ptCount val="9"/>
                <c:pt idx="0">
                  <c:v>0.1705658881655262</c:v>
                </c:pt>
                <c:pt idx="1">
                  <c:v>0.1894005571620731</c:v>
                </c:pt>
                <c:pt idx="2">
                  <c:v>0.25436751983504663</c:v>
                </c:pt>
                <c:pt idx="3">
                  <c:v>0.23504790615614965</c:v>
                </c:pt>
                <c:pt idx="4">
                  <c:v>0.18829811615994335</c:v>
                </c:pt>
                <c:pt idx="5">
                  <c:v>0.24995598983778344</c:v>
                </c:pt>
                <c:pt idx="6">
                  <c:v>0.22208949354038604</c:v>
                </c:pt>
                <c:pt idx="7">
                  <c:v>0.21169903374201737</c:v>
                </c:pt>
                <c:pt idx="8">
                  <c:v>0.1747702444789192</c:v>
                </c:pt>
              </c:numCache>
            </c:numRef>
          </c:val>
          <c:extLst>
            <c:ext xmlns:c16="http://schemas.microsoft.com/office/drawing/2014/chart" uri="{C3380CC4-5D6E-409C-BE32-E72D297353CC}">
              <c16:uniqueId val="{00000002-8663-416A-BBD3-23EC9E7F8BFC}"/>
            </c:ext>
          </c:extLst>
        </c:ser>
        <c:ser>
          <c:idx val="3"/>
          <c:order val="3"/>
          <c:tx>
            <c:strRef>
              <c:f>Sheet1!$E$1</c:f>
              <c:strCache>
                <c:ptCount val="1"/>
                <c:pt idx="0">
                  <c:v>Over estimated</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Dec-15</c:v>
                </c:pt>
                <c:pt idx="1">
                  <c:v>Mar-16</c:v>
                </c:pt>
                <c:pt idx="2">
                  <c:v>Nov-16</c:v>
                </c:pt>
                <c:pt idx="3">
                  <c:v>Mar-17</c:v>
                </c:pt>
                <c:pt idx="4">
                  <c:v>Nov-17</c:v>
                </c:pt>
                <c:pt idx="5">
                  <c:v>Mar-18</c:v>
                </c:pt>
                <c:pt idx="6">
                  <c:v>Nov-18</c:v>
                </c:pt>
                <c:pt idx="7">
                  <c:v>Mar-19</c:v>
                </c:pt>
                <c:pt idx="8">
                  <c:v>Nov-19</c:v>
                </c:pt>
              </c:strCache>
            </c:strRef>
          </c:cat>
          <c:val>
            <c:numRef>
              <c:f>Sheet1!$E$2:$E$10</c:f>
              <c:numCache>
                <c:formatCode>###0%</c:formatCode>
                <c:ptCount val="9"/>
                <c:pt idx="0">
                  <c:v>0.32398979722138527</c:v>
                </c:pt>
                <c:pt idx="1">
                  <c:v>0.36190797002212127</c:v>
                </c:pt>
                <c:pt idx="2">
                  <c:v>0.38664183687436238</c:v>
                </c:pt>
                <c:pt idx="3">
                  <c:v>0.35170782550381569</c:v>
                </c:pt>
                <c:pt idx="4">
                  <c:v>0.36879424554575208</c:v>
                </c:pt>
                <c:pt idx="5">
                  <c:v>0.37214324752250066</c:v>
                </c:pt>
                <c:pt idx="6">
                  <c:v>0.39216437769929124</c:v>
                </c:pt>
                <c:pt idx="7">
                  <c:v>0.36892563875477613</c:v>
                </c:pt>
                <c:pt idx="8">
                  <c:v>0.38525605093807713</c:v>
                </c:pt>
              </c:numCache>
            </c:numRef>
          </c:val>
          <c:extLst>
            <c:ext xmlns:c16="http://schemas.microsoft.com/office/drawing/2014/chart" uri="{C3380CC4-5D6E-409C-BE32-E72D297353CC}">
              <c16:uniqueId val="{00000003-8663-416A-BBD3-23EC9E7F8BFC}"/>
            </c:ext>
          </c:extLst>
        </c:ser>
        <c:dLbls>
          <c:dLblPos val="ctr"/>
          <c:showLegendKey val="0"/>
          <c:showVal val="1"/>
          <c:showCatName val="0"/>
          <c:showSerName val="0"/>
          <c:showPercent val="0"/>
          <c:showBubbleSize val="0"/>
        </c:dLbls>
        <c:gapWidth val="50"/>
        <c:overlap val="100"/>
        <c:axId val="106305792"/>
        <c:axId val="106307584"/>
      </c:barChart>
      <c:catAx>
        <c:axId val="106305792"/>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106307584"/>
        <c:crosses val="autoZero"/>
        <c:auto val="0"/>
        <c:lblAlgn val="ctr"/>
        <c:lblOffset val="100"/>
        <c:noMultiLvlLbl val="0"/>
      </c:catAx>
      <c:valAx>
        <c:axId val="106307584"/>
        <c:scaling>
          <c:orientation val="minMax"/>
        </c:scaling>
        <c:delete val="1"/>
        <c:axPos val="l"/>
        <c:numFmt formatCode="0%" sourceLinked="1"/>
        <c:majorTickMark val="out"/>
        <c:minorTickMark val="none"/>
        <c:tickLblPos val="none"/>
        <c:crossAx val="106305792"/>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0.8132</cdr:x>
      <cdr:y>0.03364</cdr:y>
    </cdr:from>
    <cdr:to>
      <cdr:x>0.83739</cdr:x>
      <cdr:y>0.08872</cdr:y>
    </cdr:to>
    <cdr:sp macro="" textlink="">
      <cdr:nvSpPr>
        <cdr:cNvPr id="2" name="arrow">
          <a:extLst xmlns:a="http://schemas.openxmlformats.org/drawingml/2006/main">
            <a:ext uri="{FF2B5EF4-FFF2-40B4-BE49-F238E27FC236}">
              <a16:creationId xmlns:a16="http://schemas.microsoft.com/office/drawing/2014/main" id="{5F24C64B-71B1-4296-9D6F-FD926E9A6659}"/>
            </a:ext>
          </a:extLst>
        </cdr:cNvPr>
        <cdr:cNvSpPr/>
      </cdr:nvSpPr>
      <cdr:spPr bwMode="ltGray">
        <a:xfrm xmlns:a="http://schemas.openxmlformats.org/drawingml/2006/main" rot="10800000">
          <a:off x="3841880" y="69808"/>
          <a:ext cx="114300" cy="1143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0.16108</cdr:x>
      <cdr:y>0.22544</cdr:y>
    </cdr:from>
    <cdr:to>
      <cdr:x>0.18527</cdr:x>
      <cdr:y>0.28051</cdr:y>
    </cdr:to>
    <cdr:sp macro="" textlink="">
      <cdr:nvSpPr>
        <cdr:cNvPr id="3" name="arrow">
          <a:extLst xmlns:a="http://schemas.openxmlformats.org/drawingml/2006/main">
            <a:ext uri="{FF2B5EF4-FFF2-40B4-BE49-F238E27FC236}">
              <a16:creationId xmlns:a16="http://schemas.microsoft.com/office/drawing/2014/main" id="{553C2380-FF70-4CC8-B2DD-34D0DD47F3D5}"/>
            </a:ext>
          </a:extLst>
        </cdr:cNvPr>
        <cdr:cNvSpPr/>
      </cdr:nvSpPr>
      <cdr:spPr bwMode="ltGray">
        <a:xfrm xmlns:a="http://schemas.openxmlformats.org/drawingml/2006/main" rot="10800000">
          <a:off x="760987" y="467842"/>
          <a:ext cx="114300" cy="1143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0.xml><?xml version="1.0" encoding="utf-8"?>
<c:userShapes xmlns:c="http://schemas.openxmlformats.org/drawingml/2006/chart">
  <cdr:relSizeAnchor xmlns:cdr="http://schemas.openxmlformats.org/drawingml/2006/chartDrawing">
    <cdr:from>
      <cdr:x>0.47801</cdr:x>
      <cdr:y>0.65509</cdr:y>
    </cdr:from>
    <cdr:to>
      <cdr:x>0.49228</cdr:x>
      <cdr:y>0.68652</cdr:y>
    </cdr:to>
    <cdr:sp macro="" textlink="">
      <cdr:nvSpPr>
        <cdr:cNvPr id="2" name="arrow">
          <a:extLst xmlns:a="http://schemas.openxmlformats.org/drawingml/2006/main">
            <a:ext uri="{FF2B5EF4-FFF2-40B4-BE49-F238E27FC236}">
              <a16:creationId xmlns:a16="http://schemas.microsoft.com/office/drawing/2014/main" id="{0DD0E20F-AE2A-45B4-8C8F-4619A48CE5A3}"/>
            </a:ext>
          </a:extLst>
        </cdr:cNvPr>
        <cdr:cNvSpPr/>
      </cdr:nvSpPr>
      <cdr:spPr bwMode="ltGray">
        <a:xfrm xmlns:a="http://schemas.openxmlformats.org/drawingml/2006/main">
          <a:off x="4676699" y="2911878"/>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0.86868</cdr:x>
      <cdr:y>0.65524</cdr:y>
    </cdr:from>
    <cdr:to>
      <cdr:x>0.88295</cdr:x>
      <cdr:y>0.68667</cdr:y>
    </cdr:to>
    <cdr:sp macro="" textlink="">
      <cdr:nvSpPr>
        <cdr:cNvPr id="3" name="arrow">
          <a:extLst xmlns:a="http://schemas.openxmlformats.org/drawingml/2006/main">
            <a:ext uri="{FF2B5EF4-FFF2-40B4-BE49-F238E27FC236}">
              <a16:creationId xmlns:a16="http://schemas.microsoft.com/office/drawing/2014/main" id="{C5EA1DFB-BFB8-4EB6-8550-87126A20ABE6}"/>
            </a:ext>
          </a:extLst>
        </cdr:cNvPr>
        <cdr:cNvSpPr/>
      </cdr:nvSpPr>
      <cdr:spPr bwMode="ltGray">
        <a:xfrm xmlns:a="http://schemas.openxmlformats.org/drawingml/2006/main">
          <a:off x="8498920" y="2912538"/>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0.86868</cdr:x>
      <cdr:y>0.27037</cdr:y>
    </cdr:from>
    <cdr:to>
      <cdr:x>0.88295</cdr:x>
      <cdr:y>0.30179</cdr:y>
    </cdr:to>
    <cdr:sp macro="" textlink="">
      <cdr:nvSpPr>
        <cdr:cNvPr id="4" name="arrow">
          <a:extLst xmlns:a="http://schemas.openxmlformats.org/drawingml/2006/main">
            <a:ext uri="{FF2B5EF4-FFF2-40B4-BE49-F238E27FC236}">
              <a16:creationId xmlns:a16="http://schemas.microsoft.com/office/drawing/2014/main" id="{69421A03-28D7-4A6A-AFE7-34EC9E7F7CC7}"/>
            </a:ext>
          </a:extLst>
        </cdr:cNvPr>
        <cdr:cNvSpPr/>
      </cdr:nvSpPr>
      <cdr:spPr bwMode="ltGray">
        <a:xfrm xmlns:a="http://schemas.openxmlformats.org/drawingml/2006/main" rot="10800000">
          <a:off x="8498920" y="1201774"/>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0.96634</cdr:x>
      <cdr:y>0.45595</cdr:y>
    </cdr:from>
    <cdr:to>
      <cdr:x>0.98062</cdr:x>
      <cdr:y>0.48738</cdr:y>
    </cdr:to>
    <cdr:sp macro="" textlink="">
      <cdr:nvSpPr>
        <cdr:cNvPr id="5" name="arrow">
          <a:extLst xmlns:a="http://schemas.openxmlformats.org/drawingml/2006/main">
            <a:ext uri="{FF2B5EF4-FFF2-40B4-BE49-F238E27FC236}">
              <a16:creationId xmlns:a16="http://schemas.microsoft.com/office/drawing/2014/main" id="{2F8C5587-9653-486E-9537-F9B3550D1F60}"/>
            </a:ext>
          </a:extLst>
        </cdr:cNvPr>
        <cdr:cNvSpPr/>
      </cdr:nvSpPr>
      <cdr:spPr bwMode="ltGray">
        <a:xfrm xmlns:a="http://schemas.openxmlformats.org/drawingml/2006/main" rot="10800000">
          <a:off x="9454476" y="2026682"/>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0.96634</cdr:x>
      <cdr:y>0.25635</cdr:y>
    </cdr:from>
    <cdr:to>
      <cdr:x>0.98062</cdr:x>
      <cdr:y>0.28778</cdr:y>
    </cdr:to>
    <cdr:sp macro="" textlink="">
      <cdr:nvSpPr>
        <cdr:cNvPr id="6" name="arrow">
          <a:extLst xmlns:a="http://schemas.openxmlformats.org/drawingml/2006/main">
            <a:ext uri="{FF2B5EF4-FFF2-40B4-BE49-F238E27FC236}">
              <a16:creationId xmlns:a16="http://schemas.microsoft.com/office/drawing/2014/main" id="{AED5ABDF-E03C-4C6D-8D48-03BEC64FA22D}"/>
            </a:ext>
          </a:extLst>
        </cdr:cNvPr>
        <cdr:cNvSpPr/>
      </cdr:nvSpPr>
      <cdr:spPr bwMode="ltGray">
        <a:xfrm xmlns:a="http://schemas.openxmlformats.org/drawingml/2006/main">
          <a:off x="9454476" y="1139491"/>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1.xml><?xml version="1.0" encoding="utf-8"?>
<c:userShapes xmlns:c="http://schemas.openxmlformats.org/drawingml/2006/chart">
  <cdr:relSizeAnchor xmlns:cdr="http://schemas.openxmlformats.org/drawingml/2006/chartDrawing">
    <cdr:from>
      <cdr:x>0.28508</cdr:x>
      <cdr:y>0.24572</cdr:y>
    </cdr:from>
    <cdr:to>
      <cdr:x>0.29936</cdr:x>
      <cdr:y>0.27715</cdr:y>
    </cdr:to>
    <cdr:sp macro="" textlink="">
      <cdr:nvSpPr>
        <cdr:cNvPr id="2" name="arrow">
          <a:extLst xmlns:a="http://schemas.openxmlformats.org/drawingml/2006/main">
            <a:ext uri="{FF2B5EF4-FFF2-40B4-BE49-F238E27FC236}">
              <a16:creationId xmlns:a16="http://schemas.microsoft.com/office/drawing/2014/main" id="{52B076F7-159B-46FC-854E-AB4802050F39}"/>
            </a:ext>
          </a:extLst>
        </cdr:cNvPr>
        <cdr:cNvSpPr/>
      </cdr:nvSpPr>
      <cdr:spPr bwMode="ltGray">
        <a:xfrm xmlns:a="http://schemas.openxmlformats.org/drawingml/2006/main" rot="10800000">
          <a:off x="2789187" y="1092229"/>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0.38243</cdr:x>
      <cdr:y>0.73781</cdr:y>
    </cdr:from>
    <cdr:to>
      <cdr:x>0.39671</cdr:x>
      <cdr:y>0.76924</cdr:y>
    </cdr:to>
    <cdr:sp macro="" textlink="">
      <cdr:nvSpPr>
        <cdr:cNvPr id="3" name="arrow">
          <a:extLst xmlns:a="http://schemas.openxmlformats.org/drawingml/2006/main">
            <a:ext uri="{FF2B5EF4-FFF2-40B4-BE49-F238E27FC236}">
              <a16:creationId xmlns:a16="http://schemas.microsoft.com/office/drawing/2014/main" id="{F7A12F2E-1140-4806-AE97-4F3E44C9D3F6}"/>
            </a:ext>
          </a:extLst>
        </cdr:cNvPr>
        <cdr:cNvSpPr/>
      </cdr:nvSpPr>
      <cdr:spPr bwMode="ltGray">
        <a:xfrm xmlns:a="http://schemas.openxmlformats.org/drawingml/2006/main">
          <a:off x="3741596" y="3279572"/>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0.86916</cdr:x>
      <cdr:y>0.66154</cdr:y>
    </cdr:from>
    <cdr:to>
      <cdr:x>0.88344</cdr:x>
      <cdr:y>0.69296</cdr:y>
    </cdr:to>
    <cdr:sp macro="" textlink="">
      <cdr:nvSpPr>
        <cdr:cNvPr id="4" name="arrow">
          <a:extLst xmlns:a="http://schemas.openxmlformats.org/drawingml/2006/main">
            <a:ext uri="{FF2B5EF4-FFF2-40B4-BE49-F238E27FC236}">
              <a16:creationId xmlns:a16="http://schemas.microsoft.com/office/drawing/2014/main" id="{902CFBF9-D977-46ED-8869-C878DED63A29}"/>
            </a:ext>
          </a:extLst>
        </cdr:cNvPr>
        <cdr:cNvSpPr/>
      </cdr:nvSpPr>
      <cdr:spPr bwMode="ltGray">
        <a:xfrm xmlns:a="http://schemas.openxmlformats.org/drawingml/2006/main">
          <a:off x="8503639" y="2940529"/>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0.86916</cdr:x>
      <cdr:y>0.47293</cdr:y>
    </cdr:from>
    <cdr:to>
      <cdr:x>0.88344</cdr:x>
      <cdr:y>0.50436</cdr:y>
    </cdr:to>
    <cdr:sp macro="" textlink="">
      <cdr:nvSpPr>
        <cdr:cNvPr id="5" name="arrow">
          <a:extLst xmlns:a="http://schemas.openxmlformats.org/drawingml/2006/main">
            <a:ext uri="{FF2B5EF4-FFF2-40B4-BE49-F238E27FC236}">
              <a16:creationId xmlns:a16="http://schemas.microsoft.com/office/drawing/2014/main" id="{10E55D40-AD95-4946-A53C-0EC3ECFD2550}"/>
            </a:ext>
          </a:extLst>
        </cdr:cNvPr>
        <cdr:cNvSpPr/>
      </cdr:nvSpPr>
      <cdr:spPr bwMode="ltGray">
        <a:xfrm xmlns:a="http://schemas.openxmlformats.org/drawingml/2006/main" rot="10800000">
          <a:off x="8503639" y="2102163"/>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0.86916</cdr:x>
      <cdr:y>0.26686</cdr:y>
    </cdr:from>
    <cdr:to>
      <cdr:x>0.88344</cdr:x>
      <cdr:y>0.29829</cdr:y>
    </cdr:to>
    <cdr:sp macro="" textlink="">
      <cdr:nvSpPr>
        <cdr:cNvPr id="6" name="arrow">
          <a:extLst xmlns:a="http://schemas.openxmlformats.org/drawingml/2006/main">
            <a:ext uri="{FF2B5EF4-FFF2-40B4-BE49-F238E27FC236}">
              <a16:creationId xmlns:a16="http://schemas.microsoft.com/office/drawing/2014/main" id="{B7F32B40-B53A-4AC3-9128-7422F06E777A}"/>
            </a:ext>
          </a:extLst>
        </cdr:cNvPr>
        <cdr:cNvSpPr/>
      </cdr:nvSpPr>
      <cdr:spPr bwMode="ltGray">
        <a:xfrm xmlns:a="http://schemas.openxmlformats.org/drawingml/2006/main" rot="10800000">
          <a:off x="8503639" y="1186200"/>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2.xml><?xml version="1.0" encoding="utf-8"?>
<c:userShapes xmlns:c="http://schemas.openxmlformats.org/drawingml/2006/chart">
  <cdr:relSizeAnchor xmlns:cdr="http://schemas.openxmlformats.org/drawingml/2006/chartDrawing">
    <cdr:from>
      <cdr:x>0.16921</cdr:x>
      <cdr:y>0.49974</cdr:y>
    </cdr:from>
    <cdr:to>
      <cdr:x>0.18349</cdr:x>
      <cdr:y>0.53117</cdr:y>
    </cdr:to>
    <cdr:sp macro="" textlink="">
      <cdr:nvSpPr>
        <cdr:cNvPr id="2" name="arrow">
          <a:extLst xmlns:a="http://schemas.openxmlformats.org/drawingml/2006/main">
            <a:ext uri="{FF2B5EF4-FFF2-40B4-BE49-F238E27FC236}">
              <a16:creationId xmlns:a16="http://schemas.microsoft.com/office/drawing/2014/main" id="{F3F6ECA2-9AFC-4BB7-AD26-6B479702551C}"/>
            </a:ext>
          </a:extLst>
        </cdr:cNvPr>
        <cdr:cNvSpPr/>
      </cdr:nvSpPr>
      <cdr:spPr bwMode="ltGray">
        <a:xfrm xmlns:a="http://schemas.openxmlformats.org/drawingml/2006/main" rot="10800000">
          <a:off x="1655498" y="2221343"/>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0.27715</cdr:x>
      <cdr:y>0.43423</cdr:y>
    </cdr:from>
    <cdr:to>
      <cdr:x>0.29143</cdr:x>
      <cdr:y>0.46566</cdr:y>
    </cdr:to>
    <cdr:sp macro="" textlink="">
      <cdr:nvSpPr>
        <cdr:cNvPr id="3" name="arrow">
          <a:extLst xmlns:a="http://schemas.openxmlformats.org/drawingml/2006/main">
            <a:ext uri="{FF2B5EF4-FFF2-40B4-BE49-F238E27FC236}">
              <a16:creationId xmlns:a16="http://schemas.microsoft.com/office/drawing/2014/main" id="{D3F8D91E-8445-4EB7-A588-42F72B5A2725}"/>
            </a:ext>
          </a:extLst>
        </cdr:cNvPr>
        <cdr:cNvSpPr/>
      </cdr:nvSpPr>
      <cdr:spPr bwMode="ltGray">
        <a:xfrm xmlns:a="http://schemas.openxmlformats.org/drawingml/2006/main" rot="10800000">
          <a:off x="2711538" y="1930159"/>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3.xml><?xml version="1.0" encoding="utf-8"?>
<c:userShapes xmlns:c="http://schemas.openxmlformats.org/drawingml/2006/chart">
  <cdr:relSizeAnchor xmlns:cdr="http://schemas.openxmlformats.org/drawingml/2006/chartDrawing">
    <cdr:from>
      <cdr:x>0.54195</cdr:x>
      <cdr:y>0.33192</cdr:y>
    </cdr:from>
    <cdr:to>
      <cdr:x>0.55927</cdr:x>
      <cdr:y>0.36335</cdr:y>
    </cdr:to>
    <cdr:sp macro="" textlink="">
      <cdr:nvSpPr>
        <cdr:cNvPr id="2" name="arrow">
          <a:extLst xmlns:a="http://schemas.openxmlformats.org/drawingml/2006/main">
            <a:ext uri="{FF2B5EF4-FFF2-40B4-BE49-F238E27FC236}">
              <a16:creationId xmlns:a16="http://schemas.microsoft.com/office/drawing/2014/main" id="{609CA687-698D-4D5B-BE15-DFE7598C2DAB}"/>
            </a:ext>
          </a:extLst>
        </cdr:cNvPr>
        <cdr:cNvSpPr/>
      </cdr:nvSpPr>
      <cdr:spPr bwMode="ltGray">
        <a:xfrm xmlns:a="http://schemas.openxmlformats.org/drawingml/2006/main">
          <a:off x="4370267" y="1475379"/>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4.xml><?xml version="1.0" encoding="utf-8"?>
<c:userShapes xmlns:c="http://schemas.openxmlformats.org/drawingml/2006/chart">
  <cdr:relSizeAnchor xmlns:cdr="http://schemas.openxmlformats.org/drawingml/2006/chartDrawing">
    <cdr:from>
      <cdr:x>0.16459</cdr:x>
      <cdr:y>0.49497</cdr:y>
    </cdr:from>
    <cdr:to>
      <cdr:x>0.17887</cdr:x>
      <cdr:y>0.5264</cdr:y>
    </cdr:to>
    <cdr:sp macro="" textlink="">
      <cdr:nvSpPr>
        <cdr:cNvPr id="2" name="arrow">
          <a:extLst xmlns:a="http://schemas.openxmlformats.org/drawingml/2006/main">
            <a:ext uri="{FF2B5EF4-FFF2-40B4-BE49-F238E27FC236}">
              <a16:creationId xmlns:a16="http://schemas.microsoft.com/office/drawing/2014/main" id="{70795D72-0DFF-4A99-B193-0FF6A02F541C}"/>
            </a:ext>
          </a:extLst>
        </cdr:cNvPr>
        <cdr:cNvSpPr/>
      </cdr:nvSpPr>
      <cdr:spPr bwMode="ltGray">
        <a:xfrm xmlns:a="http://schemas.openxmlformats.org/drawingml/2006/main" rot="10800000">
          <a:off x="1610279" y="2200146"/>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0.27497</cdr:x>
      <cdr:y>0.39314</cdr:y>
    </cdr:from>
    <cdr:to>
      <cdr:x>0.28925</cdr:x>
      <cdr:y>0.42457</cdr:y>
    </cdr:to>
    <cdr:sp macro="" textlink="">
      <cdr:nvSpPr>
        <cdr:cNvPr id="3" name="arrow">
          <a:extLst xmlns:a="http://schemas.openxmlformats.org/drawingml/2006/main">
            <a:ext uri="{FF2B5EF4-FFF2-40B4-BE49-F238E27FC236}">
              <a16:creationId xmlns:a16="http://schemas.microsoft.com/office/drawing/2014/main" id="{19958AE5-B471-4952-A2FE-94130841BFC8}"/>
            </a:ext>
          </a:extLst>
        </cdr:cNvPr>
        <cdr:cNvSpPr/>
      </cdr:nvSpPr>
      <cdr:spPr bwMode="ltGray">
        <a:xfrm xmlns:a="http://schemas.openxmlformats.org/drawingml/2006/main" rot="10800000">
          <a:off x="2690209" y="1747497"/>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0.82687</cdr:x>
      <cdr:y>0.29558</cdr:y>
    </cdr:from>
    <cdr:to>
      <cdr:x>0.84114</cdr:x>
      <cdr:y>0.32701</cdr:y>
    </cdr:to>
    <cdr:sp macro="" textlink="">
      <cdr:nvSpPr>
        <cdr:cNvPr id="4" name="arrow">
          <a:extLst xmlns:a="http://schemas.openxmlformats.org/drawingml/2006/main">
            <a:ext uri="{FF2B5EF4-FFF2-40B4-BE49-F238E27FC236}">
              <a16:creationId xmlns:a16="http://schemas.microsoft.com/office/drawing/2014/main" id="{D6AEB47B-92A1-4BD8-9F7B-FE657EBF327F}"/>
            </a:ext>
          </a:extLst>
        </cdr:cNvPr>
        <cdr:cNvSpPr/>
      </cdr:nvSpPr>
      <cdr:spPr bwMode="ltGray">
        <a:xfrm xmlns:a="http://schemas.openxmlformats.org/drawingml/2006/main" rot="10800000">
          <a:off x="8089857" y="1313853"/>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0.93725</cdr:x>
      <cdr:y>0.34128</cdr:y>
    </cdr:from>
    <cdr:to>
      <cdr:x>0.95152</cdr:x>
      <cdr:y>0.37271</cdr:y>
    </cdr:to>
    <cdr:sp macro="" textlink="">
      <cdr:nvSpPr>
        <cdr:cNvPr id="5" name="arrow">
          <a:extLst xmlns:a="http://schemas.openxmlformats.org/drawingml/2006/main">
            <a:ext uri="{FF2B5EF4-FFF2-40B4-BE49-F238E27FC236}">
              <a16:creationId xmlns:a16="http://schemas.microsoft.com/office/drawing/2014/main" id="{92BBC02E-476E-4D8A-ABCA-F2B606F8D24A}"/>
            </a:ext>
          </a:extLst>
        </cdr:cNvPr>
        <cdr:cNvSpPr/>
      </cdr:nvSpPr>
      <cdr:spPr bwMode="ltGray">
        <a:xfrm xmlns:a="http://schemas.openxmlformats.org/drawingml/2006/main">
          <a:off x="9169787" y="1517008"/>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5.xml><?xml version="1.0" encoding="utf-8"?>
<c:userShapes xmlns:c="http://schemas.openxmlformats.org/drawingml/2006/chart">
  <cdr:relSizeAnchor xmlns:cdr="http://schemas.openxmlformats.org/drawingml/2006/chartDrawing">
    <cdr:from>
      <cdr:x>0.42686</cdr:x>
      <cdr:y>0.26137</cdr:y>
    </cdr:from>
    <cdr:to>
      <cdr:x>0.44114</cdr:x>
      <cdr:y>0.29279</cdr:y>
    </cdr:to>
    <cdr:sp macro="" textlink="">
      <cdr:nvSpPr>
        <cdr:cNvPr id="2" name="arrow">
          <a:extLst xmlns:a="http://schemas.openxmlformats.org/drawingml/2006/main">
            <a:ext uri="{FF2B5EF4-FFF2-40B4-BE49-F238E27FC236}">
              <a16:creationId xmlns:a16="http://schemas.microsoft.com/office/drawing/2014/main" id="{BD7970B9-80DB-4CA7-813E-E20D71715CB2}"/>
            </a:ext>
          </a:extLst>
        </cdr:cNvPr>
        <cdr:cNvSpPr/>
      </cdr:nvSpPr>
      <cdr:spPr bwMode="ltGray">
        <a:xfrm xmlns:a="http://schemas.openxmlformats.org/drawingml/2006/main">
          <a:off x="4176341" y="1161772"/>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0.37145</cdr:x>
      <cdr:y>0.49788</cdr:y>
    </cdr:from>
    <cdr:to>
      <cdr:x>0.38573</cdr:x>
      <cdr:y>0.52931</cdr:y>
    </cdr:to>
    <cdr:sp macro="" textlink="">
      <cdr:nvSpPr>
        <cdr:cNvPr id="3" name="arrow">
          <a:extLst xmlns:a="http://schemas.openxmlformats.org/drawingml/2006/main">
            <a:ext uri="{FF2B5EF4-FFF2-40B4-BE49-F238E27FC236}">
              <a16:creationId xmlns:a16="http://schemas.microsoft.com/office/drawing/2014/main" id="{651A279D-1F64-419B-BE6E-E481B2BD750E}"/>
            </a:ext>
          </a:extLst>
        </cdr:cNvPr>
        <cdr:cNvSpPr/>
      </cdr:nvSpPr>
      <cdr:spPr bwMode="ltGray">
        <a:xfrm xmlns:a="http://schemas.openxmlformats.org/drawingml/2006/main" rot="10800000">
          <a:off x="3634210" y="2213082"/>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6.xml><?xml version="1.0" encoding="utf-8"?>
<c:userShapes xmlns:c="http://schemas.openxmlformats.org/drawingml/2006/chart">
  <cdr:relSizeAnchor xmlns:cdr="http://schemas.openxmlformats.org/drawingml/2006/chartDrawing">
    <cdr:from>
      <cdr:x>0.39278</cdr:x>
      <cdr:y>0.45705</cdr:y>
    </cdr:from>
    <cdr:to>
      <cdr:x>0.40706</cdr:x>
      <cdr:y>0.48848</cdr:y>
    </cdr:to>
    <cdr:sp macro="" textlink="">
      <cdr:nvSpPr>
        <cdr:cNvPr id="2" name="arrow">
          <a:extLst xmlns:a="http://schemas.openxmlformats.org/drawingml/2006/main">
            <a:ext uri="{FF2B5EF4-FFF2-40B4-BE49-F238E27FC236}">
              <a16:creationId xmlns:a16="http://schemas.microsoft.com/office/drawing/2014/main" id="{31751A06-4481-42F7-A1DD-93893E8B1896}"/>
            </a:ext>
          </a:extLst>
        </cdr:cNvPr>
        <cdr:cNvSpPr/>
      </cdr:nvSpPr>
      <cdr:spPr bwMode="ltGray">
        <a:xfrm xmlns:a="http://schemas.openxmlformats.org/drawingml/2006/main">
          <a:off x="3842897" y="2031574"/>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0.48769</cdr:x>
      <cdr:y>0.6358</cdr:y>
    </cdr:from>
    <cdr:to>
      <cdr:x>0.50197</cdr:x>
      <cdr:y>0.66723</cdr:y>
    </cdr:to>
    <cdr:sp macro="" textlink="">
      <cdr:nvSpPr>
        <cdr:cNvPr id="3" name="arrow">
          <a:extLst xmlns:a="http://schemas.openxmlformats.org/drawingml/2006/main">
            <a:ext uri="{FF2B5EF4-FFF2-40B4-BE49-F238E27FC236}">
              <a16:creationId xmlns:a16="http://schemas.microsoft.com/office/drawing/2014/main" id="{DE3A1F95-9C57-40FE-9881-D825F5E688B3}"/>
            </a:ext>
          </a:extLst>
        </cdr:cNvPr>
        <cdr:cNvSpPr/>
      </cdr:nvSpPr>
      <cdr:spPr bwMode="ltGray">
        <a:xfrm xmlns:a="http://schemas.openxmlformats.org/drawingml/2006/main">
          <a:off x="4771408" y="2826127"/>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0.58259</cdr:x>
      <cdr:y>0.4901</cdr:y>
    </cdr:from>
    <cdr:to>
      <cdr:x>0.59687</cdr:x>
      <cdr:y>0.52153</cdr:y>
    </cdr:to>
    <cdr:sp macro="" textlink="">
      <cdr:nvSpPr>
        <cdr:cNvPr id="4" name="arrow">
          <a:extLst xmlns:a="http://schemas.openxmlformats.org/drawingml/2006/main">
            <a:ext uri="{FF2B5EF4-FFF2-40B4-BE49-F238E27FC236}">
              <a16:creationId xmlns:a16="http://schemas.microsoft.com/office/drawing/2014/main" id="{64E51262-B9C8-41A2-983D-968E09FF25B1}"/>
            </a:ext>
          </a:extLst>
        </cdr:cNvPr>
        <cdr:cNvSpPr/>
      </cdr:nvSpPr>
      <cdr:spPr bwMode="ltGray">
        <a:xfrm xmlns:a="http://schemas.openxmlformats.org/drawingml/2006/main">
          <a:off x="5699919" y="2178508"/>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0.58259</cdr:x>
      <cdr:y>0.25633</cdr:y>
    </cdr:from>
    <cdr:to>
      <cdr:x>0.59687</cdr:x>
      <cdr:y>0.28776</cdr:y>
    </cdr:to>
    <cdr:sp macro="" textlink="">
      <cdr:nvSpPr>
        <cdr:cNvPr id="5" name="arrow">
          <a:extLst xmlns:a="http://schemas.openxmlformats.org/drawingml/2006/main">
            <a:ext uri="{FF2B5EF4-FFF2-40B4-BE49-F238E27FC236}">
              <a16:creationId xmlns:a16="http://schemas.microsoft.com/office/drawing/2014/main" id="{431FC425-8707-4DC8-B8D1-31FB86F52DAF}"/>
            </a:ext>
          </a:extLst>
        </cdr:cNvPr>
        <cdr:cNvSpPr/>
      </cdr:nvSpPr>
      <cdr:spPr bwMode="ltGray">
        <a:xfrm xmlns:a="http://schemas.openxmlformats.org/drawingml/2006/main" rot="10800000">
          <a:off x="5699919" y="1139408"/>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0.7724</cdr:x>
      <cdr:y>0.64004</cdr:y>
    </cdr:from>
    <cdr:to>
      <cdr:x>0.78668</cdr:x>
      <cdr:y>0.67147</cdr:y>
    </cdr:to>
    <cdr:sp macro="" textlink="">
      <cdr:nvSpPr>
        <cdr:cNvPr id="6" name="arrow">
          <a:extLst xmlns:a="http://schemas.openxmlformats.org/drawingml/2006/main">
            <a:ext uri="{FF2B5EF4-FFF2-40B4-BE49-F238E27FC236}">
              <a16:creationId xmlns:a16="http://schemas.microsoft.com/office/drawing/2014/main" id="{316712C2-A9CA-4791-9800-AB0FB05990AB}"/>
            </a:ext>
          </a:extLst>
        </cdr:cNvPr>
        <cdr:cNvSpPr/>
      </cdr:nvSpPr>
      <cdr:spPr bwMode="ltGray">
        <a:xfrm xmlns:a="http://schemas.openxmlformats.org/drawingml/2006/main">
          <a:off x="7556942" y="2844978"/>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0.7724</cdr:x>
      <cdr:y>0.26372</cdr:y>
    </cdr:from>
    <cdr:to>
      <cdr:x>0.78668</cdr:x>
      <cdr:y>0.29515</cdr:y>
    </cdr:to>
    <cdr:sp macro="" textlink="">
      <cdr:nvSpPr>
        <cdr:cNvPr id="7" name="arrow">
          <a:extLst xmlns:a="http://schemas.openxmlformats.org/drawingml/2006/main">
            <a:ext uri="{FF2B5EF4-FFF2-40B4-BE49-F238E27FC236}">
              <a16:creationId xmlns:a16="http://schemas.microsoft.com/office/drawing/2014/main" id="{B11BB34A-2926-4A75-BE65-A50516BDCFBA}"/>
            </a:ext>
          </a:extLst>
        </cdr:cNvPr>
        <cdr:cNvSpPr/>
      </cdr:nvSpPr>
      <cdr:spPr bwMode="ltGray">
        <a:xfrm xmlns:a="http://schemas.openxmlformats.org/drawingml/2006/main" rot="10800000">
          <a:off x="7556942" y="1172230"/>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0.8673</cdr:x>
      <cdr:y>0.27655</cdr:y>
    </cdr:from>
    <cdr:to>
      <cdr:x>0.88158</cdr:x>
      <cdr:y>0.30798</cdr:y>
    </cdr:to>
    <cdr:sp macro="" textlink="">
      <cdr:nvSpPr>
        <cdr:cNvPr id="8" name="arrow">
          <a:extLst xmlns:a="http://schemas.openxmlformats.org/drawingml/2006/main">
            <a:ext uri="{FF2B5EF4-FFF2-40B4-BE49-F238E27FC236}">
              <a16:creationId xmlns:a16="http://schemas.microsoft.com/office/drawing/2014/main" id="{68B4397E-701F-4ED0-95A8-FE590BA5ED0D}"/>
            </a:ext>
          </a:extLst>
        </cdr:cNvPr>
        <cdr:cNvSpPr/>
      </cdr:nvSpPr>
      <cdr:spPr bwMode="ltGray">
        <a:xfrm xmlns:a="http://schemas.openxmlformats.org/drawingml/2006/main" rot="10800000">
          <a:off x="8485453" y="1229280"/>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7.xml><?xml version="1.0" encoding="utf-8"?>
<c:userShapes xmlns:c="http://schemas.openxmlformats.org/drawingml/2006/chart">
  <cdr:relSizeAnchor xmlns:cdr="http://schemas.openxmlformats.org/drawingml/2006/chartDrawing">
    <cdr:from>
      <cdr:x>0.68025</cdr:x>
      <cdr:y>0.36522</cdr:y>
    </cdr:from>
    <cdr:to>
      <cdr:x>0.69453</cdr:x>
      <cdr:y>0.39665</cdr:y>
    </cdr:to>
    <cdr:sp macro="" textlink="">
      <cdr:nvSpPr>
        <cdr:cNvPr id="2" name="arrow">
          <a:extLst xmlns:a="http://schemas.openxmlformats.org/drawingml/2006/main">
            <a:ext uri="{FF2B5EF4-FFF2-40B4-BE49-F238E27FC236}">
              <a16:creationId xmlns:a16="http://schemas.microsoft.com/office/drawing/2014/main" id="{47CE5B70-211B-40B9-B9F0-958416D1B3A0}"/>
            </a:ext>
          </a:extLst>
        </cdr:cNvPr>
        <cdr:cNvSpPr/>
      </cdr:nvSpPr>
      <cdr:spPr bwMode="ltGray">
        <a:xfrm xmlns:a="http://schemas.openxmlformats.org/drawingml/2006/main">
          <a:off x="6655413" y="1623419"/>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8.xml><?xml version="1.0" encoding="utf-8"?>
<c:userShapes xmlns:c="http://schemas.openxmlformats.org/drawingml/2006/chart">
  <cdr:relSizeAnchor xmlns:cdr="http://schemas.openxmlformats.org/drawingml/2006/chartDrawing">
    <cdr:from>
      <cdr:x>0.74345</cdr:x>
      <cdr:y>0.13098</cdr:y>
    </cdr:from>
    <cdr:to>
      <cdr:x>0.75773</cdr:x>
      <cdr:y>0.1624</cdr:y>
    </cdr:to>
    <cdr:sp macro="" textlink="">
      <cdr:nvSpPr>
        <cdr:cNvPr id="2" name="arrow">
          <a:extLst xmlns:a="http://schemas.openxmlformats.org/drawingml/2006/main">
            <a:ext uri="{FF2B5EF4-FFF2-40B4-BE49-F238E27FC236}">
              <a16:creationId xmlns:a16="http://schemas.microsoft.com/office/drawing/2014/main" id="{67766363-692C-4B08-A82B-89EED54A2F4B}"/>
            </a:ext>
          </a:extLst>
        </cdr:cNvPr>
        <cdr:cNvSpPr/>
      </cdr:nvSpPr>
      <cdr:spPr bwMode="ltGray">
        <a:xfrm xmlns:a="http://schemas.openxmlformats.org/drawingml/2006/main" rot="10800000">
          <a:off x="7273755" y="58218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0.72443</cdr:x>
      <cdr:y>0.20724</cdr:y>
    </cdr:from>
    <cdr:to>
      <cdr:x>0.73871</cdr:x>
      <cdr:y>0.23867</cdr:y>
    </cdr:to>
    <cdr:sp macro="" textlink="">
      <cdr:nvSpPr>
        <cdr:cNvPr id="3" name="arrow">
          <a:extLst xmlns:a="http://schemas.openxmlformats.org/drawingml/2006/main">
            <a:ext uri="{FF2B5EF4-FFF2-40B4-BE49-F238E27FC236}">
              <a16:creationId xmlns:a16="http://schemas.microsoft.com/office/drawing/2014/main" id="{208A6578-C895-4E78-90C3-DCD4A2834BC0}"/>
            </a:ext>
          </a:extLst>
        </cdr:cNvPr>
        <cdr:cNvSpPr/>
      </cdr:nvSpPr>
      <cdr:spPr bwMode="ltGray">
        <a:xfrm xmlns:a="http://schemas.openxmlformats.org/drawingml/2006/main">
          <a:off x="7087697" y="921190"/>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0.67966</cdr:x>
      <cdr:y>0.35978</cdr:y>
    </cdr:from>
    <cdr:to>
      <cdr:x>0.69394</cdr:x>
      <cdr:y>0.3912</cdr:y>
    </cdr:to>
    <cdr:sp macro="" textlink="">
      <cdr:nvSpPr>
        <cdr:cNvPr id="4" name="arrow">
          <a:extLst xmlns:a="http://schemas.openxmlformats.org/drawingml/2006/main">
            <a:ext uri="{FF2B5EF4-FFF2-40B4-BE49-F238E27FC236}">
              <a16:creationId xmlns:a16="http://schemas.microsoft.com/office/drawing/2014/main" id="{EC308BBE-B557-4136-B84D-BC32059E8332}"/>
            </a:ext>
          </a:extLst>
        </cdr:cNvPr>
        <cdr:cNvSpPr/>
      </cdr:nvSpPr>
      <cdr:spPr bwMode="ltGray">
        <a:xfrm xmlns:a="http://schemas.openxmlformats.org/drawingml/2006/main">
          <a:off x="6649623" y="1599203"/>
          <a:ext cx="139700" cy="139701"/>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0.63186</cdr:x>
      <cdr:y>0.51231</cdr:y>
    </cdr:from>
    <cdr:to>
      <cdr:x>0.64614</cdr:x>
      <cdr:y>0.54374</cdr:y>
    </cdr:to>
    <cdr:sp macro="" textlink="">
      <cdr:nvSpPr>
        <cdr:cNvPr id="5" name="arrow">
          <a:extLst xmlns:a="http://schemas.openxmlformats.org/drawingml/2006/main">
            <a:ext uri="{FF2B5EF4-FFF2-40B4-BE49-F238E27FC236}">
              <a16:creationId xmlns:a16="http://schemas.microsoft.com/office/drawing/2014/main" id="{2A5531D4-E321-4FC6-AF0A-D62E8C84AF5C}"/>
            </a:ext>
          </a:extLst>
        </cdr:cNvPr>
        <cdr:cNvSpPr/>
      </cdr:nvSpPr>
      <cdr:spPr bwMode="ltGray">
        <a:xfrm xmlns:a="http://schemas.openxmlformats.org/drawingml/2006/main">
          <a:off x="6181948" y="2277216"/>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9.xml><?xml version="1.0" encoding="utf-8"?>
<c:userShapes xmlns:c="http://schemas.openxmlformats.org/drawingml/2006/chart">
  <cdr:relSizeAnchor xmlns:cdr="http://schemas.openxmlformats.org/drawingml/2006/chartDrawing">
    <cdr:from>
      <cdr:x>0.57805</cdr:x>
      <cdr:y>0.63056</cdr:y>
    </cdr:from>
    <cdr:to>
      <cdr:x>0.59233</cdr:x>
      <cdr:y>0.66199</cdr:y>
    </cdr:to>
    <cdr:sp macro="" textlink="">
      <cdr:nvSpPr>
        <cdr:cNvPr id="2" name="arrow">
          <a:extLst xmlns:a="http://schemas.openxmlformats.org/drawingml/2006/main">
            <a:ext uri="{FF2B5EF4-FFF2-40B4-BE49-F238E27FC236}">
              <a16:creationId xmlns:a16="http://schemas.microsoft.com/office/drawing/2014/main" id="{38967BC0-A3B1-4643-8913-C0257E8C1F6B}"/>
            </a:ext>
          </a:extLst>
        </cdr:cNvPr>
        <cdr:cNvSpPr/>
      </cdr:nvSpPr>
      <cdr:spPr bwMode="ltGray">
        <a:xfrm xmlns:a="http://schemas.openxmlformats.org/drawingml/2006/main" rot="10800000">
          <a:off x="5655469" y="2802854"/>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0.81819</cdr:x>
      <cdr:y>0.4449</cdr:y>
    </cdr:from>
    <cdr:to>
      <cdr:x>0.83247</cdr:x>
      <cdr:y>0.47633</cdr:y>
    </cdr:to>
    <cdr:sp macro="" textlink="">
      <cdr:nvSpPr>
        <cdr:cNvPr id="3" name="arrow">
          <a:extLst xmlns:a="http://schemas.openxmlformats.org/drawingml/2006/main">
            <a:ext uri="{FF2B5EF4-FFF2-40B4-BE49-F238E27FC236}">
              <a16:creationId xmlns:a16="http://schemas.microsoft.com/office/drawing/2014/main" id="{D5DF403F-4872-4B7D-A005-984D7A8FC885}"/>
            </a:ext>
          </a:extLst>
        </cdr:cNvPr>
        <cdr:cNvSpPr/>
      </cdr:nvSpPr>
      <cdr:spPr bwMode="ltGray">
        <a:xfrm xmlns:a="http://schemas.openxmlformats.org/drawingml/2006/main" rot="10800000">
          <a:off x="8004969" y="1977589"/>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0.81819</cdr:x>
      <cdr:y>0.24474</cdr:y>
    </cdr:from>
    <cdr:to>
      <cdr:x>0.83247</cdr:x>
      <cdr:y>0.27616</cdr:y>
    </cdr:to>
    <cdr:sp macro="" textlink="">
      <cdr:nvSpPr>
        <cdr:cNvPr id="4" name="arrow">
          <a:extLst xmlns:a="http://schemas.openxmlformats.org/drawingml/2006/main">
            <a:ext uri="{FF2B5EF4-FFF2-40B4-BE49-F238E27FC236}">
              <a16:creationId xmlns:a16="http://schemas.microsoft.com/office/drawing/2014/main" id="{CE28F4C1-2451-4FFB-A15E-92A72E2D4112}"/>
            </a:ext>
          </a:extLst>
        </cdr:cNvPr>
        <cdr:cNvSpPr/>
      </cdr:nvSpPr>
      <cdr:spPr bwMode="ltGray">
        <a:xfrm xmlns:a="http://schemas.openxmlformats.org/drawingml/2006/main">
          <a:off x="8004969" y="1087852"/>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0.26876</cdr:x>
      <cdr:y>0.16533</cdr:y>
    </cdr:from>
    <cdr:to>
      <cdr:x>0.29296</cdr:x>
      <cdr:y>0.2204</cdr:y>
    </cdr:to>
    <cdr:sp macro="" textlink="">
      <cdr:nvSpPr>
        <cdr:cNvPr id="2" name="arrow">
          <a:extLst xmlns:a="http://schemas.openxmlformats.org/drawingml/2006/main">
            <a:ext uri="{FF2B5EF4-FFF2-40B4-BE49-F238E27FC236}">
              <a16:creationId xmlns:a16="http://schemas.microsoft.com/office/drawing/2014/main" id="{98856ED5-10C2-4A39-B25A-D3C1A2220116}"/>
            </a:ext>
          </a:extLst>
        </cdr:cNvPr>
        <cdr:cNvSpPr/>
      </cdr:nvSpPr>
      <cdr:spPr bwMode="ltGray">
        <a:xfrm xmlns:a="http://schemas.openxmlformats.org/drawingml/2006/main" rot="10800000">
          <a:off x="1269424" y="343094"/>
          <a:ext cx="114300" cy="1143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0.15839</cdr:x>
      <cdr:y>0.30506</cdr:y>
    </cdr:from>
    <cdr:to>
      <cdr:x>0.18259</cdr:x>
      <cdr:y>0.36013</cdr:y>
    </cdr:to>
    <cdr:sp macro="" textlink="">
      <cdr:nvSpPr>
        <cdr:cNvPr id="3" name="arrow">
          <a:extLst xmlns:a="http://schemas.openxmlformats.org/drawingml/2006/main">
            <a:ext uri="{FF2B5EF4-FFF2-40B4-BE49-F238E27FC236}">
              <a16:creationId xmlns:a16="http://schemas.microsoft.com/office/drawing/2014/main" id="{7ADDB787-EF72-42FF-9145-DFA913FD5896}"/>
            </a:ext>
          </a:extLst>
        </cdr:cNvPr>
        <cdr:cNvSpPr/>
      </cdr:nvSpPr>
      <cdr:spPr bwMode="ltGray">
        <a:xfrm xmlns:a="http://schemas.openxmlformats.org/drawingml/2006/main" rot="10800000">
          <a:off x="748088" y="633076"/>
          <a:ext cx="114300" cy="1143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0.86805</cdr:x>
      <cdr:y>0.68227</cdr:y>
    </cdr:from>
    <cdr:to>
      <cdr:x>0.89231</cdr:x>
      <cdr:y>0.72052</cdr:y>
    </cdr:to>
    <cdr:sp macro="" textlink="">
      <cdr:nvSpPr>
        <cdr:cNvPr id="2" name="arrow">
          <a:extLst xmlns:a="http://schemas.openxmlformats.org/drawingml/2006/main">
            <a:ext uri="{FF2B5EF4-FFF2-40B4-BE49-F238E27FC236}">
              <a16:creationId xmlns:a16="http://schemas.microsoft.com/office/drawing/2014/main" id="{981A766B-7319-40F7-9D92-4226BBD00C8A}"/>
            </a:ext>
          </a:extLst>
        </cdr:cNvPr>
        <cdr:cNvSpPr/>
      </cdr:nvSpPr>
      <cdr:spPr bwMode="ltGray">
        <a:xfrm xmlns:a="http://schemas.openxmlformats.org/drawingml/2006/main" rot="10800000">
          <a:off x="4088951" y="2038990"/>
          <a:ext cx="114300" cy="1143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0.75693</cdr:x>
      <cdr:y>0.7002</cdr:y>
    </cdr:from>
    <cdr:to>
      <cdr:x>0.7812</cdr:x>
      <cdr:y>0.73844</cdr:y>
    </cdr:to>
    <cdr:sp macro="" textlink="">
      <cdr:nvSpPr>
        <cdr:cNvPr id="3" name="arrow">
          <a:extLst xmlns:a="http://schemas.openxmlformats.org/drawingml/2006/main">
            <a:ext uri="{FF2B5EF4-FFF2-40B4-BE49-F238E27FC236}">
              <a16:creationId xmlns:a16="http://schemas.microsoft.com/office/drawing/2014/main" id="{911A8904-5BB2-45B8-8FD3-77928D556000}"/>
            </a:ext>
          </a:extLst>
        </cdr:cNvPr>
        <cdr:cNvSpPr/>
      </cdr:nvSpPr>
      <cdr:spPr bwMode="ltGray">
        <a:xfrm xmlns:a="http://schemas.openxmlformats.org/drawingml/2006/main" rot="10800000">
          <a:off x="3565559" y="2092557"/>
          <a:ext cx="114300" cy="1143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0.75693</cdr:x>
      <cdr:y>0.17466</cdr:y>
    </cdr:from>
    <cdr:to>
      <cdr:x>0.7812</cdr:x>
      <cdr:y>0.21291</cdr:y>
    </cdr:to>
    <cdr:sp macro="" textlink="">
      <cdr:nvSpPr>
        <cdr:cNvPr id="4" name="arrow">
          <a:extLst xmlns:a="http://schemas.openxmlformats.org/drawingml/2006/main">
            <a:ext uri="{FF2B5EF4-FFF2-40B4-BE49-F238E27FC236}">
              <a16:creationId xmlns:a16="http://schemas.microsoft.com/office/drawing/2014/main" id="{135095D4-C8ED-4EFF-9588-45BE9A0755C5}"/>
            </a:ext>
          </a:extLst>
        </cdr:cNvPr>
        <cdr:cNvSpPr/>
      </cdr:nvSpPr>
      <cdr:spPr bwMode="ltGray">
        <a:xfrm xmlns:a="http://schemas.openxmlformats.org/drawingml/2006/main">
          <a:off x="3565559" y="521982"/>
          <a:ext cx="114300" cy="1143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0.53471</cdr:x>
      <cdr:y>0.71051</cdr:y>
    </cdr:from>
    <cdr:to>
      <cdr:x>0.55898</cdr:x>
      <cdr:y>0.74876</cdr:y>
    </cdr:to>
    <cdr:sp macro="" textlink="">
      <cdr:nvSpPr>
        <cdr:cNvPr id="5" name="arrow">
          <a:extLst xmlns:a="http://schemas.openxmlformats.org/drawingml/2006/main">
            <a:ext uri="{FF2B5EF4-FFF2-40B4-BE49-F238E27FC236}">
              <a16:creationId xmlns:a16="http://schemas.microsoft.com/office/drawing/2014/main" id="{0A82FCA7-06BC-477E-AB60-AAAB885FF039}"/>
            </a:ext>
          </a:extLst>
        </cdr:cNvPr>
        <cdr:cNvSpPr/>
      </cdr:nvSpPr>
      <cdr:spPr bwMode="ltGray">
        <a:xfrm xmlns:a="http://schemas.openxmlformats.org/drawingml/2006/main" rot="10800000">
          <a:off x="2518775" y="2123374"/>
          <a:ext cx="114300" cy="1143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0.53471</cdr:x>
      <cdr:y>0.38405</cdr:y>
    </cdr:from>
    <cdr:to>
      <cdr:x>0.55898</cdr:x>
      <cdr:y>0.4223</cdr:y>
    </cdr:to>
    <cdr:sp macro="" textlink="">
      <cdr:nvSpPr>
        <cdr:cNvPr id="6" name="arrow">
          <a:extLst xmlns:a="http://schemas.openxmlformats.org/drawingml/2006/main">
            <a:ext uri="{FF2B5EF4-FFF2-40B4-BE49-F238E27FC236}">
              <a16:creationId xmlns:a16="http://schemas.microsoft.com/office/drawing/2014/main" id="{7058F386-AE5A-49FD-B7E2-64375C2F065B}"/>
            </a:ext>
          </a:extLst>
        </cdr:cNvPr>
        <cdr:cNvSpPr/>
      </cdr:nvSpPr>
      <cdr:spPr bwMode="ltGray">
        <a:xfrm xmlns:a="http://schemas.openxmlformats.org/drawingml/2006/main">
          <a:off x="2518775" y="1147744"/>
          <a:ext cx="114300" cy="1143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0.4236</cdr:x>
      <cdr:y>0.18058</cdr:y>
    </cdr:from>
    <cdr:to>
      <cdr:x>0.44787</cdr:x>
      <cdr:y>0.21883</cdr:y>
    </cdr:to>
    <cdr:sp macro="" textlink="">
      <cdr:nvSpPr>
        <cdr:cNvPr id="7" name="arrow">
          <a:extLst xmlns:a="http://schemas.openxmlformats.org/drawingml/2006/main">
            <a:ext uri="{FF2B5EF4-FFF2-40B4-BE49-F238E27FC236}">
              <a16:creationId xmlns:a16="http://schemas.microsoft.com/office/drawing/2014/main" id="{1D0A6784-4508-4F11-99FA-AF4B171ADE12}"/>
            </a:ext>
          </a:extLst>
        </cdr:cNvPr>
        <cdr:cNvSpPr/>
      </cdr:nvSpPr>
      <cdr:spPr bwMode="ltGray">
        <a:xfrm xmlns:a="http://schemas.openxmlformats.org/drawingml/2006/main">
          <a:off x="1995384" y="539681"/>
          <a:ext cx="114300" cy="1143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0.31249</cdr:x>
      <cdr:y>0.43021</cdr:y>
    </cdr:from>
    <cdr:to>
      <cdr:x>0.33675</cdr:x>
      <cdr:y>0.46846</cdr:y>
    </cdr:to>
    <cdr:sp macro="" textlink="">
      <cdr:nvSpPr>
        <cdr:cNvPr id="8" name="arrow">
          <a:extLst xmlns:a="http://schemas.openxmlformats.org/drawingml/2006/main">
            <a:ext uri="{FF2B5EF4-FFF2-40B4-BE49-F238E27FC236}">
              <a16:creationId xmlns:a16="http://schemas.microsoft.com/office/drawing/2014/main" id="{065065B4-0E55-4EEF-B37A-1919BB28AEE7}"/>
            </a:ext>
          </a:extLst>
        </cdr:cNvPr>
        <cdr:cNvSpPr/>
      </cdr:nvSpPr>
      <cdr:spPr bwMode="ltGray">
        <a:xfrm xmlns:a="http://schemas.openxmlformats.org/drawingml/2006/main">
          <a:off x="1471992" y="1285703"/>
          <a:ext cx="114300" cy="1143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0.65554</cdr:x>
      <cdr:y>0.53696</cdr:y>
    </cdr:from>
    <cdr:to>
      <cdr:x>0.66982</cdr:x>
      <cdr:y>0.56839</cdr:y>
    </cdr:to>
    <cdr:sp macro="" textlink="">
      <cdr:nvSpPr>
        <cdr:cNvPr id="2" name="arrow">
          <a:extLst xmlns:a="http://schemas.openxmlformats.org/drawingml/2006/main">
            <a:ext uri="{FF2B5EF4-FFF2-40B4-BE49-F238E27FC236}">
              <a16:creationId xmlns:a16="http://schemas.microsoft.com/office/drawing/2014/main" id="{7E5E0458-197E-4AB5-BC71-D4D555C1EBA3}"/>
            </a:ext>
          </a:extLst>
        </cdr:cNvPr>
        <cdr:cNvSpPr/>
      </cdr:nvSpPr>
      <cdr:spPr bwMode="ltGray">
        <a:xfrm xmlns:a="http://schemas.openxmlformats.org/drawingml/2006/main">
          <a:off x="6413662" y="2386780"/>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0.36933</cdr:x>
      <cdr:y>0.28287</cdr:y>
    </cdr:from>
    <cdr:to>
      <cdr:x>0.3836</cdr:x>
      <cdr:y>0.3143</cdr:y>
    </cdr:to>
    <cdr:sp macro="" textlink="">
      <cdr:nvSpPr>
        <cdr:cNvPr id="3" name="arrow">
          <a:extLst xmlns:a="http://schemas.openxmlformats.org/drawingml/2006/main">
            <a:ext uri="{FF2B5EF4-FFF2-40B4-BE49-F238E27FC236}">
              <a16:creationId xmlns:a16="http://schemas.microsoft.com/office/drawing/2014/main" id="{5AAB7160-25B7-49D1-8D7C-DFA42843F428}"/>
            </a:ext>
          </a:extLst>
        </cdr:cNvPr>
        <cdr:cNvSpPr/>
      </cdr:nvSpPr>
      <cdr:spPr bwMode="ltGray">
        <a:xfrm xmlns:a="http://schemas.openxmlformats.org/drawingml/2006/main">
          <a:off x="3613395" y="1257353"/>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0.65554</cdr:x>
      <cdr:y>0.29437</cdr:y>
    </cdr:from>
    <cdr:to>
      <cdr:x>0.66982</cdr:x>
      <cdr:y>0.3258</cdr:y>
    </cdr:to>
    <cdr:sp macro="" textlink="">
      <cdr:nvSpPr>
        <cdr:cNvPr id="4" name="arrow">
          <a:extLst xmlns:a="http://schemas.openxmlformats.org/drawingml/2006/main">
            <a:ext uri="{FF2B5EF4-FFF2-40B4-BE49-F238E27FC236}">
              <a16:creationId xmlns:a16="http://schemas.microsoft.com/office/drawing/2014/main" id="{169A7BB6-3B5B-44CB-8968-95FC6B9ADF7A}"/>
            </a:ext>
          </a:extLst>
        </cdr:cNvPr>
        <cdr:cNvSpPr/>
      </cdr:nvSpPr>
      <cdr:spPr bwMode="ltGray">
        <a:xfrm xmlns:a="http://schemas.openxmlformats.org/drawingml/2006/main" rot="10800000">
          <a:off x="6413662" y="1308487"/>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0.36933</cdr:x>
      <cdr:y>0.15837</cdr:y>
    </cdr:from>
    <cdr:to>
      <cdr:x>0.3836</cdr:x>
      <cdr:y>0.1898</cdr:y>
    </cdr:to>
    <cdr:sp macro="" textlink="">
      <cdr:nvSpPr>
        <cdr:cNvPr id="5" name="arrow">
          <a:extLst xmlns:a="http://schemas.openxmlformats.org/drawingml/2006/main">
            <a:ext uri="{FF2B5EF4-FFF2-40B4-BE49-F238E27FC236}">
              <a16:creationId xmlns:a16="http://schemas.microsoft.com/office/drawing/2014/main" id="{79799B6E-4C72-4F0E-B798-865614BBD8B0}"/>
            </a:ext>
          </a:extLst>
        </cdr:cNvPr>
        <cdr:cNvSpPr/>
      </cdr:nvSpPr>
      <cdr:spPr bwMode="ltGray">
        <a:xfrm xmlns:a="http://schemas.openxmlformats.org/drawingml/2006/main">
          <a:off x="3613395" y="703972"/>
          <a:ext cx="139700" cy="139701"/>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0.51243</cdr:x>
      <cdr:y>0.13764</cdr:y>
    </cdr:from>
    <cdr:to>
      <cdr:x>0.52671</cdr:x>
      <cdr:y>0.16907</cdr:y>
    </cdr:to>
    <cdr:sp macro="" textlink="">
      <cdr:nvSpPr>
        <cdr:cNvPr id="6" name="arrow">
          <a:extLst xmlns:a="http://schemas.openxmlformats.org/drawingml/2006/main">
            <a:ext uri="{FF2B5EF4-FFF2-40B4-BE49-F238E27FC236}">
              <a16:creationId xmlns:a16="http://schemas.microsoft.com/office/drawing/2014/main" id="{6D81D068-CBE4-4BB4-820D-5C4EC6E5D3A4}"/>
            </a:ext>
          </a:extLst>
        </cdr:cNvPr>
        <cdr:cNvSpPr/>
      </cdr:nvSpPr>
      <cdr:spPr bwMode="ltGray">
        <a:xfrm xmlns:a="http://schemas.openxmlformats.org/drawingml/2006/main" rot="10800000">
          <a:off x="5013529" y="611832"/>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0.58887</cdr:x>
      <cdr:y>0.37665</cdr:y>
    </cdr:from>
    <cdr:to>
      <cdr:x>0.61924</cdr:x>
      <cdr:y>0.40808</cdr:y>
    </cdr:to>
    <cdr:sp macro="" textlink="">
      <cdr:nvSpPr>
        <cdr:cNvPr id="2" name="arrow">
          <a:extLst xmlns:a="http://schemas.openxmlformats.org/drawingml/2006/main">
            <a:ext uri="{FF2B5EF4-FFF2-40B4-BE49-F238E27FC236}">
              <a16:creationId xmlns:a16="http://schemas.microsoft.com/office/drawing/2014/main" id="{4213BC64-BD01-460B-8849-A8EBA3AF2FB5}"/>
            </a:ext>
          </a:extLst>
        </cdr:cNvPr>
        <cdr:cNvSpPr/>
      </cdr:nvSpPr>
      <cdr:spPr bwMode="ltGray">
        <a:xfrm xmlns:a="http://schemas.openxmlformats.org/drawingml/2006/main">
          <a:off x="2708187" y="1674208"/>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0.84923</cdr:x>
      <cdr:y>0.37665</cdr:y>
    </cdr:from>
    <cdr:to>
      <cdr:x>0.87961</cdr:x>
      <cdr:y>0.40808</cdr:y>
    </cdr:to>
    <cdr:sp macro="" textlink="">
      <cdr:nvSpPr>
        <cdr:cNvPr id="3" name="arrow">
          <a:extLst xmlns:a="http://schemas.openxmlformats.org/drawingml/2006/main">
            <a:ext uri="{FF2B5EF4-FFF2-40B4-BE49-F238E27FC236}">
              <a16:creationId xmlns:a16="http://schemas.microsoft.com/office/drawing/2014/main" id="{D9A507D7-F678-4299-988B-F4C08B90274D}"/>
            </a:ext>
          </a:extLst>
        </cdr:cNvPr>
        <cdr:cNvSpPr/>
      </cdr:nvSpPr>
      <cdr:spPr bwMode="ltGray">
        <a:xfrm xmlns:a="http://schemas.openxmlformats.org/drawingml/2006/main" rot="10800000">
          <a:off x="3905608" y="1674208"/>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0.574</cdr:x>
      <cdr:y>0.59062</cdr:y>
    </cdr:from>
    <cdr:to>
      <cdr:x>0.60438</cdr:x>
      <cdr:y>0.62205</cdr:y>
    </cdr:to>
    <cdr:sp macro="" textlink="">
      <cdr:nvSpPr>
        <cdr:cNvPr id="4" name="arrow">
          <a:extLst xmlns:a="http://schemas.openxmlformats.org/drawingml/2006/main">
            <a:ext uri="{FF2B5EF4-FFF2-40B4-BE49-F238E27FC236}">
              <a16:creationId xmlns:a16="http://schemas.microsoft.com/office/drawing/2014/main" id="{B833CD4A-A11A-4C82-B208-7F6A1969F565}"/>
            </a:ext>
          </a:extLst>
        </cdr:cNvPr>
        <cdr:cNvSpPr/>
      </cdr:nvSpPr>
      <cdr:spPr bwMode="ltGray">
        <a:xfrm xmlns:a="http://schemas.openxmlformats.org/drawingml/2006/main">
          <a:off x="2639840" y="2625294"/>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0.8314</cdr:x>
      <cdr:y>0.59062</cdr:y>
    </cdr:from>
    <cdr:to>
      <cdr:x>0.86178</cdr:x>
      <cdr:y>0.62205</cdr:y>
    </cdr:to>
    <cdr:sp macro="" textlink="">
      <cdr:nvSpPr>
        <cdr:cNvPr id="5" name="arrow">
          <a:extLst xmlns:a="http://schemas.openxmlformats.org/drawingml/2006/main">
            <a:ext uri="{FF2B5EF4-FFF2-40B4-BE49-F238E27FC236}">
              <a16:creationId xmlns:a16="http://schemas.microsoft.com/office/drawing/2014/main" id="{CC093991-2051-425F-AF18-CF1CBB23874E}"/>
            </a:ext>
          </a:extLst>
        </cdr:cNvPr>
        <cdr:cNvSpPr/>
      </cdr:nvSpPr>
      <cdr:spPr bwMode="ltGray">
        <a:xfrm xmlns:a="http://schemas.openxmlformats.org/drawingml/2006/main" rot="10800000">
          <a:off x="3823610" y="2625294"/>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0.57836</cdr:x>
      <cdr:y>0.15983</cdr:y>
    </cdr:from>
    <cdr:to>
      <cdr:x>0.60868</cdr:x>
      <cdr:y>0.19125</cdr:y>
    </cdr:to>
    <cdr:sp macro="" textlink="">
      <cdr:nvSpPr>
        <cdr:cNvPr id="2" name="arrow">
          <a:extLst xmlns:a="http://schemas.openxmlformats.org/drawingml/2006/main">
            <a:ext uri="{FF2B5EF4-FFF2-40B4-BE49-F238E27FC236}">
              <a16:creationId xmlns:a16="http://schemas.microsoft.com/office/drawing/2014/main" id="{ECBB9E63-60CD-44F2-908C-4F823C0B2ABC}"/>
            </a:ext>
          </a:extLst>
        </cdr:cNvPr>
        <cdr:cNvSpPr/>
      </cdr:nvSpPr>
      <cdr:spPr bwMode="ltGray">
        <a:xfrm xmlns:a="http://schemas.openxmlformats.org/drawingml/2006/main">
          <a:off x="2664450" y="710423"/>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0.82296</cdr:x>
      <cdr:y>0.15983</cdr:y>
    </cdr:from>
    <cdr:to>
      <cdr:x>0.85328</cdr:x>
      <cdr:y>0.19125</cdr:y>
    </cdr:to>
    <cdr:sp macro="" textlink="">
      <cdr:nvSpPr>
        <cdr:cNvPr id="3" name="arrow">
          <a:extLst xmlns:a="http://schemas.openxmlformats.org/drawingml/2006/main">
            <a:ext uri="{FF2B5EF4-FFF2-40B4-BE49-F238E27FC236}">
              <a16:creationId xmlns:a16="http://schemas.microsoft.com/office/drawing/2014/main" id="{87D1937F-5724-48E2-B167-51F3B165AEF6}"/>
            </a:ext>
          </a:extLst>
        </cdr:cNvPr>
        <cdr:cNvSpPr/>
      </cdr:nvSpPr>
      <cdr:spPr bwMode="ltGray">
        <a:xfrm xmlns:a="http://schemas.openxmlformats.org/drawingml/2006/main" rot="10800000">
          <a:off x="3791298" y="710423"/>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0.57753</cdr:x>
      <cdr:y>0.37379</cdr:y>
    </cdr:from>
    <cdr:to>
      <cdr:x>0.60785</cdr:x>
      <cdr:y>0.40522</cdr:y>
    </cdr:to>
    <cdr:sp macro="" textlink="">
      <cdr:nvSpPr>
        <cdr:cNvPr id="4" name="arrow">
          <a:extLst xmlns:a="http://schemas.openxmlformats.org/drawingml/2006/main">
            <a:ext uri="{FF2B5EF4-FFF2-40B4-BE49-F238E27FC236}">
              <a16:creationId xmlns:a16="http://schemas.microsoft.com/office/drawing/2014/main" id="{99E328A1-D2DC-4D73-9BE3-85CEEA00F972}"/>
            </a:ext>
          </a:extLst>
        </cdr:cNvPr>
        <cdr:cNvSpPr/>
      </cdr:nvSpPr>
      <cdr:spPr bwMode="ltGray">
        <a:xfrm xmlns:a="http://schemas.openxmlformats.org/drawingml/2006/main">
          <a:off x="2660636" y="1661508"/>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0.82097</cdr:x>
      <cdr:y>0.37379</cdr:y>
    </cdr:from>
    <cdr:to>
      <cdr:x>0.8513</cdr:x>
      <cdr:y>0.40522</cdr:y>
    </cdr:to>
    <cdr:sp macro="" textlink="">
      <cdr:nvSpPr>
        <cdr:cNvPr id="5" name="arrow">
          <a:extLst xmlns:a="http://schemas.openxmlformats.org/drawingml/2006/main">
            <a:ext uri="{FF2B5EF4-FFF2-40B4-BE49-F238E27FC236}">
              <a16:creationId xmlns:a16="http://schemas.microsoft.com/office/drawing/2014/main" id="{5DBC17BB-67CC-4D60-BD4A-558D31288E6E}"/>
            </a:ext>
          </a:extLst>
        </cdr:cNvPr>
        <cdr:cNvSpPr/>
      </cdr:nvSpPr>
      <cdr:spPr bwMode="ltGray">
        <a:xfrm xmlns:a="http://schemas.openxmlformats.org/drawingml/2006/main" rot="10800000">
          <a:off x="3782161" y="1661508"/>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0.74445</cdr:x>
      <cdr:y>0.58776</cdr:y>
    </cdr:from>
    <cdr:to>
      <cdr:x>0.77478</cdr:x>
      <cdr:y>0.61919</cdr:y>
    </cdr:to>
    <cdr:sp macro="" textlink="">
      <cdr:nvSpPr>
        <cdr:cNvPr id="6" name="arrow">
          <a:extLst xmlns:a="http://schemas.openxmlformats.org/drawingml/2006/main">
            <a:ext uri="{FF2B5EF4-FFF2-40B4-BE49-F238E27FC236}">
              <a16:creationId xmlns:a16="http://schemas.microsoft.com/office/drawing/2014/main" id="{CFC3426F-38A3-4D39-AFE4-C320DB96ADAE}"/>
            </a:ext>
          </a:extLst>
        </cdr:cNvPr>
        <cdr:cNvSpPr/>
      </cdr:nvSpPr>
      <cdr:spPr bwMode="ltGray">
        <a:xfrm xmlns:a="http://schemas.openxmlformats.org/drawingml/2006/main" rot="10800000">
          <a:off x="3429631" y="2612594"/>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0.29745</cdr:x>
      <cdr:y>0.44959</cdr:y>
    </cdr:from>
    <cdr:to>
      <cdr:x>0.31173</cdr:x>
      <cdr:y>0.48102</cdr:y>
    </cdr:to>
    <cdr:sp macro="" textlink="">
      <cdr:nvSpPr>
        <cdr:cNvPr id="16" name="arrow">
          <a:extLst xmlns:a="http://schemas.openxmlformats.org/drawingml/2006/main">
            <a:ext uri="{FF2B5EF4-FFF2-40B4-BE49-F238E27FC236}">
              <a16:creationId xmlns:a16="http://schemas.microsoft.com/office/drawing/2014/main" id="{06D94538-0BA8-4312-80AA-1CF50FB6400B}"/>
            </a:ext>
          </a:extLst>
        </cdr:cNvPr>
        <cdr:cNvSpPr/>
      </cdr:nvSpPr>
      <cdr:spPr bwMode="ltGray">
        <a:xfrm xmlns:a="http://schemas.openxmlformats.org/drawingml/2006/main">
          <a:off x="2910153" y="1998446"/>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0.29745</cdr:x>
      <cdr:y>0.18108</cdr:y>
    </cdr:from>
    <cdr:to>
      <cdr:x>0.31173</cdr:x>
      <cdr:y>0.21251</cdr:y>
    </cdr:to>
    <cdr:sp macro="" textlink="">
      <cdr:nvSpPr>
        <cdr:cNvPr id="17" name="arrow">
          <a:extLst xmlns:a="http://schemas.openxmlformats.org/drawingml/2006/main">
            <a:ext uri="{FF2B5EF4-FFF2-40B4-BE49-F238E27FC236}">
              <a16:creationId xmlns:a16="http://schemas.microsoft.com/office/drawing/2014/main" id="{EA05A301-67A7-4326-93F7-4A60C5508F0F}"/>
            </a:ext>
          </a:extLst>
        </cdr:cNvPr>
        <cdr:cNvSpPr/>
      </cdr:nvSpPr>
      <cdr:spPr bwMode="ltGray">
        <a:xfrm xmlns:a="http://schemas.openxmlformats.org/drawingml/2006/main" rot="10800000">
          <a:off x="2910153" y="80489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0.39293</cdr:x>
      <cdr:y>0.6464</cdr:y>
    </cdr:from>
    <cdr:to>
      <cdr:x>0.40721</cdr:x>
      <cdr:y>0.67783</cdr:y>
    </cdr:to>
    <cdr:sp macro="" textlink="">
      <cdr:nvSpPr>
        <cdr:cNvPr id="18" name="arrow">
          <a:extLst xmlns:a="http://schemas.openxmlformats.org/drawingml/2006/main">
            <a:ext uri="{FF2B5EF4-FFF2-40B4-BE49-F238E27FC236}">
              <a16:creationId xmlns:a16="http://schemas.microsoft.com/office/drawing/2014/main" id="{B6A71FB3-8A68-4FF9-9737-AC58377883DF}"/>
            </a:ext>
          </a:extLst>
        </cdr:cNvPr>
        <cdr:cNvSpPr/>
      </cdr:nvSpPr>
      <cdr:spPr bwMode="ltGray">
        <a:xfrm xmlns:a="http://schemas.openxmlformats.org/drawingml/2006/main">
          <a:off x="3844308" y="2873235"/>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0.39293</cdr:x>
      <cdr:y>0.47195</cdr:y>
    </cdr:from>
    <cdr:to>
      <cdr:x>0.40721</cdr:x>
      <cdr:y>0.50337</cdr:y>
    </cdr:to>
    <cdr:sp macro="" textlink="">
      <cdr:nvSpPr>
        <cdr:cNvPr id="19" name="arrow">
          <a:extLst xmlns:a="http://schemas.openxmlformats.org/drawingml/2006/main">
            <a:ext uri="{FF2B5EF4-FFF2-40B4-BE49-F238E27FC236}">
              <a16:creationId xmlns:a16="http://schemas.microsoft.com/office/drawing/2014/main" id="{0B04CCBC-CFCD-4AC7-9B63-E8D6EA73DAF7}"/>
            </a:ext>
          </a:extLst>
        </cdr:cNvPr>
        <cdr:cNvSpPr/>
      </cdr:nvSpPr>
      <cdr:spPr bwMode="ltGray">
        <a:xfrm xmlns:a="http://schemas.openxmlformats.org/drawingml/2006/main" rot="10800000">
          <a:off x="3844308" y="2097799"/>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0.48841</cdr:x>
      <cdr:y>0.62904</cdr:y>
    </cdr:from>
    <cdr:to>
      <cdr:x>0.50269</cdr:x>
      <cdr:y>0.66047</cdr:y>
    </cdr:to>
    <cdr:sp macro="" textlink="">
      <cdr:nvSpPr>
        <cdr:cNvPr id="20" name="arrow">
          <a:extLst xmlns:a="http://schemas.openxmlformats.org/drawingml/2006/main">
            <a:ext uri="{FF2B5EF4-FFF2-40B4-BE49-F238E27FC236}">
              <a16:creationId xmlns:a16="http://schemas.microsoft.com/office/drawing/2014/main" id="{01B41258-EA4A-46F5-9FD3-1995F8EA4700}"/>
            </a:ext>
          </a:extLst>
        </cdr:cNvPr>
        <cdr:cNvSpPr/>
      </cdr:nvSpPr>
      <cdr:spPr bwMode="ltGray">
        <a:xfrm xmlns:a="http://schemas.openxmlformats.org/drawingml/2006/main" rot="10800000">
          <a:off x="4778464" y="2796104"/>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0.48841</cdr:x>
      <cdr:y>0.45614</cdr:y>
    </cdr:from>
    <cdr:to>
      <cdr:x>0.50269</cdr:x>
      <cdr:y>0.48756</cdr:y>
    </cdr:to>
    <cdr:sp macro="" textlink="">
      <cdr:nvSpPr>
        <cdr:cNvPr id="21" name="arrow">
          <a:extLst xmlns:a="http://schemas.openxmlformats.org/drawingml/2006/main">
            <a:ext uri="{FF2B5EF4-FFF2-40B4-BE49-F238E27FC236}">
              <a16:creationId xmlns:a16="http://schemas.microsoft.com/office/drawing/2014/main" id="{AADC297D-3C9B-47B1-B270-96E2C3A704D2}"/>
            </a:ext>
          </a:extLst>
        </cdr:cNvPr>
        <cdr:cNvSpPr/>
      </cdr:nvSpPr>
      <cdr:spPr bwMode="ltGray">
        <a:xfrm xmlns:a="http://schemas.openxmlformats.org/drawingml/2006/main">
          <a:off x="4778464" y="2027525"/>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0.58389</cdr:x>
      <cdr:y>0.61429</cdr:y>
    </cdr:from>
    <cdr:to>
      <cdr:x>0.59817</cdr:x>
      <cdr:y>0.64571</cdr:y>
    </cdr:to>
    <cdr:sp macro="" textlink="">
      <cdr:nvSpPr>
        <cdr:cNvPr id="22" name="arrow">
          <a:extLst xmlns:a="http://schemas.openxmlformats.org/drawingml/2006/main">
            <a:ext uri="{FF2B5EF4-FFF2-40B4-BE49-F238E27FC236}">
              <a16:creationId xmlns:a16="http://schemas.microsoft.com/office/drawing/2014/main" id="{17AA030A-52C9-4F32-B1CE-BA72449BA376}"/>
            </a:ext>
          </a:extLst>
        </cdr:cNvPr>
        <cdr:cNvSpPr/>
      </cdr:nvSpPr>
      <cdr:spPr bwMode="ltGray">
        <a:xfrm xmlns:a="http://schemas.openxmlformats.org/drawingml/2006/main" rot="10800000">
          <a:off x="5712619" y="2730501"/>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0.67937</cdr:x>
      <cdr:y>0.6274</cdr:y>
    </cdr:from>
    <cdr:to>
      <cdr:x>0.69365</cdr:x>
      <cdr:y>0.65883</cdr:y>
    </cdr:to>
    <cdr:sp macro="" textlink="">
      <cdr:nvSpPr>
        <cdr:cNvPr id="23" name="arrow">
          <a:extLst xmlns:a="http://schemas.openxmlformats.org/drawingml/2006/main">
            <a:ext uri="{FF2B5EF4-FFF2-40B4-BE49-F238E27FC236}">
              <a16:creationId xmlns:a16="http://schemas.microsoft.com/office/drawing/2014/main" id="{9D01502B-D20F-48A9-8222-C1D2BE6E0B4A}"/>
            </a:ext>
          </a:extLst>
        </cdr:cNvPr>
        <cdr:cNvSpPr/>
      </cdr:nvSpPr>
      <cdr:spPr bwMode="ltGray">
        <a:xfrm xmlns:a="http://schemas.openxmlformats.org/drawingml/2006/main">
          <a:off x="6646775" y="2788811"/>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0.67937</cdr:x>
      <cdr:y>0.28413</cdr:y>
    </cdr:from>
    <cdr:to>
      <cdr:x>0.69365</cdr:x>
      <cdr:y>0.31556</cdr:y>
    </cdr:to>
    <cdr:sp macro="" textlink="">
      <cdr:nvSpPr>
        <cdr:cNvPr id="24" name="arrow">
          <a:extLst xmlns:a="http://schemas.openxmlformats.org/drawingml/2006/main">
            <a:ext uri="{FF2B5EF4-FFF2-40B4-BE49-F238E27FC236}">
              <a16:creationId xmlns:a16="http://schemas.microsoft.com/office/drawing/2014/main" id="{66CC9B33-420F-4B53-B814-7E052F40E483}"/>
            </a:ext>
          </a:extLst>
        </cdr:cNvPr>
        <cdr:cNvSpPr/>
      </cdr:nvSpPr>
      <cdr:spPr bwMode="ltGray">
        <a:xfrm xmlns:a="http://schemas.openxmlformats.org/drawingml/2006/main" rot="10800000">
          <a:off x="6646775" y="126294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0.77485</cdr:x>
      <cdr:y>0.4442</cdr:y>
    </cdr:from>
    <cdr:to>
      <cdr:x>0.78913</cdr:x>
      <cdr:y>0.47563</cdr:y>
    </cdr:to>
    <cdr:sp macro="" textlink="">
      <cdr:nvSpPr>
        <cdr:cNvPr id="25" name="arrow">
          <a:extLst xmlns:a="http://schemas.openxmlformats.org/drawingml/2006/main">
            <a:ext uri="{FF2B5EF4-FFF2-40B4-BE49-F238E27FC236}">
              <a16:creationId xmlns:a16="http://schemas.microsoft.com/office/drawing/2014/main" id="{DCC2528C-D28C-4EBF-AA99-46F7F3140E14}"/>
            </a:ext>
          </a:extLst>
        </cdr:cNvPr>
        <cdr:cNvSpPr/>
      </cdr:nvSpPr>
      <cdr:spPr bwMode="ltGray">
        <a:xfrm xmlns:a="http://schemas.openxmlformats.org/drawingml/2006/main" rot="10800000">
          <a:off x="7580930" y="1974480"/>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0.77485</cdr:x>
      <cdr:y>0.26061</cdr:y>
    </cdr:from>
    <cdr:to>
      <cdr:x>0.78913</cdr:x>
      <cdr:y>0.29203</cdr:y>
    </cdr:to>
    <cdr:sp macro="" textlink="">
      <cdr:nvSpPr>
        <cdr:cNvPr id="26" name="arrow">
          <a:extLst xmlns:a="http://schemas.openxmlformats.org/drawingml/2006/main">
            <a:ext uri="{FF2B5EF4-FFF2-40B4-BE49-F238E27FC236}">
              <a16:creationId xmlns:a16="http://schemas.microsoft.com/office/drawing/2014/main" id="{8799983F-8BFB-49A1-A3DF-9D5BD4639974}"/>
            </a:ext>
          </a:extLst>
        </cdr:cNvPr>
        <cdr:cNvSpPr/>
      </cdr:nvSpPr>
      <cdr:spPr bwMode="ltGray">
        <a:xfrm xmlns:a="http://schemas.openxmlformats.org/drawingml/2006/main">
          <a:off x="7580930" y="1158392"/>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0.96581</cdr:x>
      <cdr:y>0.62201</cdr:y>
    </cdr:from>
    <cdr:to>
      <cdr:x>0.98009</cdr:x>
      <cdr:y>0.65343</cdr:y>
    </cdr:to>
    <cdr:sp macro="" textlink="">
      <cdr:nvSpPr>
        <cdr:cNvPr id="27" name="arrow">
          <a:extLst xmlns:a="http://schemas.openxmlformats.org/drawingml/2006/main">
            <a:ext uri="{FF2B5EF4-FFF2-40B4-BE49-F238E27FC236}">
              <a16:creationId xmlns:a16="http://schemas.microsoft.com/office/drawing/2014/main" id="{8AA6877F-0290-44E1-9A79-378446ED979A}"/>
            </a:ext>
          </a:extLst>
        </cdr:cNvPr>
        <cdr:cNvSpPr/>
      </cdr:nvSpPr>
      <cdr:spPr bwMode="ltGray">
        <a:xfrm xmlns:a="http://schemas.openxmlformats.org/drawingml/2006/main">
          <a:off x="9449241" y="2764818"/>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0.96581</cdr:x>
      <cdr:y>0.44413</cdr:y>
    </cdr:from>
    <cdr:to>
      <cdr:x>0.98009</cdr:x>
      <cdr:y>0.47556</cdr:y>
    </cdr:to>
    <cdr:sp macro="" textlink="">
      <cdr:nvSpPr>
        <cdr:cNvPr id="28" name="arrow">
          <a:extLst xmlns:a="http://schemas.openxmlformats.org/drawingml/2006/main">
            <a:ext uri="{FF2B5EF4-FFF2-40B4-BE49-F238E27FC236}">
              <a16:creationId xmlns:a16="http://schemas.microsoft.com/office/drawing/2014/main" id="{88859F02-A41A-4CDA-92D7-3CEACBE5C824}"/>
            </a:ext>
          </a:extLst>
        </cdr:cNvPr>
        <cdr:cNvSpPr/>
      </cdr:nvSpPr>
      <cdr:spPr bwMode="ltGray">
        <a:xfrm xmlns:a="http://schemas.openxmlformats.org/drawingml/2006/main" rot="10800000">
          <a:off x="9449241" y="1974148"/>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0.96581</cdr:x>
      <cdr:y>0.26547</cdr:y>
    </cdr:from>
    <cdr:to>
      <cdr:x>0.98009</cdr:x>
      <cdr:y>0.2969</cdr:y>
    </cdr:to>
    <cdr:sp macro="" textlink="">
      <cdr:nvSpPr>
        <cdr:cNvPr id="29" name="arrow">
          <a:extLst xmlns:a="http://schemas.openxmlformats.org/drawingml/2006/main">
            <a:ext uri="{FF2B5EF4-FFF2-40B4-BE49-F238E27FC236}">
              <a16:creationId xmlns:a16="http://schemas.microsoft.com/office/drawing/2014/main" id="{80688487-E3ED-4814-AC91-9EF42FDB0296}"/>
            </a:ext>
          </a:extLst>
        </cdr:cNvPr>
        <cdr:cNvSpPr/>
      </cdr:nvSpPr>
      <cdr:spPr bwMode="ltGray">
        <a:xfrm xmlns:a="http://schemas.openxmlformats.org/drawingml/2006/main">
          <a:off x="9449241" y="1179999"/>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0.39278</cdr:x>
      <cdr:y>0.6469</cdr:y>
    </cdr:from>
    <cdr:to>
      <cdr:x>0.40706</cdr:x>
      <cdr:y>0.67833</cdr:y>
    </cdr:to>
    <cdr:sp macro="" textlink="">
      <cdr:nvSpPr>
        <cdr:cNvPr id="9" name="arrow">
          <a:extLst xmlns:a="http://schemas.openxmlformats.org/drawingml/2006/main">
            <a:ext uri="{FF2B5EF4-FFF2-40B4-BE49-F238E27FC236}">
              <a16:creationId xmlns:a16="http://schemas.microsoft.com/office/drawing/2014/main" id="{F0A6000A-2F0D-460A-9B3A-BAF9CA31A07B}"/>
            </a:ext>
          </a:extLst>
        </cdr:cNvPr>
        <cdr:cNvSpPr/>
      </cdr:nvSpPr>
      <cdr:spPr bwMode="ltGray">
        <a:xfrm xmlns:a="http://schemas.openxmlformats.org/drawingml/2006/main">
          <a:off x="3842897" y="2875463"/>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0.39278</cdr:x>
      <cdr:y>0.40795</cdr:y>
    </cdr:from>
    <cdr:to>
      <cdr:x>0.40706</cdr:x>
      <cdr:y>0.43938</cdr:y>
    </cdr:to>
    <cdr:sp macro="" textlink="">
      <cdr:nvSpPr>
        <cdr:cNvPr id="10" name="arrow">
          <a:extLst xmlns:a="http://schemas.openxmlformats.org/drawingml/2006/main">
            <a:ext uri="{FF2B5EF4-FFF2-40B4-BE49-F238E27FC236}">
              <a16:creationId xmlns:a16="http://schemas.microsoft.com/office/drawing/2014/main" id="{590F7572-C234-4EE1-A4A1-6E7D338D33F1}"/>
            </a:ext>
          </a:extLst>
        </cdr:cNvPr>
        <cdr:cNvSpPr/>
      </cdr:nvSpPr>
      <cdr:spPr bwMode="ltGray">
        <a:xfrm xmlns:a="http://schemas.openxmlformats.org/drawingml/2006/main" rot="10800000">
          <a:off x="3842897" y="1813331"/>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0.48769</cdr:x>
      <cdr:y>0.63045</cdr:y>
    </cdr:from>
    <cdr:to>
      <cdr:x>0.50197</cdr:x>
      <cdr:y>0.66187</cdr:y>
    </cdr:to>
    <cdr:sp macro="" textlink="">
      <cdr:nvSpPr>
        <cdr:cNvPr id="11" name="arrow">
          <a:extLst xmlns:a="http://schemas.openxmlformats.org/drawingml/2006/main">
            <a:ext uri="{FF2B5EF4-FFF2-40B4-BE49-F238E27FC236}">
              <a16:creationId xmlns:a16="http://schemas.microsoft.com/office/drawing/2014/main" id="{293B5DC5-4AF0-43F2-9E8A-AD7F06341038}"/>
            </a:ext>
          </a:extLst>
        </cdr:cNvPr>
        <cdr:cNvSpPr/>
      </cdr:nvSpPr>
      <cdr:spPr bwMode="ltGray">
        <a:xfrm xmlns:a="http://schemas.openxmlformats.org/drawingml/2006/main" rot="10800000">
          <a:off x="4771408" y="2802330"/>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0.58259</cdr:x>
      <cdr:y>0.61428</cdr:y>
    </cdr:from>
    <cdr:to>
      <cdr:x>0.59687</cdr:x>
      <cdr:y>0.64571</cdr:y>
    </cdr:to>
    <cdr:sp macro="" textlink="">
      <cdr:nvSpPr>
        <cdr:cNvPr id="12" name="arrow">
          <a:extLst xmlns:a="http://schemas.openxmlformats.org/drawingml/2006/main">
            <a:ext uri="{FF2B5EF4-FFF2-40B4-BE49-F238E27FC236}">
              <a16:creationId xmlns:a16="http://schemas.microsoft.com/office/drawing/2014/main" id="{ADD7EADA-6149-4B46-84AC-97C6D86B4071}"/>
            </a:ext>
          </a:extLst>
        </cdr:cNvPr>
        <cdr:cNvSpPr/>
      </cdr:nvSpPr>
      <cdr:spPr bwMode="ltGray">
        <a:xfrm xmlns:a="http://schemas.openxmlformats.org/drawingml/2006/main" rot="10800000">
          <a:off x="5699919" y="2730472"/>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0.67749</cdr:x>
      <cdr:y>0.63027</cdr:y>
    </cdr:from>
    <cdr:to>
      <cdr:x>0.69177</cdr:x>
      <cdr:y>0.6617</cdr:y>
    </cdr:to>
    <cdr:sp macro="" textlink="">
      <cdr:nvSpPr>
        <cdr:cNvPr id="13" name="arrow">
          <a:extLst xmlns:a="http://schemas.openxmlformats.org/drawingml/2006/main">
            <a:ext uri="{FF2B5EF4-FFF2-40B4-BE49-F238E27FC236}">
              <a16:creationId xmlns:a16="http://schemas.microsoft.com/office/drawing/2014/main" id="{356B3B4E-B6E0-4C60-9219-1106FAE2D573}"/>
            </a:ext>
          </a:extLst>
        </cdr:cNvPr>
        <cdr:cNvSpPr/>
      </cdr:nvSpPr>
      <cdr:spPr bwMode="ltGray">
        <a:xfrm xmlns:a="http://schemas.openxmlformats.org/drawingml/2006/main">
          <a:off x="6628430" y="2801545"/>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0.67749</cdr:x>
      <cdr:y>0.39928</cdr:y>
    </cdr:from>
    <cdr:to>
      <cdr:x>0.69177</cdr:x>
      <cdr:y>0.43071</cdr:y>
    </cdr:to>
    <cdr:sp macro="" textlink="">
      <cdr:nvSpPr>
        <cdr:cNvPr id="14" name="arrow">
          <a:extLst xmlns:a="http://schemas.openxmlformats.org/drawingml/2006/main">
            <a:ext uri="{FF2B5EF4-FFF2-40B4-BE49-F238E27FC236}">
              <a16:creationId xmlns:a16="http://schemas.microsoft.com/office/drawing/2014/main" id="{360182D0-020B-4F3A-9A04-6297F44394B7}"/>
            </a:ext>
          </a:extLst>
        </cdr:cNvPr>
        <cdr:cNvSpPr/>
      </cdr:nvSpPr>
      <cdr:spPr bwMode="ltGray">
        <a:xfrm xmlns:a="http://schemas.openxmlformats.org/drawingml/2006/main" rot="10800000">
          <a:off x="6628430" y="177481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0.9622</cdr:x>
      <cdr:y>0.38658</cdr:y>
    </cdr:from>
    <cdr:to>
      <cdr:x>0.97648</cdr:x>
      <cdr:y>0.41801</cdr:y>
    </cdr:to>
    <cdr:sp macro="" textlink="">
      <cdr:nvSpPr>
        <cdr:cNvPr id="15" name="arrow">
          <a:extLst xmlns:a="http://schemas.openxmlformats.org/drawingml/2006/main">
            <a:ext uri="{FF2B5EF4-FFF2-40B4-BE49-F238E27FC236}">
              <a16:creationId xmlns:a16="http://schemas.microsoft.com/office/drawing/2014/main" id="{11BF0762-C707-49F5-8ABF-E81BA2AA4FF9}"/>
            </a:ext>
          </a:extLst>
        </cdr:cNvPr>
        <cdr:cNvSpPr/>
      </cdr:nvSpPr>
      <cdr:spPr bwMode="ltGray">
        <a:xfrm xmlns:a="http://schemas.openxmlformats.org/drawingml/2006/main">
          <a:off x="9413964" y="1718370"/>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9.xml><?xml version="1.0" encoding="utf-8"?>
<c:userShapes xmlns:c="http://schemas.openxmlformats.org/drawingml/2006/chart">
  <cdr:relSizeAnchor xmlns:cdr="http://schemas.openxmlformats.org/drawingml/2006/chartDrawing">
    <cdr:from>
      <cdr:x>0.55122</cdr:x>
      <cdr:y>0.58143</cdr:y>
    </cdr:from>
    <cdr:to>
      <cdr:x>0.5655</cdr:x>
      <cdr:y>0.61285</cdr:y>
    </cdr:to>
    <cdr:sp macro="" textlink="">
      <cdr:nvSpPr>
        <cdr:cNvPr id="4" name="arrow">
          <a:extLst xmlns:a="http://schemas.openxmlformats.org/drawingml/2006/main">
            <a:ext uri="{FF2B5EF4-FFF2-40B4-BE49-F238E27FC236}">
              <a16:creationId xmlns:a16="http://schemas.microsoft.com/office/drawing/2014/main" id="{1F0C43EE-F19E-4221-A0B4-928F48A16C9D}"/>
            </a:ext>
          </a:extLst>
        </cdr:cNvPr>
        <cdr:cNvSpPr/>
      </cdr:nvSpPr>
      <cdr:spPr bwMode="ltGray">
        <a:xfrm xmlns:a="http://schemas.openxmlformats.org/drawingml/2006/main" rot="10800000">
          <a:off x="5393003" y="2584436"/>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0.68406</cdr:x>
      <cdr:y>0.32341</cdr:y>
    </cdr:from>
    <cdr:to>
      <cdr:x>0.69833</cdr:x>
      <cdr:y>0.35484</cdr:y>
    </cdr:to>
    <cdr:sp macro="" textlink="">
      <cdr:nvSpPr>
        <cdr:cNvPr id="5" name="arrow">
          <a:extLst xmlns:a="http://schemas.openxmlformats.org/drawingml/2006/main">
            <a:ext uri="{FF2B5EF4-FFF2-40B4-BE49-F238E27FC236}">
              <a16:creationId xmlns:a16="http://schemas.microsoft.com/office/drawing/2014/main" id="{B8E1EA92-9C0B-4A1F-891B-D003657034A5}"/>
            </a:ext>
          </a:extLst>
        </cdr:cNvPr>
        <cdr:cNvSpPr/>
      </cdr:nvSpPr>
      <cdr:spPr bwMode="ltGray">
        <a:xfrm xmlns:a="http://schemas.openxmlformats.org/drawingml/2006/main" rot="10800000">
          <a:off x="6692636" y="1437551"/>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0.68406</cdr:x>
      <cdr:y>0.08679</cdr:y>
    </cdr:from>
    <cdr:to>
      <cdr:x>0.69833</cdr:x>
      <cdr:y>0.11822</cdr:y>
    </cdr:to>
    <cdr:sp macro="" textlink="">
      <cdr:nvSpPr>
        <cdr:cNvPr id="6" name="arrow">
          <a:extLst xmlns:a="http://schemas.openxmlformats.org/drawingml/2006/main">
            <a:ext uri="{FF2B5EF4-FFF2-40B4-BE49-F238E27FC236}">
              <a16:creationId xmlns:a16="http://schemas.microsoft.com/office/drawing/2014/main" id="{4D77E290-DD0D-4A81-8D0F-8FE04245EBFE}"/>
            </a:ext>
          </a:extLst>
        </cdr:cNvPr>
        <cdr:cNvSpPr/>
      </cdr:nvSpPr>
      <cdr:spPr bwMode="ltGray">
        <a:xfrm xmlns:a="http://schemas.openxmlformats.org/drawingml/2006/main">
          <a:off x="6692636" y="385773"/>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0.81689</cdr:x>
      <cdr:y>0.65885</cdr:y>
    </cdr:from>
    <cdr:to>
      <cdr:x>0.83117</cdr:x>
      <cdr:y>0.69028</cdr:y>
    </cdr:to>
    <cdr:sp macro="" textlink="">
      <cdr:nvSpPr>
        <cdr:cNvPr id="7" name="arrow">
          <a:extLst xmlns:a="http://schemas.openxmlformats.org/drawingml/2006/main">
            <a:ext uri="{FF2B5EF4-FFF2-40B4-BE49-F238E27FC236}">
              <a16:creationId xmlns:a16="http://schemas.microsoft.com/office/drawing/2014/main" id="{F69B2095-E560-4C1C-A55A-F4205BB00972}"/>
            </a:ext>
          </a:extLst>
        </cdr:cNvPr>
        <cdr:cNvSpPr/>
      </cdr:nvSpPr>
      <cdr:spPr bwMode="ltGray">
        <a:xfrm xmlns:a="http://schemas.openxmlformats.org/drawingml/2006/main" rot="10800000">
          <a:off x="7992269" y="292857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5839" y="1"/>
            <a:ext cx="2949787" cy="496967"/>
          </a:xfrm>
          <a:prstGeom prst="rect">
            <a:avLst/>
          </a:prstGeom>
        </p:spPr>
        <p:txBody>
          <a:bodyPr vert="horz" lIns="91440" tIns="45720" rIns="91440" bIns="45720" rtlCol="0"/>
          <a:lstStyle>
            <a:lvl1pPr algn="r">
              <a:defRPr sz="1200"/>
            </a:lvl1pPr>
          </a:lstStyle>
          <a:p>
            <a:fld id="{C55ABFAB-BE8D-448D-BC07-434B4AE044D4}" type="datetimeFigureOut">
              <a:rPr lang="en-NZ" smtClean="0"/>
              <a:t>13/01/2020</a:t>
            </a:fld>
            <a:endParaRPr lang="en-NZ" dirty="0"/>
          </a:p>
        </p:txBody>
      </p:sp>
      <p:sp>
        <p:nvSpPr>
          <p:cNvPr id="4" name="Footer Placeholder 3"/>
          <p:cNvSpPr>
            <a:spLocks noGrp="1"/>
          </p:cNvSpPr>
          <p:nvPr>
            <p:ph type="ftr" sz="quarter" idx="2"/>
          </p:nvPr>
        </p:nvSpPr>
        <p:spPr>
          <a:xfrm>
            <a:off x="1" y="9440646"/>
            <a:ext cx="2949787" cy="496967"/>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5839" y="9440646"/>
            <a:ext cx="2949787" cy="496967"/>
          </a:xfrm>
          <a:prstGeom prst="rect">
            <a:avLst/>
          </a:prstGeom>
        </p:spPr>
        <p:txBody>
          <a:bodyPr vert="horz" lIns="91440" tIns="45720" rIns="91440" bIns="45720" rtlCol="0" anchor="b"/>
          <a:lstStyle>
            <a:lvl1pPr algn="r">
              <a:defRPr sz="1200"/>
            </a:lvl1pPr>
          </a:lstStyle>
          <a:p>
            <a:fld id="{81FBEE07-A8E6-46BA-B8FF-B7C967B82A86}" type="slidenum">
              <a:rPr lang="en-NZ" smtClean="0"/>
              <a:t>‹#›</a:t>
            </a:fld>
            <a:endParaRPr lang="en-NZ" dirty="0"/>
          </a:p>
        </p:txBody>
      </p:sp>
    </p:spTree>
    <p:extLst>
      <p:ext uri="{BB962C8B-B14F-4D97-AF65-F5344CB8AC3E}">
        <p14:creationId xmlns:p14="http://schemas.microsoft.com/office/powerpoint/2010/main" val="24555126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9" y="1"/>
            <a:ext cx="2949787" cy="496967"/>
          </a:xfrm>
          <a:prstGeom prst="rect">
            <a:avLst/>
          </a:prstGeom>
        </p:spPr>
        <p:txBody>
          <a:bodyPr vert="horz" lIns="91440" tIns="45720" rIns="91440" bIns="45720" rtlCol="0"/>
          <a:lstStyle>
            <a:lvl1pPr algn="r">
              <a:defRPr sz="1200"/>
            </a:lvl1pPr>
          </a:lstStyle>
          <a:p>
            <a:fld id="{3B6BD712-6567-450C-B3C6-BAF6878345EE}" type="datetimeFigureOut">
              <a:rPr lang="en-AU" smtClean="0"/>
              <a:pPr/>
              <a:t>13/01/2020</a:t>
            </a:fld>
            <a:endParaRPr lang="en-AU" dirty="0"/>
          </a:p>
        </p:txBody>
      </p:sp>
      <p:sp>
        <p:nvSpPr>
          <p:cNvPr id="4" name="Slide Image Placeholder 3"/>
          <p:cNvSpPr>
            <a:spLocks noGrp="1" noRot="1" noChangeAspect="1"/>
          </p:cNvSpPr>
          <p:nvPr>
            <p:ph type="sldImg" idx="2"/>
          </p:nvPr>
        </p:nvSpPr>
        <p:spPr>
          <a:xfrm>
            <a:off x="831850" y="746125"/>
            <a:ext cx="5143500" cy="37258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6"/>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9" y="9440646"/>
            <a:ext cx="2949787" cy="496967"/>
          </a:xfrm>
          <a:prstGeom prst="rect">
            <a:avLst/>
          </a:prstGeom>
        </p:spPr>
        <p:txBody>
          <a:bodyPr vert="horz" lIns="91440" tIns="45720" rIns="91440" bIns="45720" rtlCol="0" anchor="b"/>
          <a:lstStyle>
            <a:lvl1pPr algn="r">
              <a:defRPr sz="1200"/>
            </a:lvl1pPr>
          </a:lstStyle>
          <a:p>
            <a:fld id="{B9487D93-240F-4041-8284-FC16D3A96101}" type="slidenum">
              <a:rPr lang="en-AU" smtClean="0"/>
              <a:pPr/>
              <a:t>‹#›</a:t>
            </a:fld>
            <a:endParaRPr lang="en-AU" dirty="0"/>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hf hdr="0" ftr="0" dt="0"/>
  <p:notesStyle>
    <a:lvl1pPr marL="0" algn="l" defTabSz="1028700" rtl="0" eaLnBrk="1" latinLnBrk="0" hangingPunct="1">
      <a:defRPr sz="1400" kern="1200">
        <a:solidFill>
          <a:schemeClr val="tx1"/>
        </a:solidFill>
        <a:latin typeface="+mn-lt"/>
        <a:ea typeface="+mn-ea"/>
        <a:cs typeface="+mn-cs"/>
      </a:defRPr>
    </a:lvl1pPr>
    <a:lvl2pPr marL="514350" algn="l" defTabSz="1028700" rtl="0" eaLnBrk="1" latinLnBrk="0" hangingPunct="1">
      <a:defRPr sz="1400" kern="1200">
        <a:solidFill>
          <a:schemeClr val="tx1"/>
        </a:solidFill>
        <a:latin typeface="+mn-lt"/>
        <a:ea typeface="+mn-ea"/>
        <a:cs typeface="+mn-cs"/>
      </a:defRPr>
    </a:lvl2pPr>
    <a:lvl3pPr marL="1028700" algn="l" defTabSz="1028700" rtl="0" eaLnBrk="1" latinLnBrk="0" hangingPunct="1">
      <a:defRPr sz="1400" kern="1200">
        <a:solidFill>
          <a:schemeClr val="tx1"/>
        </a:solidFill>
        <a:latin typeface="+mn-lt"/>
        <a:ea typeface="+mn-ea"/>
        <a:cs typeface="+mn-cs"/>
      </a:defRPr>
    </a:lvl3pPr>
    <a:lvl4pPr marL="1543050" algn="l" defTabSz="1028700" rtl="0" eaLnBrk="1" latinLnBrk="0" hangingPunct="1">
      <a:defRPr sz="1400" kern="1200">
        <a:solidFill>
          <a:schemeClr val="tx1"/>
        </a:solidFill>
        <a:latin typeface="+mn-lt"/>
        <a:ea typeface="+mn-ea"/>
        <a:cs typeface="+mn-cs"/>
      </a:defRPr>
    </a:lvl4pPr>
    <a:lvl5pPr marL="2057400" algn="l" defTabSz="1028700" rtl="0" eaLnBrk="1" latinLnBrk="0" hangingPunct="1">
      <a:defRPr sz="1400" kern="1200">
        <a:solidFill>
          <a:schemeClr val="tx1"/>
        </a:solidFill>
        <a:latin typeface="+mn-lt"/>
        <a:ea typeface="+mn-ea"/>
        <a:cs typeface="+mn-cs"/>
      </a:defRPr>
    </a:lvl5pPr>
    <a:lvl6pPr marL="2571750" algn="l" defTabSz="1028700" rtl="0" eaLnBrk="1" latinLnBrk="0" hangingPunct="1">
      <a:defRPr sz="1400" kern="1200">
        <a:solidFill>
          <a:schemeClr val="tx1"/>
        </a:solidFill>
        <a:latin typeface="+mn-lt"/>
        <a:ea typeface="+mn-ea"/>
        <a:cs typeface="+mn-cs"/>
      </a:defRPr>
    </a:lvl6pPr>
    <a:lvl7pPr marL="3086100" algn="l" defTabSz="1028700" rtl="0" eaLnBrk="1" latinLnBrk="0" hangingPunct="1">
      <a:defRPr sz="1400" kern="1200">
        <a:solidFill>
          <a:schemeClr val="tx1"/>
        </a:solidFill>
        <a:latin typeface="+mn-lt"/>
        <a:ea typeface="+mn-ea"/>
        <a:cs typeface="+mn-cs"/>
      </a:defRPr>
    </a:lvl7pPr>
    <a:lvl8pPr marL="3600450" algn="l" defTabSz="1028700" rtl="0" eaLnBrk="1" latinLnBrk="0" hangingPunct="1">
      <a:defRPr sz="1400" kern="1200">
        <a:solidFill>
          <a:schemeClr val="tx1"/>
        </a:solidFill>
        <a:latin typeface="+mn-lt"/>
        <a:ea typeface="+mn-ea"/>
        <a:cs typeface="+mn-cs"/>
      </a:defRPr>
    </a:lvl8pPr>
    <a:lvl9pPr marL="4114800" algn="l" defTabSz="102870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a:t>
            </a:fld>
            <a:endParaRPr lang="en-AU" dirty="0"/>
          </a:p>
        </p:txBody>
      </p:sp>
    </p:spTree>
    <p:extLst>
      <p:ext uri="{BB962C8B-B14F-4D97-AF65-F5344CB8AC3E}">
        <p14:creationId xmlns:p14="http://schemas.microsoft.com/office/powerpoint/2010/main" val="429902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428220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348250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753688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761504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693129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447274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510934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280785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4416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90166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4277950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623141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2162196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2207912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594739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258573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92941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2760712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25512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839140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9037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9C5168E0-051F-4C2F-8D21-E4B521D6BDE9}" type="slidenum">
              <a:rPr lang="en-US" smtClean="0"/>
              <a:pPr>
                <a:defRPr/>
              </a:pPr>
              <a:t>7</a:t>
            </a:fld>
            <a:endParaRPr lang="en-US" dirty="0"/>
          </a:p>
        </p:txBody>
      </p:sp>
    </p:spTree>
    <p:extLst>
      <p:ext uri="{BB962C8B-B14F-4D97-AF65-F5344CB8AC3E}">
        <p14:creationId xmlns:p14="http://schemas.microsoft.com/office/powerpoint/2010/main" val="3118614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243288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922904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90374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62196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0791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9C5168E0-051F-4C2F-8D21-E4B521D6BDE9}" type="slidenum">
              <a:rPr lang="en-US" smtClean="0"/>
              <a:pPr>
                <a:defRPr/>
              </a:pPr>
              <a:t>8</a:t>
            </a:fld>
            <a:endParaRPr lang="en-US" dirty="0"/>
          </a:p>
        </p:txBody>
      </p:sp>
    </p:spTree>
    <p:extLst>
      <p:ext uri="{BB962C8B-B14F-4D97-AF65-F5344CB8AC3E}">
        <p14:creationId xmlns:p14="http://schemas.microsoft.com/office/powerpoint/2010/main" val="305297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9C5168E0-051F-4C2F-8D21-E4B521D6BDE9}" type="slidenum">
              <a:rPr lang="en-US" smtClean="0"/>
              <a:pPr>
                <a:defRPr/>
              </a:pPr>
              <a:t>9</a:t>
            </a:fld>
            <a:endParaRPr lang="en-US" dirty="0"/>
          </a:p>
        </p:txBody>
      </p:sp>
    </p:spTree>
    <p:extLst>
      <p:ext uri="{BB962C8B-B14F-4D97-AF65-F5344CB8AC3E}">
        <p14:creationId xmlns:p14="http://schemas.microsoft.com/office/powerpoint/2010/main" val="321545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92290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132321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73782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2032937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3132296" y="0"/>
            <a:ext cx="7308692" cy="64918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5" y="1"/>
            <a:ext cx="6620747" cy="1416740"/>
          </a:xfrm>
        </p:spPr>
        <p:txBody>
          <a:bodyPr/>
          <a:lstStyle/>
          <a:p>
            <a:r>
              <a:rPr lang="en-US"/>
              <a:t>Click to edit Master title style</a:t>
            </a:r>
            <a:endParaRPr lang="en-GB" dirty="0"/>
          </a:p>
        </p:txBody>
      </p:sp>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3132296" y="0"/>
            <a:ext cx="7308692" cy="649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740760" y="1"/>
            <a:ext cx="7700229" cy="620539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5737268" cy="845433"/>
          </a:xfrm>
        </p:spPr>
        <p:txBody>
          <a:bodyPr/>
          <a:lstStyle/>
          <a:p>
            <a:r>
              <a:rPr lang="en-US"/>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1002408" y="0"/>
            <a:ext cx="9438580" cy="607336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4895756" cy="845433"/>
          </a:xfrm>
        </p:spPr>
        <p:txBody>
          <a:bodyPr/>
          <a:lstStyle/>
          <a:p>
            <a:r>
              <a:rPr lang="en-US"/>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5080673" y="1"/>
            <a:ext cx="5360315" cy="641334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6407362" cy="845433"/>
          </a:xfrm>
        </p:spPr>
        <p:txBody>
          <a:bodyPr/>
          <a:lstStyle/>
          <a:p>
            <a:r>
              <a:rPr lang="en-US"/>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5378250" y="0"/>
            <a:ext cx="5062738" cy="633255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6617794" cy="845433"/>
          </a:xfrm>
        </p:spPr>
        <p:txBody>
          <a:bodyPr/>
          <a:lstStyle/>
          <a:p>
            <a:r>
              <a:rPr lang="en-US"/>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959470" y="0"/>
            <a:ext cx="5155238" cy="634732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6617794" cy="845433"/>
          </a:xfrm>
        </p:spPr>
        <p:txBody>
          <a:bodyPr/>
          <a:lstStyle/>
          <a:p>
            <a:r>
              <a:rPr lang="en-US"/>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753129" y="0"/>
            <a:ext cx="6687858" cy="63745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4895756" cy="845433"/>
          </a:xfrm>
        </p:spPr>
        <p:txBody>
          <a:bodyPr/>
          <a:lstStyle/>
          <a:p>
            <a:r>
              <a:rPr lang="en-US"/>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5220494" y="304551"/>
            <a:ext cx="4890587" cy="5837226"/>
          </a:xfrm>
          <a:prstGeom prst="rect">
            <a:avLst/>
          </a:prstGeom>
        </p:spPr>
        <p:txBody>
          <a:bodyPr lIns="102870" tIns="51435" rIns="102870" bIns="51435">
            <a:noAutofit/>
          </a:bodyPr>
          <a:lstStyle>
            <a:lvl1pPr>
              <a:defRPr sz="1300" b="0"/>
            </a:lvl1pPr>
          </a:lstStyle>
          <a:p>
            <a:r>
              <a:rPr lang="en-US" dirty="0"/>
              <a:t>Click icon to add picture</a:t>
            </a:r>
            <a:endParaRPr lang="en-AU" dirty="0"/>
          </a:p>
        </p:txBody>
      </p:sp>
      <p:sp>
        <p:nvSpPr>
          <p:cNvPr id="6" name="Text Placeholder 4"/>
          <p:cNvSpPr>
            <a:spLocks noGrp="1"/>
          </p:cNvSpPr>
          <p:nvPr>
            <p:ph type="body" sz="quarter" idx="2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4895756" cy="845433"/>
          </a:xfrm>
        </p:spPr>
        <p:txBody>
          <a:bodyPr/>
          <a:lstStyle/>
          <a:p>
            <a:r>
              <a:rPr lang="en-US"/>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bg1"/>
                </a:solidFill>
              </a:defRPr>
            </a:lvl1pPr>
          </a:lstStyle>
          <a:p>
            <a:pPr lvl="0"/>
            <a:r>
              <a:rPr lang="en-US" dirty="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67576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025" y="6674164"/>
            <a:ext cx="576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570" r="40312" b="-1"/>
          <a:stretch/>
        </p:blipFill>
        <p:spPr bwMode="auto">
          <a:xfrm>
            <a:off x="2740760" y="1"/>
            <a:ext cx="7700229" cy="6205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1786" y="1"/>
            <a:ext cx="5332889" cy="1416740"/>
          </a:xfrm>
        </p:spPr>
        <p:txBody>
          <a:bodyPr/>
          <a:lstStyle/>
          <a:p>
            <a:r>
              <a:rPr lang="en-US"/>
              <a:t>Click to edit Master title style</a:t>
            </a:r>
            <a:endParaRPr lang="en-GB" dirty="0"/>
          </a:p>
        </p:txBody>
      </p:sp>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740760" y="1"/>
            <a:ext cx="7700229" cy="620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137651"/>
            <a:ext cx="9784801" cy="5282199"/>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31901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74"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974330"/>
            <a:ext cx="9784801" cy="4445520"/>
          </a:xfrm>
        </p:spPr>
        <p:txBody>
          <a:bodyPr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ext Placeholder 9"/>
          <p:cNvSpPr>
            <a:spLocks noGrp="1"/>
          </p:cNvSpPr>
          <p:nvPr>
            <p:ph type="body" sz="quarter" idx="15"/>
          </p:nvPr>
        </p:nvSpPr>
        <p:spPr>
          <a:xfrm>
            <a:off x="326281" y="1137651"/>
            <a:ext cx="9784800" cy="836679"/>
          </a:xfrm>
        </p:spPr>
        <p:txBody>
          <a:bodyPr/>
          <a:lstStyle>
            <a:lvl1pPr>
              <a:defRPr b="1"/>
            </a:lvl1pPr>
          </a:lstStyle>
          <a:p>
            <a:pPr lvl="0"/>
            <a:r>
              <a:rPr lang="en-US"/>
              <a:t>Click to edit Master text styles</a:t>
            </a:r>
          </a:p>
        </p:txBody>
      </p:sp>
    </p:spTree>
    <p:extLst>
      <p:ext uri="{BB962C8B-B14F-4D97-AF65-F5344CB8AC3E}">
        <p14:creationId xmlns:p14="http://schemas.microsoft.com/office/powerpoint/2010/main" val="2158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137650"/>
            <a:ext cx="4599732" cy="5282200"/>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6"/>
          <p:cNvSpPr>
            <a:spLocks noGrp="1"/>
          </p:cNvSpPr>
          <p:nvPr>
            <p:ph sz="quarter" idx="12"/>
          </p:nvPr>
        </p:nvSpPr>
        <p:spPr>
          <a:xfrm>
            <a:off x="5503863" y="1137650"/>
            <a:ext cx="4607219" cy="5282200"/>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2734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98"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974329"/>
            <a:ext cx="4599732" cy="4445521"/>
          </a:xfrm>
        </p:spPr>
        <p:txBody>
          <a:bodyPr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6"/>
          <p:cNvSpPr>
            <a:spLocks noGrp="1"/>
          </p:cNvSpPr>
          <p:nvPr>
            <p:ph sz="quarter" idx="12"/>
          </p:nvPr>
        </p:nvSpPr>
        <p:spPr>
          <a:xfrm>
            <a:off x="5503863" y="1974329"/>
            <a:ext cx="4607219" cy="4445521"/>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5"/>
          </p:nvPr>
        </p:nvSpPr>
        <p:spPr>
          <a:xfrm>
            <a:off x="326281" y="1137651"/>
            <a:ext cx="4599732" cy="836679"/>
          </a:xfrm>
        </p:spPr>
        <p:txBody>
          <a:bodyPr/>
          <a:lstStyle>
            <a:lvl1pPr>
              <a:defRPr sz="1300" b="1"/>
            </a:lvl1pPr>
          </a:lstStyle>
          <a:p>
            <a:pPr lvl="0"/>
            <a:r>
              <a:rPr lang="en-US"/>
              <a:t>Click to edit Master text styles</a:t>
            </a:r>
          </a:p>
        </p:txBody>
      </p:sp>
      <p:sp>
        <p:nvSpPr>
          <p:cNvPr id="11" name="Text Placeholder 9"/>
          <p:cNvSpPr>
            <a:spLocks noGrp="1"/>
          </p:cNvSpPr>
          <p:nvPr>
            <p:ph type="body" sz="quarter" idx="16"/>
          </p:nvPr>
        </p:nvSpPr>
        <p:spPr>
          <a:xfrm>
            <a:off x="5503863" y="1137651"/>
            <a:ext cx="4607218" cy="836679"/>
          </a:xfrm>
        </p:spPr>
        <p:txBody>
          <a:bodyPr lIns="0"/>
          <a:lstStyle>
            <a:lvl1pPr>
              <a:defRPr sz="1300" b="1"/>
            </a:lvl1pPr>
          </a:lstStyle>
          <a:p>
            <a:pPr lvl="0"/>
            <a:r>
              <a:rPr lang="en-US"/>
              <a:t>Click to edit Master text styles</a:t>
            </a:r>
          </a:p>
        </p:txBody>
      </p:sp>
    </p:spTree>
    <p:extLst>
      <p:ext uri="{BB962C8B-B14F-4D97-AF65-F5344CB8AC3E}">
        <p14:creationId xmlns:p14="http://schemas.microsoft.com/office/powerpoint/2010/main" val="118006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7750" y="1139184"/>
            <a:ext cx="3041863" cy="5282200"/>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p:cNvSpPr>
            <a:spLocks noGrp="1"/>
          </p:cNvSpPr>
          <p:nvPr>
            <p:ph sz="quarter" idx="17"/>
          </p:nvPr>
        </p:nvSpPr>
        <p:spPr>
          <a:xfrm>
            <a:off x="7069219" y="1142244"/>
            <a:ext cx="3041863" cy="5277723"/>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137650"/>
            <a:ext cx="3041863" cy="5282200"/>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70880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86831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22"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6"/>
          <p:cNvSpPr>
            <a:spLocks noGrp="1"/>
          </p:cNvSpPr>
          <p:nvPr>
            <p:ph sz="quarter" idx="16"/>
          </p:nvPr>
        </p:nvSpPr>
        <p:spPr>
          <a:xfrm>
            <a:off x="3697750" y="1971975"/>
            <a:ext cx="3041863" cy="4449292"/>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p:cNvSpPr>
            <a:spLocks noGrp="1"/>
          </p:cNvSpPr>
          <p:nvPr>
            <p:ph sz="quarter" idx="17"/>
          </p:nvPr>
        </p:nvSpPr>
        <p:spPr>
          <a:xfrm>
            <a:off x="7069219" y="1974329"/>
            <a:ext cx="3041863" cy="4445521"/>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970442"/>
            <a:ext cx="3041863" cy="4449292"/>
          </a:xfrm>
        </p:spPr>
        <p:txBody>
          <a:bodyPr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5"/>
          </p:nvPr>
        </p:nvSpPr>
        <p:spPr>
          <a:xfrm>
            <a:off x="326281" y="1137651"/>
            <a:ext cx="3041863" cy="836679"/>
          </a:xfrm>
        </p:spPr>
        <p:txBody>
          <a:bodyPr/>
          <a:lstStyle>
            <a:lvl1pPr>
              <a:defRPr sz="1300" b="1"/>
            </a:lvl1pPr>
          </a:lstStyle>
          <a:p>
            <a:pPr lvl="0"/>
            <a:r>
              <a:rPr lang="en-US"/>
              <a:t>Click to edit Master text styles</a:t>
            </a:r>
          </a:p>
        </p:txBody>
      </p:sp>
      <p:sp>
        <p:nvSpPr>
          <p:cNvPr id="11" name="Text Placeholder 9"/>
          <p:cNvSpPr>
            <a:spLocks noGrp="1"/>
          </p:cNvSpPr>
          <p:nvPr>
            <p:ph type="body" sz="quarter" idx="20"/>
          </p:nvPr>
        </p:nvSpPr>
        <p:spPr>
          <a:xfrm>
            <a:off x="3697571" y="1137651"/>
            <a:ext cx="3041863" cy="836679"/>
          </a:xfrm>
        </p:spPr>
        <p:txBody>
          <a:bodyPr lIns="0"/>
          <a:lstStyle>
            <a:lvl1pPr>
              <a:defRPr sz="1300" b="1"/>
            </a:lvl1pPr>
          </a:lstStyle>
          <a:p>
            <a:pPr lvl="0"/>
            <a:r>
              <a:rPr lang="en-US"/>
              <a:t>Click to edit Master text styles</a:t>
            </a:r>
          </a:p>
        </p:txBody>
      </p:sp>
      <p:sp>
        <p:nvSpPr>
          <p:cNvPr id="13" name="Text Placeholder 9"/>
          <p:cNvSpPr>
            <a:spLocks noGrp="1"/>
          </p:cNvSpPr>
          <p:nvPr>
            <p:ph type="body" sz="quarter" idx="21"/>
          </p:nvPr>
        </p:nvSpPr>
        <p:spPr>
          <a:xfrm>
            <a:off x="7068860" y="1146053"/>
            <a:ext cx="3041863" cy="836679"/>
          </a:xfrm>
        </p:spPr>
        <p:txBody>
          <a:bodyPr lIns="0"/>
          <a:lstStyle>
            <a:lvl1pPr>
              <a:defRPr sz="1300" b="1"/>
            </a:lvl1pPr>
          </a:lstStyle>
          <a:p>
            <a:pPr lvl="0"/>
            <a:r>
              <a:rPr lang="en-US"/>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5369657" y="1109237"/>
            <a:ext cx="2219738" cy="5312147"/>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p:cNvSpPr>
            <a:spLocks noGrp="1"/>
          </p:cNvSpPr>
          <p:nvPr>
            <p:ph sz="quarter" idx="17"/>
          </p:nvPr>
        </p:nvSpPr>
        <p:spPr>
          <a:xfrm>
            <a:off x="7891344" y="1112297"/>
            <a:ext cx="2219738" cy="5312147"/>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107703"/>
            <a:ext cx="2219738" cy="5312147"/>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Content Placeholder 6"/>
          <p:cNvSpPr>
            <a:spLocks noGrp="1"/>
          </p:cNvSpPr>
          <p:nvPr>
            <p:ph sz="quarter" idx="19"/>
          </p:nvPr>
        </p:nvSpPr>
        <p:spPr>
          <a:xfrm>
            <a:off x="2847969" y="1107703"/>
            <a:ext cx="2219738" cy="5312147"/>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25367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7969" y="1972795"/>
            <a:ext cx="2219738" cy="4447056"/>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p:cNvSpPr>
            <a:spLocks noGrp="1"/>
          </p:cNvSpPr>
          <p:nvPr>
            <p:ph sz="quarter" idx="17"/>
          </p:nvPr>
        </p:nvSpPr>
        <p:spPr>
          <a:xfrm>
            <a:off x="7891344" y="1972795"/>
            <a:ext cx="2219738" cy="4447056"/>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972795"/>
            <a:ext cx="2219738" cy="4447056"/>
          </a:xfrm>
        </p:spPr>
        <p:txBody>
          <a:bodyPr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5"/>
          </p:nvPr>
        </p:nvSpPr>
        <p:spPr>
          <a:xfrm>
            <a:off x="326281" y="1140006"/>
            <a:ext cx="2219738" cy="836679"/>
          </a:xfrm>
        </p:spPr>
        <p:txBody>
          <a:bodyPr/>
          <a:lstStyle>
            <a:lvl1pPr>
              <a:defRPr sz="1300" b="1"/>
            </a:lvl1pPr>
          </a:lstStyle>
          <a:p>
            <a:pPr lvl="0"/>
            <a:r>
              <a:rPr lang="en-US"/>
              <a:t>Click to edit Master text styles</a:t>
            </a:r>
          </a:p>
        </p:txBody>
      </p:sp>
      <p:sp>
        <p:nvSpPr>
          <p:cNvPr id="11" name="Text Placeholder 9"/>
          <p:cNvSpPr>
            <a:spLocks noGrp="1"/>
          </p:cNvSpPr>
          <p:nvPr>
            <p:ph type="body" sz="quarter" idx="20"/>
          </p:nvPr>
        </p:nvSpPr>
        <p:spPr>
          <a:xfrm>
            <a:off x="2847849" y="1140006"/>
            <a:ext cx="2219738" cy="836679"/>
          </a:xfrm>
        </p:spPr>
        <p:txBody>
          <a:bodyPr lIns="0"/>
          <a:lstStyle>
            <a:lvl1pPr>
              <a:defRPr sz="1300" b="1"/>
            </a:lvl1pPr>
          </a:lstStyle>
          <a:p>
            <a:pPr lvl="0"/>
            <a:r>
              <a:rPr lang="en-US"/>
              <a:t>Click to edit Master text styles</a:t>
            </a:r>
          </a:p>
        </p:txBody>
      </p:sp>
      <p:sp>
        <p:nvSpPr>
          <p:cNvPr id="13" name="Text Placeholder 9"/>
          <p:cNvSpPr>
            <a:spLocks noGrp="1"/>
          </p:cNvSpPr>
          <p:nvPr>
            <p:ph type="body" sz="quarter" idx="21"/>
          </p:nvPr>
        </p:nvSpPr>
        <p:spPr>
          <a:xfrm>
            <a:off x="7890985" y="1146053"/>
            <a:ext cx="2219738" cy="836679"/>
          </a:xfrm>
        </p:spPr>
        <p:txBody>
          <a:bodyPr lIns="0"/>
          <a:lstStyle>
            <a:lvl1pPr>
              <a:defRPr sz="1300" b="1"/>
            </a:lvl1pPr>
          </a:lstStyle>
          <a:p>
            <a:pPr lvl="0"/>
            <a:r>
              <a:rPr lang="en-US"/>
              <a:t>Click to edit Master text styles</a:t>
            </a:r>
          </a:p>
        </p:txBody>
      </p:sp>
      <p:sp>
        <p:nvSpPr>
          <p:cNvPr id="14" name="Content Placeholder 6"/>
          <p:cNvSpPr>
            <a:spLocks noGrp="1"/>
          </p:cNvSpPr>
          <p:nvPr>
            <p:ph sz="quarter" idx="22"/>
          </p:nvPr>
        </p:nvSpPr>
        <p:spPr>
          <a:xfrm>
            <a:off x="5369657" y="1972795"/>
            <a:ext cx="2219738" cy="4447056"/>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9"/>
          <p:cNvSpPr>
            <a:spLocks noGrp="1"/>
          </p:cNvSpPr>
          <p:nvPr>
            <p:ph type="body" sz="quarter" idx="23"/>
          </p:nvPr>
        </p:nvSpPr>
        <p:spPr>
          <a:xfrm>
            <a:off x="5369417" y="1146053"/>
            <a:ext cx="2219738" cy="836679"/>
          </a:xfrm>
        </p:spPr>
        <p:txBody>
          <a:bodyPr lIns="0"/>
          <a:lstStyle>
            <a:lvl1pPr>
              <a:defRPr sz="1300" b="1"/>
            </a:lvl1pPr>
          </a:lstStyle>
          <a:p>
            <a:pPr lvl="0"/>
            <a:r>
              <a:rPr lang="en-US"/>
              <a:t>Click to edit Master text styles</a:t>
            </a:r>
          </a:p>
        </p:txBody>
      </p:sp>
    </p:spTree>
    <p:extLst>
      <p:ext uri="{BB962C8B-B14F-4D97-AF65-F5344CB8AC3E}">
        <p14:creationId xmlns:p14="http://schemas.microsoft.com/office/powerpoint/2010/main" val="314188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326281" y="1417737"/>
            <a:ext cx="9784801" cy="472404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4283067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10440988" cy="75612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271063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1002408" y="0"/>
            <a:ext cx="9438580" cy="607336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8051680" cy="1416740"/>
          </a:xfrm>
        </p:spPr>
        <p:txBody>
          <a:bodyPr/>
          <a:lstStyle/>
          <a:p>
            <a:r>
              <a:rPr lang="en-US"/>
              <a:t>Click to edit Master title style</a:t>
            </a:r>
            <a:endParaRPr lang="en-GB" dirty="0"/>
          </a:p>
        </p:txBody>
      </p:sp>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1002408" y="0"/>
            <a:ext cx="9438580" cy="607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05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x box">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73410" y="428675"/>
            <a:ext cx="9606531" cy="940057"/>
          </a:xfrm>
          <a:prstGeom prst="rect">
            <a:avLst/>
          </a:prstGeom>
        </p:spPr>
        <p:txBody>
          <a:bodyPr vert="horz" lIns="0" tIns="0" rIns="0" bIns="0" rtlCol="0" anchor="t" anchorCtr="0">
            <a:normAutofit/>
          </a:bodyPr>
          <a:lstStyle/>
          <a:p>
            <a:r>
              <a:rPr lang="en-US" dirty="0"/>
              <a:t>Click to edit Master title style</a:t>
            </a:r>
            <a:br>
              <a:rPr lang="en-US" dirty="0"/>
            </a:br>
            <a:endParaRPr lang="en-NZ" dirty="0"/>
          </a:p>
        </p:txBody>
      </p:sp>
      <p:sp>
        <p:nvSpPr>
          <p:cNvPr id="6" name="Content Placeholder 5"/>
          <p:cNvSpPr>
            <a:spLocks noGrp="1"/>
          </p:cNvSpPr>
          <p:nvPr>
            <p:ph sz="quarter" idx="10"/>
          </p:nvPr>
        </p:nvSpPr>
        <p:spPr>
          <a:xfrm>
            <a:off x="373063" y="1423840"/>
            <a:ext cx="9607550" cy="513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2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3132296" y="0"/>
            <a:ext cx="7308692" cy="64918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5" y="1"/>
            <a:ext cx="6620747" cy="1416740"/>
          </a:xfrm>
        </p:spPr>
        <p:txBody>
          <a:bodyPr/>
          <a:lstStyle/>
          <a:p>
            <a:r>
              <a:rPr lang="en-US"/>
              <a:t>Click to edit Master title style</a:t>
            </a:r>
            <a:endParaRPr lang="en-GB" dirty="0"/>
          </a:p>
        </p:txBody>
      </p:sp>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3132296" y="0"/>
            <a:ext cx="7308692" cy="649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48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570" r="40312" b="-1"/>
          <a:stretch/>
        </p:blipFill>
        <p:spPr bwMode="auto">
          <a:xfrm>
            <a:off x="2740760" y="1"/>
            <a:ext cx="7700229" cy="6205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1786" y="1"/>
            <a:ext cx="5332889" cy="1416740"/>
          </a:xfrm>
        </p:spPr>
        <p:txBody>
          <a:bodyPr/>
          <a:lstStyle/>
          <a:p>
            <a:r>
              <a:rPr lang="en-US"/>
              <a:t>Click to edit Master title style</a:t>
            </a:r>
            <a:endParaRPr lang="en-GB" dirty="0"/>
          </a:p>
        </p:txBody>
      </p:sp>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740760" y="1"/>
            <a:ext cx="7700229" cy="620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597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1002408" y="0"/>
            <a:ext cx="9438580" cy="607336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8051680" cy="1416740"/>
          </a:xfrm>
        </p:spPr>
        <p:txBody>
          <a:bodyPr/>
          <a:lstStyle/>
          <a:p>
            <a:r>
              <a:rPr lang="en-US"/>
              <a:t>Click to edit Master title style</a:t>
            </a:r>
            <a:endParaRPr lang="en-GB" dirty="0"/>
          </a:p>
        </p:txBody>
      </p:sp>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1002408" y="0"/>
            <a:ext cx="9438580" cy="607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42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5080673" y="1"/>
            <a:ext cx="5360315" cy="64133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5" y="1"/>
            <a:ext cx="5777406" cy="1416740"/>
          </a:xfrm>
        </p:spPr>
        <p:txBody>
          <a:bodyPr/>
          <a:lstStyle/>
          <a:p>
            <a:r>
              <a:rPr lang="en-US"/>
              <a:t>Click to edit Master title style</a:t>
            </a:r>
            <a:endParaRPr lang="en-GB"/>
          </a:p>
        </p:txBody>
      </p:sp>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5080673" y="1"/>
            <a:ext cx="5360315" cy="641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752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5378250" y="0"/>
            <a:ext cx="5062738" cy="63325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6128884" cy="1416740"/>
          </a:xfrm>
        </p:spPr>
        <p:txBody>
          <a:bodyPr/>
          <a:lstStyle/>
          <a:p>
            <a:r>
              <a:rPr lang="en-US"/>
              <a:t>Click to edit Master title style</a:t>
            </a:r>
            <a:endParaRPr lang="en-GB" dirty="0"/>
          </a:p>
        </p:txBody>
      </p:sp>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5378250" y="0"/>
            <a:ext cx="5062738" cy="633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89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959470" y="0"/>
            <a:ext cx="5155238" cy="634732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6139222" cy="1416740"/>
          </a:xfrm>
        </p:spPr>
        <p:txBody>
          <a:bodyPr/>
          <a:lstStyle/>
          <a:p>
            <a:r>
              <a:rPr lang="en-US"/>
              <a:t>Click to edit Master title style</a:t>
            </a:r>
            <a:endParaRPr lang="en-GB" dirty="0"/>
          </a:p>
        </p:txBody>
      </p:sp>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959470" y="0"/>
            <a:ext cx="5155238" cy="634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314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753129" y="0"/>
            <a:ext cx="6687858" cy="63745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6408000" cy="1416740"/>
          </a:xfrm>
        </p:spPr>
        <p:txBody>
          <a:bodyPr/>
          <a:lstStyle/>
          <a:p>
            <a:r>
              <a:rPr lang="en-US"/>
              <a:t>Click to edit Master title style</a:t>
            </a:r>
            <a:endParaRPr lang="en-GB" dirty="0"/>
          </a:p>
        </p:txBody>
      </p:sp>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753129" y="0"/>
            <a:ext cx="6687858" cy="63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542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326281" y="1417737"/>
            <a:ext cx="9784801" cy="5002336"/>
          </a:xfrm>
          <a:prstGeom prst="rect">
            <a:avLst/>
          </a:prstGeom>
        </p:spPr>
        <p:txBody>
          <a:bodyPr lIns="102870" tIns="51435" rIns="102870" bIns="51435">
            <a:noAutofit/>
          </a:bodyPr>
          <a:lstStyle>
            <a:lvl1pPr>
              <a:defRPr sz="1300" b="0"/>
            </a:lvl1pPr>
          </a:lstStyle>
          <a:p>
            <a:r>
              <a:rPr lang="en-US" dirty="0"/>
              <a:t>Click icon to add picture</a:t>
            </a:r>
            <a:endParaRPr lang="en-AU" dirty="0"/>
          </a:p>
        </p:txBody>
      </p:sp>
      <p:sp>
        <p:nvSpPr>
          <p:cNvPr id="4" name="Title 3"/>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06923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5080673" y="1"/>
            <a:ext cx="5360315" cy="64133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5" y="1"/>
            <a:ext cx="5777406" cy="1416740"/>
          </a:xfrm>
        </p:spPr>
        <p:txBody>
          <a:bodyPr/>
          <a:lstStyle/>
          <a:p>
            <a:r>
              <a:rPr lang="en-US"/>
              <a:t>Click to edit Master title style</a:t>
            </a:r>
            <a:endParaRPr lang="en-GB"/>
          </a:p>
        </p:txBody>
      </p:sp>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5080673" y="1"/>
            <a:ext cx="5360315" cy="641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5378250" y="0"/>
            <a:ext cx="5062738" cy="63325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6128884" cy="1416740"/>
          </a:xfrm>
        </p:spPr>
        <p:txBody>
          <a:bodyPr/>
          <a:lstStyle/>
          <a:p>
            <a:r>
              <a:rPr lang="en-US"/>
              <a:t>Click to edit Master title style</a:t>
            </a:r>
            <a:endParaRPr lang="en-GB" dirty="0"/>
          </a:p>
        </p:txBody>
      </p:sp>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5378250" y="0"/>
            <a:ext cx="5062738" cy="633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22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959470" y="0"/>
            <a:ext cx="5155238" cy="634732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6139222" cy="1416740"/>
          </a:xfrm>
        </p:spPr>
        <p:txBody>
          <a:bodyPr/>
          <a:lstStyle/>
          <a:p>
            <a:r>
              <a:rPr lang="en-US"/>
              <a:t>Click to edit Master title style</a:t>
            </a:r>
            <a:endParaRPr lang="en-GB" dirty="0"/>
          </a:p>
        </p:txBody>
      </p:sp>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959470" y="0"/>
            <a:ext cx="5155238" cy="634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0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753129" y="0"/>
            <a:ext cx="6687858" cy="63745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6408000" cy="1416740"/>
          </a:xfrm>
        </p:spPr>
        <p:txBody>
          <a:bodyPr/>
          <a:lstStyle/>
          <a:p>
            <a:r>
              <a:rPr lang="en-US"/>
              <a:t>Click to edit Master title style</a:t>
            </a:r>
            <a:endParaRPr lang="en-GB" dirty="0"/>
          </a:p>
        </p:txBody>
      </p:sp>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753129" y="0"/>
            <a:ext cx="6687858" cy="63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89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326281" y="1417737"/>
            <a:ext cx="9784801" cy="5002336"/>
          </a:xfrm>
          <a:prstGeom prst="rect">
            <a:avLst/>
          </a:prstGeom>
        </p:spPr>
        <p:txBody>
          <a:bodyPr lIns="102870" tIns="51435" rIns="102870" bIns="51435">
            <a:noAutofit/>
          </a:bodyPr>
          <a:lstStyle>
            <a:lvl1pPr>
              <a:defRPr sz="1300" b="0"/>
            </a:lvl1pPr>
          </a:lstStyle>
          <a:p>
            <a:r>
              <a:rPr lang="en-US" dirty="0"/>
              <a:t>Click icon to add picture</a:t>
            </a:r>
            <a:endParaRPr lang="en-AU" dirty="0"/>
          </a:p>
        </p:txBody>
      </p:sp>
      <p:sp>
        <p:nvSpPr>
          <p:cNvPr id="4" name="Title 3"/>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87772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3132296" y="0"/>
            <a:ext cx="7308692" cy="64918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40" y="3143580"/>
            <a:ext cx="5721684" cy="845433"/>
          </a:xfrm>
        </p:spPr>
        <p:txBody>
          <a:bodyPr/>
          <a:lstStyle/>
          <a:p>
            <a:r>
              <a:rPr lang="en-US"/>
              <a:t>Click to edit Master title style</a:t>
            </a:r>
            <a:endParaRPr lang="en-GB" dirty="0"/>
          </a:p>
        </p:txBody>
      </p:sp>
    </p:spTree>
    <p:extLst>
      <p:ext uri="{BB962C8B-B14F-4D97-AF65-F5344CB8AC3E}">
        <p14:creationId xmlns:p14="http://schemas.microsoft.com/office/powerpoint/2010/main" val="180919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vmlDrawing" Target="../drawings/vmlDrawing1.v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vmlDrawing" Target="../drawings/vmlDrawing2.vml"/><Relationship Id="rId18" Type="http://schemas.openxmlformats.org/officeDocument/2006/relationships/tags" Target="../tags/tag11.xml"/><Relationship Id="rId3" Type="http://schemas.openxmlformats.org/officeDocument/2006/relationships/slideLayout" Target="../slideLayouts/slideLayout11.xml"/><Relationship Id="rId21" Type="http://schemas.openxmlformats.org/officeDocument/2006/relationships/image" Target="../media/image2.png"/><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tags" Target="../tags/tag10.xml"/><Relationship Id="rId2" Type="http://schemas.openxmlformats.org/officeDocument/2006/relationships/slideLayout" Target="../slideLayouts/slideLayout10.xml"/><Relationship Id="rId16" Type="http://schemas.openxmlformats.org/officeDocument/2006/relationships/tags" Target="../tags/tag9.xml"/><Relationship Id="rId20"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ags" Target="../tags/tag8.xml"/><Relationship Id="rId23" Type="http://schemas.openxmlformats.org/officeDocument/2006/relationships/image" Target="../media/image4.png"/><Relationship Id="rId10" Type="http://schemas.openxmlformats.org/officeDocument/2006/relationships/slideLayout" Target="../slideLayouts/slideLayout18.xml"/><Relationship Id="rId19" Type="http://schemas.openxmlformats.org/officeDocument/2006/relationships/oleObject" Target="../embeddings/oleObject2.bin"/><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7.xml"/><Relationship Id="rId22"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18" Type="http://schemas.openxmlformats.org/officeDocument/2006/relationships/tags" Target="../tags/tag15.xml"/><Relationship Id="rId3" Type="http://schemas.openxmlformats.org/officeDocument/2006/relationships/slideLayout" Target="../slideLayouts/slideLayout22.xml"/><Relationship Id="rId21" Type="http://schemas.openxmlformats.org/officeDocument/2006/relationships/image" Target="../media/image1.emf"/><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ags" Target="../tags/tag14.xml"/><Relationship Id="rId2" Type="http://schemas.openxmlformats.org/officeDocument/2006/relationships/slideLayout" Target="../slideLayouts/slideLayout21.xml"/><Relationship Id="rId16" Type="http://schemas.openxmlformats.org/officeDocument/2006/relationships/tags" Target="../tags/tag13.xml"/><Relationship Id="rId20" Type="http://schemas.openxmlformats.org/officeDocument/2006/relationships/oleObject" Target="../embeddings/oleObject3.bin"/><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4.png"/><Relationship Id="rId5" Type="http://schemas.openxmlformats.org/officeDocument/2006/relationships/slideLayout" Target="../slideLayouts/slideLayout24.xml"/><Relationship Id="rId15" Type="http://schemas.openxmlformats.org/officeDocument/2006/relationships/tags" Target="../tags/tag12.xml"/><Relationship Id="rId23" Type="http://schemas.openxmlformats.org/officeDocument/2006/relationships/image" Target="../media/image3.jpeg"/><Relationship Id="rId10" Type="http://schemas.openxmlformats.org/officeDocument/2006/relationships/slideLayout" Target="../slideLayouts/slideLayout29.xml"/><Relationship Id="rId19" Type="http://schemas.openxmlformats.org/officeDocument/2006/relationships/tags" Target="../tags/tag16.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vmlDrawing" Target="../drawings/vmlDrawing3.v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ags" Target="../tags/tag22.xml"/><Relationship Id="rId1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ags" Target="../tags/tag21.xml"/><Relationship Id="rId17" Type="http://schemas.openxmlformats.org/officeDocument/2006/relationships/image" Target="../media/image1.emf"/><Relationship Id="rId2" Type="http://schemas.openxmlformats.org/officeDocument/2006/relationships/slideLayout" Target="../slideLayouts/slideLayout33.xml"/><Relationship Id="rId16" Type="http://schemas.openxmlformats.org/officeDocument/2006/relationships/oleObject" Target="../embeddings/oleObject7.bin"/><Relationship Id="rId20" Type="http://schemas.openxmlformats.org/officeDocument/2006/relationships/image" Target="../media/image4.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ags" Target="../tags/tag20.xml"/><Relationship Id="rId5" Type="http://schemas.openxmlformats.org/officeDocument/2006/relationships/slideLayout" Target="../slideLayouts/slideLayout36.xml"/><Relationship Id="rId15" Type="http://schemas.openxmlformats.org/officeDocument/2006/relationships/tags" Target="../tags/tag24.xml"/><Relationship Id="rId10" Type="http://schemas.openxmlformats.org/officeDocument/2006/relationships/vmlDrawing" Target="../drawings/vmlDrawing7.vml"/><Relationship Id="rId19" Type="http://schemas.openxmlformats.org/officeDocument/2006/relationships/image" Target="../media/image3.jpeg"/><Relationship Id="rId4" Type="http://schemas.openxmlformats.org/officeDocument/2006/relationships/slideLayout" Target="../slideLayouts/slideLayout35.xml"/><Relationship Id="rId9" Type="http://schemas.openxmlformats.org/officeDocument/2006/relationships/theme" Target="../theme/theme4.xml"/><Relationship Id="rId14"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LSL5_MASTER_A_5.0.1">
    <p:bg>
      <p:bgRef idx="1001">
        <a:schemeClr val="bg1"/>
      </p:bgRef>
    </p:bg>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1"/>
            </p:custDataLst>
            <p:extLst>
              <p:ext uri="{D42A27DB-BD31-4B8C-83A1-F6EECF244321}">
                <p14:modId xmlns:p14="http://schemas.microsoft.com/office/powerpoint/2010/main" val="7775587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3" name="think-cell Slide" r:id="rId16" imgW="270" imgH="270" progId="TCLayout.ActiveDocument.1">
                  <p:embed/>
                </p:oleObj>
              </mc:Choice>
              <mc:Fallback>
                <p:oleObj name="think-cell Slide" r:id="rId16" imgW="270" imgH="270" progId="TCLayout.ActiveDocument.1">
                  <p:embed/>
                  <p:pic>
                    <p:nvPicPr>
                      <p:cNvPr id="18" name="Object 17"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DFCE156D-9286-4128-A224-F32B95A96BA4}"/>
              </a:ext>
            </a:extLst>
          </p:cNvPr>
          <p:cNvSpPr/>
          <p:nvPr userDrawn="1">
            <p:custDataLst>
              <p:tags r:id="rId12"/>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pPr>
            <a:endParaRPr lang="en-US" sz="2400" b="0"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21786" y="1"/>
            <a:ext cx="9789296" cy="1416740"/>
          </a:xfrm>
          <a:prstGeom prst="rect">
            <a:avLst/>
          </a:prstGeom>
        </p:spPr>
        <p:txBody>
          <a:bodyPr vert="horz" lIns="0" tIns="234900" rIns="0" bIns="0" rtlCol="0" anchor="t">
            <a:noAutofit/>
          </a:bodyPr>
          <a:lstStyle/>
          <a:p>
            <a:r>
              <a:rPr lang="en-US"/>
              <a:t>Click to edit Master title style</a:t>
            </a:r>
            <a:endParaRPr lang="en-AU" dirty="0"/>
          </a:p>
        </p:txBody>
      </p:sp>
      <p:sp>
        <p:nvSpPr>
          <p:cNvPr id="4" name="Slide Number Placeholder 3"/>
          <p:cNvSpPr>
            <a:spLocks noGrp="1"/>
          </p:cNvSpPr>
          <p:nvPr>
            <p:ph type="sldNum" sz="quarter" idx="4"/>
          </p:nvPr>
        </p:nvSpPr>
        <p:spPr>
          <a:xfrm>
            <a:off x="9533918" y="6972324"/>
            <a:ext cx="577163" cy="277842"/>
          </a:xfrm>
          <a:prstGeom prst="rect">
            <a:avLst/>
          </a:prstGeom>
        </p:spPr>
        <p:txBody>
          <a:bodyPr vert="horz" lIns="0" tIns="0" rIns="0" bIns="0" rtlCol="0" anchor="b">
            <a:noAutofit/>
          </a:bodyPr>
          <a:lstStyle>
            <a:lvl1pPr algn="r">
              <a:defRPr sz="800" b="0">
                <a:solidFill>
                  <a:schemeClr val="accent1"/>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322185" y="6556595"/>
            <a:ext cx="978889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hidden="1"/>
          <p:cNvGrpSpPr/>
          <p:nvPr/>
        </p:nvGrpSpPr>
        <p:grpSpPr bwMode="gray">
          <a:xfrm>
            <a:off x="-1523413" y="-573958"/>
            <a:ext cx="12164194" cy="7144632"/>
            <a:chOff x="-1523413" y="-573958"/>
            <a:chExt cx="12164194" cy="7144632"/>
          </a:xfrm>
        </p:grpSpPr>
        <p:grpSp>
          <p:nvGrpSpPr>
            <p:cNvPr id="15" name="Group 14" hidden="1"/>
            <p:cNvGrpSpPr/>
            <p:nvPr/>
          </p:nvGrpSpPr>
          <p:grpSpPr bwMode="gray">
            <a:xfrm>
              <a:off x="-1523413" y="-573958"/>
              <a:ext cx="12164194" cy="7144632"/>
              <a:chOff x="-1334173" y="-520575"/>
              <a:chExt cx="10653148" cy="6480119"/>
            </a:xfrm>
          </p:grpSpPr>
          <p:grpSp>
            <p:nvGrpSpPr>
              <p:cNvPr id="14" name="Group 13" hidden="1"/>
              <p:cNvGrpSpPr/>
              <p:nvPr userDrawn="1"/>
            </p:nvGrpSpPr>
            <p:grpSpPr bwMode="gray">
              <a:xfrm>
                <a:off x="-1334173" y="1145470"/>
                <a:ext cx="1327930" cy="4814074"/>
                <a:chOff x="-1334173" y="1145470"/>
                <a:chExt cx="1327930" cy="4814074"/>
              </a:xfrm>
            </p:grpSpPr>
            <p:grpSp>
              <p:nvGrpSpPr>
                <p:cNvPr id="8" name="Group 7" hidden="1"/>
                <p:cNvGrpSpPr/>
                <p:nvPr userDrawn="1"/>
              </p:nvGrpSpPr>
              <p:grpSpPr bwMode="gray">
                <a:xfrm>
                  <a:off x="-1334173" y="4419408"/>
                  <a:ext cx="1327930" cy="279151"/>
                  <a:chOff x="-1334173" y="4419408"/>
                  <a:chExt cx="1327930" cy="279151"/>
                </a:xfrm>
              </p:grpSpPr>
              <p:cxnSp>
                <p:nvCxnSpPr>
                  <p:cNvPr id="85" name="Straight Connector 84"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3.47 </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X</a:t>
                    </a:r>
                    <a:r>
                      <a:rPr lang="en-AU" sz="1000" b="1" baseline="0" dirty="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13" name="Group 12" hidden="1"/>
                <p:cNvGrpSpPr/>
                <p:nvPr userDrawn="1"/>
              </p:nvGrpSpPr>
              <p:grpSpPr bwMode="gray">
                <a:xfrm>
                  <a:off x="-1334173" y="5682545"/>
                  <a:ext cx="1327930" cy="276999"/>
                  <a:chOff x="-1334173" y="5682545"/>
                  <a:chExt cx="1327930" cy="276999"/>
                </a:xfrm>
              </p:grpSpPr>
              <p:cxnSp>
                <p:nvCxnSpPr>
                  <p:cNvPr id="87" name="Straight Connector 86"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8" name="TextBox 87"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7.33</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BASE MARGIN</a:t>
                    </a:r>
                  </a:p>
                </p:txBody>
              </p:sp>
            </p:grpSp>
            <p:grpSp>
              <p:nvGrpSpPr>
                <p:cNvPr id="6" name="Group 5" hidden="1"/>
                <p:cNvGrpSpPr/>
                <p:nvPr userDrawn="1"/>
              </p:nvGrpSpPr>
              <p:grpSpPr bwMode="gray">
                <a:xfrm>
                  <a:off x="-1334173" y="1145470"/>
                  <a:ext cx="1327930" cy="276999"/>
                  <a:chOff x="-1334173" y="1145470"/>
                  <a:chExt cx="1327930" cy="276999"/>
                </a:xfrm>
              </p:grpSpPr>
              <p:cxnSp>
                <p:nvCxnSpPr>
                  <p:cNvPr id="91" name="Straight Connector 90"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TextBox 91"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6.56</a:t>
                    </a:r>
                  </a:p>
                  <a:p>
                    <a:pPr algn="ctr"/>
                    <a:r>
                      <a:rPr lang="en-AU" sz="1000" b="1" dirty="0">
                        <a:solidFill>
                          <a:schemeClr val="tx1">
                            <a:lumMod val="85000"/>
                            <a:lumOff val="15000"/>
                          </a:schemeClr>
                        </a:solidFill>
                        <a:latin typeface="+mn-lt"/>
                      </a:rPr>
                      <a:t>TOP</a:t>
                    </a:r>
                    <a:r>
                      <a:rPr lang="en-AU" sz="1000" b="1" baseline="0" dirty="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9" name="Group 8" hidden="1"/>
                <p:cNvGrpSpPr/>
                <p:nvPr userDrawn="1"/>
              </p:nvGrpSpPr>
              <p:grpSpPr bwMode="gray">
                <a:xfrm>
                  <a:off x="-1334173" y="1659820"/>
                  <a:ext cx="1327930" cy="276999"/>
                  <a:chOff x="-1334173" y="1659820"/>
                  <a:chExt cx="1327930" cy="276999"/>
                </a:xfrm>
              </p:grpSpPr>
              <p:cxnSp>
                <p:nvCxnSpPr>
                  <p:cNvPr id="100" name="Straight Connector 99"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TextBox 100"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4.99</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CHART TOP</a:t>
                    </a:r>
                  </a:p>
                </p:txBody>
              </p:sp>
            </p:grpSp>
          </p:grpSp>
          <p:grpSp>
            <p:nvGrpSpPr>
              <p:cNvPr id="10" name="Group 9" hidden="1"/>
              <p:cNvGrpSpPr/>
              <p:nvPr userDrawn="1"/>
            </p:nvGrpSpPr>
            <p:grpSpPr bwMode="gray">
              <a:xfrm>
                <a:off x="-253905" y="-520575"/>
                <a:ext cx="9572880" cy="520575"/>
                <a:chOff x="-253905" y="-520575"/>
                <a:chExt cx="9572880" cy="520575"/>
              </a:xfrm>
            </p:grpSpPr>
            <p:grpSp>
              <p:nvGrpSpPr>
                <p:cNvPr id="5" name="Group 4" hidden="1"/>
                <p:cNvGrpSpPr/>
                <p:nvPr userDrawn="1"/>
              </p:nvGrpSpPr>
              <p:grpSpPr bwMode="gray">
                <a:xfrm>
                  <a:off x="-253905" y="-520575"/>
                  <a:ext cx="1072330" cy="520575"/>
                  <a:chOff x="-250415" y="-520575"/>
                  <a:chExt cx="1072330" cy="520575"/>
                </a:xfrm>
              </p:grpSpPr>
              <p:cxnSp>
                <p:nvCxnSpPr>
                  <p:cNvPr id="102" name="Straight Connector 101"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br>
                      <a:rPr lang="en-AU" dirty="0">
                        <a:latin typeface="+mn-lt"/>
                      </a:rPr>
                    </a:br>
                    <a:r>
                      <a:rPr lang="en-AU" dirty="0">
                        <a:latin typeface="+mn-lt"/>
                      </a:rPr>
                      <a:t>LEFT MARGIN</a:t>
                    </a:r>
                  </a:p>
                </p:txBody>
              </p:sp>
            </p:grpSp>
            <p:grpSp>
              <p:nvGrpSpPr>
                <p:cNvPr id="3" name="Group 2" hidden="1"/>
                <p:cNvGrpSpPr/>
                <p:nvPr userDrawn="1"/>
              </p:nvGrpSpPr>
              <p:grpSpPr bwMode="gray">
                <a:xfrm>
                  <a:off x="8246645" y="-520575"/>
                  <a:ext cx="1072330" cy="516118"/>
                  <a:chOff x="8236175" y="-520575"/>
                  <a:chExt cx="1072330" cy="516118"/>
                </a:xfrm>
              </p:grpSpPr>
              <p:cxnSp>
                <p:nvCxnSpPr>
                  <p:cNvPr id="111" name="Straight Connector 110"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TextBox 111"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p>
                  <a:p>
                    <a:pPr lvl="0"/>
                    <a:r>
                      <a:rPr lang="en-AU" dirty="0">
                        <a:latin typeface="+mn-lt"/>
                      </a:rPr>
                      <a:t>RIGHT MARGIN</a:t>
                    </a:r>
                  </a:p>
                </p:txBody>
              </p:sp>
            </p:grpSp>
          </p:grpSp>
        </p:grpSp>
        <p:sp>
          <p:nvSpPr>
            <p:cNvPr id="7" name="Rectangle 6" hidden="1"/>
            <p:cNvSpPr/>
            <p:nvPr userDrawn="1"/>
          </p:nvSpPr>
          <p:spPr bwMode="gray">
            <a:xfrm>
              <a:off x="322186" y="-573958"/>
              <a:ext cx="9786748" cy="369332"/>
            </a:xfrm>
            <a:prstGeom prst="rect">
              <a:avLst/>
            </a:prstGeom>
          </p:spPr>
          <p:txBody>
            <a:bodyPr wrap="square">
              <a:spAutoFit/>
            </a:bodyPr>
            <a:lstStyle/>
            <a:p>
              <a:pPr algn="ctr"/>
              <a:r>
                <a:rPr lang="en-GB" sz="1800" b="0" kern="1200" dirty="0">
                  <a:solidFill>
                    <a:srgbClr val="333333"/>
                  </a:solidFill>
                  <a:latin typeface="+mn-lt"/>
                  <a:ea typeface="+mn-ea"/>
                  <a:cs typeface="Arial" charset="0"/>
                </a:rPr>
                <a:t>DO NOT ALTER SLIDE MASTERS – THIS IS A TNS APPROVED</a:t>
              </a:r>
              <a:r>
                <a:rPr lang="en-GB" sz="1800" b="0" kern="1200" baseline="0" dirty="0">
                  <a:solidFill>
                    <a:srgbClr val="333333"/>
                  </a:solidFill>
                  <a:latin typeface="+mn-lt"/>
                  <a:ea typeface="+mn-ea"/>
                  <a:cs typeface="Arial" charset="0"/>
                </a:rPr>
                <a:t> TEMPLATE</a:t>
              </a:r>
              <a:endParaRPr lang="en-GB" sz="1800" b="0" kern="1200" dirty="0">
                <a:solidFill>
                  <a:srgbClr val="333333"/>
                </a:solidFill>
                <a:latin typeface="+mn-lt"/>
                <a:ea typeface="+mn-ea"/>
                <a:cs typeface="Arial" charset="0"/>
              </a:endParaRPr>
            </a:p>
          </p:txBody>
        </p:sp>
      </p:grpSp>
      <p:pic>
        <p:nvPicPr>
          <p:cNvPr id="33" name="Picture 32" descr="logo-03.png"/>
          <p:cNvPicPr>
            <a:picLocks noChangeAspect="1"/>
          </p:cNvPicPr>
          <p:nvPr/>
        </p:nvPicPr>
        <p:blipFill rotWithShape="1">
          <a:blip r:embed="rId18" cstate="print">
            <a:alphaModFix/>
            <a:extLst>
              <a:ext uri="{28A0092B-C50C-407E-A947-70E740481C1C}">
                <a14:useLocalDpi xmlns:a14="http://schemas.microsoft.com/office/drawing/2010/main" val="0"/>
              </a:ext>
            </a:extLst>
          </a:blip>
          <a:srcRect r="75614" b="6385"/>
          <a:stretch/>
        </p:blipFill>
        <p:spPr>
          <a:xfrm>
            <a:off x="265029" y="6686997"/>
            <a:ext cx="1055771" cy="303714"/>
          </a:xfrm>
          <a:prstGeom prst="rect">
            <a:avLst/>
          </a:prstGeom>
        </p:spPr>
      </p:pic>
      <p:sp>
        <p:nvSpPr>
          <p:cNvPr id="36" name="TextBox 35"/>
          <p:cNvSpPr txBox="1"/>
          <p:nvPr userDrawn="1">
            <p:custDataLst>
              <p:tags r:id="rId14"/>
            </p:custDataLst>
          </p:nvPr>
        </p:nvSpPr>
        <p:spPr>
          <a:xfrm>
            <a:off x="326281" y="6990711"/>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NZ" sz="750" b="0" i="0" u="none" strike="noStrike" spc="0" baseline="0" dirty="0">
                <a:solidFill>
                  <a:schemeClr val="accent1"/>
                </a:solidFill>
                <a:latin typeface="+mn-lt"/>
              </a:rPr>
              <a:t>© Kantar November 2019</a:t>
            </a:r>
          </a:p>
        </p:txBody>
      </p:sp>
      <p:pic>
        <p:nvPicPr>
          <p:cNvPr id="12" name="Picture 11"/>
          <p:cNvPicPr>
            <a:picLocks noChangeAspect="1"/>
          </p:cNvPicPr>
          <p:nvPr userDrawn="1">
            <p:custDataLst>
              <p:tags r:id="rId15"/>
            </p:custDataLst>
          </p:nvPr>
        </p:nvPicPr>
        <p:blipFill>
          <a:blip r:embed="rId19" cstate="print">
            <a:extLst>
              <a:ext uri="{28A0092B-C50C-407E-A947-70E740481C1C}">
                <a14:useLocalDpi xmlns:a14="http://schemas.microsoft.com/office/drawing/2010/main" val="0"/>
              </a:ext>
            </a:extLst>
          </a:blip>
          <a:stretch>
            <a:fillRect/>
          </a:stretch>
        </p:blipFill>
        <p:spPr>
          <a:xfrm>
            <a:off x="8508299" y="6711573"/>
            <a:ext cx="1320800" cy="408611"/>
          </a:xfrm>
          <a:prstGeom prst="rect">
            <a:avLst/>
          </a:prstGeom>
        </p:spPr>
      </p:pic>
      <p:pic>
        <p:nvPicPr>
          <p:cNvPr id="9863" name="Picture 647" descr="Image result for tia nz">
            <a:extLst>
              <a:ext uri="{FF2B5EF4-FFF2-40B4-BE49-F238E27FC236}">
                <a16:creationId xmlns:a16="http://schemas.microsoft.com/office/drawing/2014/main" id="{F8A03ECF-7D8B-4D97-80A1-ECA12B4A4D53}"/>
              </a:ext>
            </a:extLst>
          </p:cNvPr>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7263103" y="6769100"/>
            <a:ext cx="963214" cy="2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l" defTabSz="1028700" rtl="0" eaLnBrk="1" latinLnBrk="0" hangingPunct="1">
        <a:spcBef>
          <a:spcPct val="0"/>
        </a:spcBef>
        <a:buNone/>
        <a:defRPr sz="2400" kern="1200">
          <a:solidFill>
            <a:schemeClr val="accent1"/>
          </a:solidFill>
          <a:latin typeface="+mj-lt"/>
          <a:ea typeface="+mj-ea"/>
          <a:cs typeface="+mj-cs"/>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5" userDrawn="1">
          <p15:clr>
            <a:srgbClr val="F26B43"/>
          </p15:clr>
        </p15:guide>
        <p15:guide id="2" pos="3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LSL5_MASTER_B_5.0.1">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4"/>
            </p:custDataLst>
            <p:extLst>
              <p:ext uri="{D42A27DB-BD31-4B8C-83A1-F6EECF244321}">
                <p14:modId xmlns:p14="http://schemas.microsoft.com/office/powerpoint/2010/main" val="24365817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7" name="think-cell Slide" r:id="rId19" imgW="270" imgH="270" progId="TCLayout.ActiveDocument.1">
                  <p:embed/>
                </p:oleObj>
              </mc:Choice>
              <mc:Fallback>
                <p:oleObj name="think-cell Slide" r:id="rId19" imgW="270" imgH="270" progId="TCLayout.ActiveDocument.1">
                  <p:embed/>
                  <p:pic>
                    <p:nvPicPr>
                      <p:cNvPr id="7" name="Object 6"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051292D-D6AC-421C-9A81-E103B012246E}"/>
              </a:ext>
            </a:extLst>
          </p:cNvPr>
          <p:cNvSpPr/>
          <p:nvPr userDrawn="1">
            <p:custDataLst>
              <p:tags r:id="rId15"/>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US" sz="2400" b="0" i="0" baseline="0" dirty="0" err="1">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24739" y="3143580"/>
            <a:ext cx="9786342" cy="845433"/>
          </a:xfrm>
          <a:prstGeom prst="rect">
            <a:avLst/>
          </a:prstGeom>
        </p:spPr>
        <p:txBody>
          <a:bodyPr vert="horz" lIns="0" tIns="40500" rIns="0" bIns="0" rtlCol="0" anchor="t">
            <a:noAutofit/>
          </a:bodyPr>
          <a:lstStyle/>
          <a:p>
            <a:r>
              <a:rPr lang="en-US"/>
              <a:t>Click to edit Master title style</a:t>
            </a:r>
            <a:endParaRPr lang="en-AU" dirty="0"/>
          </a:p>
        </p:txBody>
      </p:sp>
      <p:sp>
        <p:nvSpPr>
          <p:cNvPr id="4" name="Slide Number Placeholder 3"/>
          <p:cNvSpPr>
            <a:spLocks noGrp="1"/>
          </p:cNvSpPr>
          <p:nvPr>
            <p:ph type="sldNum" sz="quarter" idx="4"/>
          </p:nvPr>
        </p:nvSpPr>
        <p:spPr>
          <a:xfrm>
            <a:off x="9533918" y="6972324"/>
            <a:ext cx="577163" cy="277842"/>
          </a:xfrm>
          <a:prstGeom prst="rect">
            <a:avLst/>
          </a:prstGeom>
        </p:spPr>
        <p:txBody>
          <a:bodyPr vert="horz" lIns="0" tIns="0" rIns="0" bIns="0" rtlCol="0" anchor="b">
            <a:noAutofit/>
          </a:bodyPr>
          <a:lstStyle>
            <a:lvl1pPr algn="r">
              <a:defRPr sz="800" b="0">
                <a:solidFill>
                  <a:schemeClr val="accent1"/>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6"/>
            </p:custDataLst>
          </p:nvPr>
        </p:nvCxnSpPr>
        <p:spPr>
          <a:xfrm>
            <a:off x="322185" y="6556595"/>
            <a:ext cx="978889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hidden="1"/>
          <p:cNvGrpSpPr/>
          <p:nvPr/>
        </p:nvGrpSpPr>
        <p:grpSpPr bwMode="gray">
          <a:xfrm>
            <a:off x="-1523413" y="-573958"/>
            <a:ext cx="12164194" cy="7144632"/>
            <a:chOff x="-1523413" y="-573958"/>
            <a:chExt cx="12164194" cy="7144632"/>
          </a:xfrm>
        </p:grpSpPr>
        <p:grpSp>
          <p:nvGrpSpPr>
            <p:cNvPr id="30" name="Group 29" hidden="1"/>
            <p:cNvGrpSpPr/>
            <p:nvPr/>
          </p:nvGrpSpPr>
          <p:grpSpPr bwMode="gray">
            <a:xfrm>
              <a:off x="-1523413" y="-573958"/>
              <a:ext cx="12164194" cy="7144632"/>
              <a:chOff x="-1334173" y="-520575"/>
              <a:chExt cx="10653148" cy="6480119"/>
            </a:xfrm>
          </p:grpSpPr>
          <p:grpSp>
            <p:nvGrpSpPr>
              <p:cNvPr id="32" name="Group 31" hidden="1"/>
              <p:cNvGrpSpPr/>
              <p:nvPr userDrawn="1"/>
            </p:nvGrpSpPr>
            <p:grpSpPr bwMode="gray">
              <a:xfrm>
                <a:off x="-1334173" y="1145470"/>
                <a:ext cx="1327930" cy="4814074"/>
                <a:chOff x="-1334173" y="1145470"/>
                <a:chExt cx="1327930" cy="4814074"/>
              </a:xfrm>
            </p:grpSpPr>
            <p:grpSp>
              <p:nvGrpSpPr>
                <p:cNvPr id="40" name="Group 39" hidden="1"/>
                <p:cNvGrpSpPr/>
                <p:nvPr userDrawn="1"/>
              </p:nvGrpSpPr>
              <p:grpSpPr bwMode="gray">
                <a:xfrm>
                  <a:off x="-1334173" y="4419408"/>
                  <a:ext cx="1327930" cy="279151"/>
                  <a:chOff x="-1334173" y="4419408"/>
                  <a:chExt cx="1327930" cy="279151"/>
                </a:xfrm>
              </p:grpSpPr>
              <p:cxnSp>
                <p:nvCxnSpPr>
                  <p:cNvPr id="72" name="Straight Connector 71"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3" name="TextBox 72"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3.47 </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X</a:t>
                    </a:r>
                    <a:r>
                      <a:rPr lang="en-AU" sz="1000" b="1" baseline="0" dirty="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41" name="Group 40" hidden="1"/>
                <p:cNvGrpSpPr/>
                <p:nvPr userDrawn="1"/>
              </p:nvGrpSpPr>
              <p:grpSpPr bwMode="gray">
                <a:xfrm>
                  <a:off x="-1334173" y="5682545"/>
                  <a:ext cx="1327930" cy="276999"/>
                  <a:chOff x="-1334173" y="5682545"/>
                  <a:chExt cx="1327930" cy="276999"/>
                </a:xfrm>
              </p:grpSpPr>
              <p:cxnSp>
                <p:nvCxnSpPr>
                  <p:cNvPr id="48" name="Straight Connector 47"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TextBox 70"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7.33</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BASE MARGIN</a:t>
                    </a:r>
                  </a:p>
                </p:txBody>
              </p:sp>
            </p:grpSp>
            <p:grpSp>
              <p:nvGrpSpPr>
                <p:cNvPr id="42" name="Group 41" hidden="1"/>
                <p:cNvGrpSpPr/>
                <p:nvPr userDrawn="1"/>
              </p:nvGrpSpPr>
              <p:grpSpPr bwMode="gray">
                <a:xfrm>
                  <a:off x="-1334173" y="1145470"/>
                  <a:ext cx="1327930" cy="276999"/>
                  <a:chOff x="-1334173" y="1145470"/>
                  <a:chExt cx="1327930" cy="276999"/>
                </a:xfrm>
              </p:grpSpPr>
              <p:cxnSp>
                <p:nvCxnSpPr>
                  <p:cNvPr id="46" name="Straight Connector 45"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6.56</a:t>
                    </a:r>
                  </a:p>
                  <a:p>
                    <a:pPr algn="ctr"/>
                    <a:r>
                      <a:rPr lang="en-AU" sz="1000" b="1" dirty="0">
                        <a:solidFill>
                          <a:schemeClr val="tx1">
                            <a:lumMod val="85000"/>
                            <a:lumOff val="15000"/>
                          </a:schemeClr>
                        </a:solidFill>
                        <a:latin typeface="+mn-lt"/>
                      </a:rPr>
                      <a:t>TOP</a:t>
                    </a:r>
                    <a:r>
                      <a:rPr lang="en-AU" sz="1000" b="1" baseline="0" dirty="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43" name="Group 42" hidden="1"/>
                <p:cNvGrpSpPr/>
                <p:nvPr userDrawn="1"/>
              </p:nvGrpSpPr>
              <p:grpSpPr bwMode="gray">
                <a:xfrm>
                  <a:off x="-1334173" y="1659820"/>
                  <a:ext cx="1327930" cy="276999"/>
                  <a:chOff x="-1334173" y="1659820"/>
                  <a:chExt cx="1327930" cy="276999"/>
                </a:xfrm>
              </p:grpSpPr>
              <p:cxnSp>
                <p:nvCxnSpPr>
                  <p:cNvPr id="44" name="Straight Connector 43"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4.99</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CHART TOP</a:t>
                    </a:r>
                  </a:p>
                </p:txBody>
              </p:sp>
            </p:grpSp>
          </p:grpSp>
          <p:grpSp>
            <p:nvGrpSpPr>
              <p:cNvPr id="33" name="Group 32" hidden="1"/>
              <p:cNvGrpSpPr/>
              <p:nvPr userDrawn="1"/>
            </p:nvGrpSpPr>
            <p:grpSpPr bwMode="gray">
              <a:xfrm>
                <a:off x="-253905" y="-520575"/>
                <a:ext cx="9572880" cy="520575"/>
                <a:chOff x="-253905" y="-520575"/>
                <a:chExt cx="9572880" cy="520575"/>
              </a:xfrm>
            </p:grpSpPr>
            <p:grpSp>
              <p:nvGrpSpPr>
                <p:cNvPr id="34" name="Group 33" hidden="1"/>
                <p:cNvGrpSpPr/>
                <p:nvPr userDrawn="1"/>
              </p:nvGrpSpPr>
              <p:grpSpPr bwMode="gray">
                <a:xfrm>
                  <a:off x="-253905" y="-520575"/>
                  <a:ext cx="1072330" cy="520575"/>
                  <a:chOff x="-250415" y="-520575"/>
                  <a:chExt cx="1072330" cy="520575"/>
                </a:xfrm>
              </p:grpSpPr>
              <p:cxnSp>
                <p:nvCxnSpPr>
                  <p:cNvPr id="38" name="Straight Connector 37"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br>
                      <a:rPr lang="en-AU" dirty="0">
                        <a:latin typeface="+mn-lt"/>
                      </a:rPr>
                    </a:br>
                    <a:r>
                      <a:rPr lang="en-AU" dirty="0">
                        <a:latin typeface="+mn-lt"/>
                      </a:rPr>
                      <a:t>LEFT MARGIN</a:t>
                    </a:r>
                  </a:p>
                </p:txBody>
              </p:sp>
            </p:grpSp>
            <p:grpSp>
              <p:nvGrpSpPr>
                <p:cNvPr id="35" name="Group 34" hidden="1"/>
                <p:cNvGrpSpPr/>
                <p:nvPr userDrawn="1"/>
              </p:nvGrpSpPr>
              <p:grpSpPr bwMode="gray">
                <a:xfrm>
                  <a:off x="8246645" y="-520575"/>
                  <a:ext cx="1072330" cy="516118"/>
                  <a:chOff x="8236175" y="-520575"/>
                  <a:chExt cx="1072330" cy="516118"/>
                </a:xfrm>
              </p:grpSpPr>
              <p:cxnSp>
                <p:nvCxnSpPr>
                  <p:cNvPr id="36" name="Straight Connector 35"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p>
                  <a:p>
                    <a:pPr lvl="0"/>
                    <a:r>
                      <a:rPr lang="en-AU" dirty="0">
                        <a:latin typeface="+mn-lt"/>
                      </a:rPr>
                      <a:t>RIGHT MARGIN</a:t>
                    </a:r>
                  </a:p>
                </p:txBody>
              </p:sp>
            </p:grpSp>
          </p:grpSp>
        </p:grpSp>
        <p:sp>
          <p:nvSpPr>
            <p:cNvPr id="31" name="Rectangle 30" hidden="1"/>
            <p:cNvSpPr/>
            <p:nvPr userDrawn="1"/>
          </p:nvSpPr>
          <p:spPr bwMode="gray">
            <a:xfrm>
              <a:off x="322186" y="-573958"/>
              <a:ext cx="9786748" cy="369332"/>
            </a:xfrm>
            <a:prstGeom prst="rect">
              <a:avLst/>
            </a:prstGeom>
          </p:spPr>
          <p:txBody>
            <a:bodyPr wrap="square">
              <a:spAutoFit/>
            </a:bodyPr>
            <a:lstStyle/>
            <a:p>
              <a:pPr algn="ctr"/>
              <a:r>
                <a:rPr lang="en-GB" sz="1800" b="0" kern="1200" dirty="0">
                  <a:solidFill>
                    <a:srgbClr val="333333"/>
                  </a:solidFill>
                  <a:latin typeface="+mn-lt"/>
                  <a:ea typeface="+mn-ea"/>
                  <a:cs typeface="Arial" charset="0"/>
                </a:rPr>
                <a:t>DO NOT ALTER SLIDE MASTERS – THIS IS A TNS APPROVED</a:t>
              </a:r>
              <a:r>
                <a:rPr lang="en-GB" sz="1800" b="0" kern="1200" baseline="0" dirty="0">
                  <a:solidFill>
                    <a:srgbClr val="333333"/>
                  </a:solidFill>
                  <a:latin typeface="+mn-lt"/>
                  <a:ea typeface="+mn-ea"/>
                  <a:cs typeface="Arial" charset="0"/>
                </a:rPr>
                <a:t> TEMPLATE</a:t>
              </a:r>
              <a:endParaRPr lang="en-GB" sz="1800" b="0" kern="1200" dirty="0">
                <a:solidFill>
                  <a:srgbClr val="333333"/>
                </a:solidFill>
                <a:latin typeface="+mn-lt"/>
                <a:ea typeface="+mn-ea"/>
                <a:cs typeface="Arial" charset="0"/>
              </a:endParaRPr>
            </a:p>
          </p:txBody>
        </p:sp>
      </p:grpSp>
      <p:pic>
        <p:nvPicPr>
          <p:cNvPr id="50" name="Picture 49" descr="logo-03.png"/>
          <p:cNvPicPr>
            <a:picLocks noChangeAspect="1"/>
          </p:cNvPicPr>
          <p:nvPr userDrawn="1"/>
        </p:nvPicPr>
        <p:blipFill rotWithShape="1">
          <a:blip r:embed="rId21" cstate="print">
            <a:alphaModFix/>
            <a:extLst>
              <a:ext uri="{28A0092B-C50C-407E-A947-70E740481C1C}">
                <a14:useLocalDpi xmlns:a14="http://schemas.microsoft.com/office/drawing/2010/main" val="0"/>
              </a:ext>
            </a:extLst>
          </a:blip>
          <a:srcRect r="75614" b="6385"/>
          <a:stretch/>
        </p:blipFill>
        <p:spPr>
          <a:xfrm>
            <a:off x="265029" y="6686997"/>
            <a:ext cx="1055771" cy="303714"/>
          </a:xfrm>
          <a:prstGeom prst="rect">
            <a:avLst/>
          </a:prstGeom>
        </p:spPr>
      </p:pic>
      <p:sp>
        <p:nvSpPr>
          <p:cNvPr id="53" name="TextBox 52"/>
          <p:cNvSpPr txBox="1"/>
          <p:nvPr userDrawn="1">
            <p:custDataLst>
              <p:tags r:id="rId17"/>
            </p:custDataLst>
          </p:nvPr>
        </p:nvSpPr>
        <p:spPr>
          <a:xfrm>
            <a:off x="326281" y="6990711"/>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NZ" sz="750" b="0" i="0" u="none" strike="noStrike" spc="0" baseline="0" dirty="0">
                <a:solidFill>
                  <a:schemeClr val="accent1"/>
                </a:solidFill>
                <a:latin typeface="+mn-lt"/>
              </a:rPr>
              <a:t>© Kantar November 2019</a:t>
            </a:r>
          </a:p>
        </p:txBody>
      </p:sp>
      <p:pic>
        <p:nvPicPr>
          <p:cNvPr id="3" name="Picture 2"/>
          <p:cNvPicPr>
            <a:picLocks noChangeAspect="1"/>
          </p:cNvPicPr>
          <p:nvPr userDrawn="1">
            <p:custDataLst>
              <p:tags r:id="rId18"/>
            </p:custDataLst>
          </p:nvPr>
        </p:nvPicPr>
        <p:blipFill>
          <a:blip r:embed="rId22" cstate="print">
            <a:extLst>
              <a:ext uri="{28A0092B-C50C-407E-A947-70E740481C1C}">
                <a14:useLocalDpi xmlns:a14="http://schemas.microsoft.com/office/drawing/2010/main" val="0"/>
              </a:ext>
            </a:extLst>
          </a:blip>
          <a:stretch>
            <a:fillRect/>
          </a:stretch>
        </p:blipFill>
        <p:spPr>
          <a:xfrm>
            <a:off x="8508299" y="6711573"/>
            <a:ext cx="1320800" cy="408611"/>
          </a:xfrm>
          <a:prstGeom prst="rect">
            <a:avLst/>
          </a:prstGeom>
        </p:spPr>
      </p:pic>
      <p:pic>
        <p:nvPicPr>
          <p:cNvPr id="52" name="Picture 647" descr="Image result for tia nz">
            <a:extLst>
              <a:ext uri="{FF2B5EF4-FFF2-40B4-BE49-F238E27FC236}">
                <a16:creationId xmlns:a16="http://schemas.microsoft.com/office/drawing/2014/main" id="{91B4C1BC-79AC-4F8E-A327-51C34FDE22C5}"/>
              </a:ext>
            </a:extLst>
          </p:cNvPr>
          <p:cNvPicPr>
            <a:picLocks noChangeAspect="1" noChangeArrowheads="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7263103" y="6769100"/>
            <a:ext cx="963214" cy="2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l" defTabSz="1028700" rtl="0" eaLnBrk="1" latinLnBrk="0" hangingPunct="1">
        <a:spcBef>
          <a:spcPct val="0"/>
        </a:spcBef>
        <a:buNone/>
        <a:defRPr sz="2400" kern="1200">
          <a:solidFill>
            <a:schemeClr val="accent1"/>
          </a:solidFill>
          <a:latin typeface="+mj-lt"/>
          <a:ea typeface="+mj-ea"/>
          <a:cs typeface="+mj-cs"/>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SLSL5_MASTER_C_5.0.1">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extLst>
              <p:ext uri="{D42A27DB-BD31-4B8C-83A1-F6EECF244321}">
                <p14:modId xmlns:p14="http://schemas.microsoft.com/office/powerpoint/2010/main" val="8844696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51" name="think-cell Slide" r:id="rId20" imgW="270" imgH="270" progId="TCLayout.ActiveDocument.1">
                  <p:embed/>
                </p:oleObj>
              </mc:Choice>
              <mc:Fallback>
                <p:oleObj name="think-cell Slide" r:id="rId20" imgW="270" imgH="270" progId="TCLayout.ActiveDocument.1">
                  <p:embed/>
                  <p:pic>
                    <p:nvPicPr>
                      <p:cNvPr id="8" name="Object 7"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B67B827-607D-4A94-B67A-B3B2D61A5193}"/>
              </a:ext>
            </a:extLst>
          </p:cNvPr>
          <p:cNvSpPr/>
          <p:nvPr userDrawn="1">
            <p:custDataLst>
              <p:tags r:id="rId16"/>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US" sz="2000" b="0" i="0" baseline="0" dirty="0" err="1">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26282" y="1"/>
            <a:ext cx="9784800" cy="1137649"/>
          </a:xfrm>
          <a:prstGeom prst="rect">
            <a:avLst/>
          </a:prstGeom>
        </p:spPr>
        <p:txBody>
          <a:bodyPr vert="horz" lIns="0" tIns="234900" rIns="0" bIns="0" rtlCol="0" anchor="t">
            <a:noAutofit/>
          </a:bodyPr>
          <a:lstStyle/>
          <a:p>
            <a:r>
              <a:rPr lang="en-US"/>
              <a:t>Click to edit Master title style</a:t>
            </a:r>
            <a:endParaRPr lang="en-AU" dirty="0"/>
          </a:p>
        </p:txBody>
      </p:sp>
      <p:sp>
        <p:nvSpPr>
          <p:cNvPr id="3" name="Text Placeholder 2"/>
          <p:cNvSpPr>
            <a:spLocks noGrp="1"/>
          </p:cNvSpPr>
          <p:nvPr>
            <p:ph type="body" idx="1"/>
          </p:nvPr>
        </p:nvSpPr>
        <p:spPr>
          <a:xfrm>
            <a:off x="326281" y="1137649"/>
            <a:ext cx="9784800" cy="5280322"/>
          </a:xfrm>
          <a:prstGeom prst="rect">
            <a:avLst/>
          </a:prstGeom>
        </p:spPr>
        <p:txBody>
          <a:bodyPr vert="horz" lIns="0" tIns="23895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Slide Number Placeholder 3"/>
          <p:cNvSpPr>
            <a:spLocks noGrp="1"/>
          </p:cNvSpPr>
          <p:nvPr>
            <p:ph type="sldNum" sz="quarter" idx="4"/>
          </p:nvPr>
        </p:nvSpPr>
        <p:spPr>
          <a:xfrm>
            <a:off x="9533918" y="6972324"/>
            <a:ext cx="577163" cy="277842"/>
          </a:xfrm>
          <a:prstGeom prst="rect">
            <a:avLst/>
          </a:prstGeom>
        </p:spPr>
        <p:txBody>
          <a:bodyPr vert="horz" lIns="0" tIns="0" rIns="0" bIns="0" rtlCol="0" anchor="b">
            <a:noAutofit/>
          </a:bodyPr>
          <a:lstStyle>
            <a:lvl1pPr algn="r">
              <a:defRPr sz="800" b="0">
                <a:solidFill>
                  <a:schemeClr val="accent1"/>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7"/>
            </p:custDataLst>
          </p:nvPr>
        </p:nvCxnSpPr>
        <p:spPr>
          <a:xfrm>
            <a:off x="322185" y="6556595"/>
            <a:ext cx="978889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hidden="1"/>
          <p:cNvGrpSpPr/>
          <p:nvPr/>
        </p:nvGrpSpPr>
        <p:grpSpPr bwMode="gray">
          <a:xfrm>
            <a:off x="-1523413" y="-573958"/>
            <a:ext cx="12164194" cy="7144632"/>
            <a:chOff x="-1523413" y="-573958"/>
            <a:chExt cx="12164194" cy="7144632"/>
          </a:xfrm>
        </p:grpSpPr>
        <p:grpSp>
          <p:nvGrpSpPr>
            <p:cNvPr id="48" name="Group 47" hidden="1"/>
            <p:cNvGrpSpPr/>
            <p:nvPr/>
          </p:nvGrpSpPr>
          <p:grpSpPr bwMode="gray">
            <a:xfrm>
              <a:off x="-1523413" y="-573958"/>
              <a:ext cx="12164194" cy="7144632"/>
              <a:chOff x="-1334173" y="-520575"/>
              <a:chExt cx="10653148" cy="6480119"/>
            </a:xfrm>
          </p:grpSpPr>
          <p:grpSp>
            <p:nvGrpSpPr>
              <p:cNvPr id="50" name="Group 49" hidden="1"/>
              <p:cNvGrpSpPr/>
              <p:nvPr userDrawn="1"/>
            </p:nvGrpSpPr>
            <p:grpSpPr bwMode="gray">
              <a:xfrm>
                <a:off x="-1334173" y="1145470"/>
                <a:ext cx="1327930" cy="4814074"/>
                <a:chOff x="-1334173" y="1145470"/>
                <a:chExt cx="1327930" cy="4814074"/>
              </a:xfrm>
            </p:grpSpPr>
            <p:grpSp>
              <p:nvGrpSpPr>
                <p:cNvPr id="58" name="Group 57" hidden="1"/>
                <p:cNvGrpSpPr/>
                <p:nvPr userDrawn="1"/>
              </p:nvGrpSpPr>
              <p:grpSpPr bwMode="gray">
                <a:xfrm>
                  <a:off x="-1334173" y="4419408"/>
                  <a:ext cx="1327930" cy="279151"/>
                  <a:chOff x="-1334173" y="4419408"/>
                  <a:chExt cx="1327930" cy="279151"/>
                </a:xfrm>
              </p:grpSpPr>
              <p:cxnSp>
                <p:nvCxnSpPr>
                  <p:cNvPr id="73" name="Straight Connector 72"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3.47 </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X</a:t>
                    </a:r>
                    <a:r>
                      <a:rPr lang="en-AU" sz="1000" b="1" baseline="0" dirty="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7.33</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BASE MARGIN</a:t>
                    </a:r>
                  </a:p>
                </p:txBody>
              </p:sp>
            </p:grpSp>
            <p:grpSp>
              <p:nvGrpSpPr>
                <p:cNvPr id="60" name="Group 59"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6.56</a:t>
                    </a:r>
                  </a:p>
                  <a:p>
                    <a:pPr algn="ctr"/>
                    <a:r>
                      <a:rPr lang="en-AU" sz="1000" b="1" dirty="0">
                        <a:solidFill>
                          <a:schemeClr val="tx1">
                            <a:lumMod val="85000"/>
                            <a:lumOff val="15000"/>
                          </a:schemeClr>
                        </a:solidFill>
                        <a:latin typeface="+mn-lt"/>
                      </a:rPr>
                      <a:t>TOP</a:t>
                    </a:r>
                    <a:r>
                      <a:rPr lang="en-AU" sz="1000" b="1" baseline="0" dirty="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61" name="Group 60"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4.99</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CHART TOP</a:t>
                    </a:r>
                  </a:p>
                </p:txBody>
              </p:sp>
            </p:grpSp>
          </p:grpSp>
          <p:grpSp>
            <p:nvGrpSpPr>
              <p:cNvPr id="51" name="Group 50" hidden="1"/>
              <p:cNvGrpSpPr/>
              <p:nvPr userDrawn="1"/>
            </p:nvGrpSpPr>
            <p:grpSpPr bwMode="gray">
              <a:xfrm>
                <a:off x="-253905" y="-520575"/>
                <a:ext cx="9572880" cy="520575"/>
                <a:chOff x="-253905" y="-520575"/>
                <a:chExt cx="9572880" cy="520575"/>
              </a:xfrm>
            </p:grpSpPr>
            <p:grpSp>
              <p:nvGrpSpPr>
                <p:cNvPr id="52" name="Group 51" hidden="1"/>
                <p:cNvGrpSpPr/>
                <p:nvPr userDrawn="1"/>
              </p:nvGrpSpPr>
              <p:grpSpPr bwMode="gray">
                <a:xfrm>
                  <a:off x="-253905" y="-520575"/>
                  <a:ext cx="1072330" cy="520575"/>
                  <a:chOff x="-250415" y="-520575"/>
                  <a:chExt cx="1072330" cy="520575"/>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br>
                      <a:rPr lang="en-AU" dirty="0">
                        <a:latin typeface="+mn-lt"/>
                      </a:rPr>
                    </a:br>
                    <a:r>
                      <a:rPr lang="en-AU" dirty="0">
                        <a:latin typeface="+mn-lt"/>
                      </a:rPr>
                      <a:t>LEFT MARGIN</a:t>
                    </a:r>
                  </a:p>
                </p:txBody>
              </p:sp>
            </p:grpSp>
            <p:grpSp>
              <p:nvGrpSpPr>
                <p:cNvPr id="53" name="Group 52" hidden="1"/>
                <p:cNvGrpSpPr/>
                <p:nvPr userDrawn="1"/>
              </p:nvGrpSpPr>
              <p:grpSpPr bwMode="gray">
                <a:xfrm>
                  <a:off x="8246645" y="-520575"/>
                  <a:ext cx="1072330" cy="516118"/>
                  <a:chOff x="8236175" y="-520575"/>
                  <a:chExt cx="1072330" cy="516118"/>
                </a:xfrm>
              </p:grpSpPr>
              <p:cxnSp>
                <p:nvCxnSpPr>
                  <p:cNvPr id="54" name="Straight Connector 53"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p>
                  <a:p>
                    <a:pPr lvl="0"/>
                    <a:r>
                      <a:rPr lang="en-AU" dirty="0">
                        <a:latin typeface="+mn-lt"/>
                      </a:rPr>
                      <a:t>RIGHT MARGIN</a:t>
                    </a:r>
                  </a:p>
                </p:txBody>
              </p:sp>
            </p:grpSp>
          </p:grpSp>
        </p:grpSp>
        <p:sp>
          <p:nvSpPr>
            <p:cNvPr id="49" name="Rectangle 48" hidden="1"/>
            <p:cNvSpPr/>
            <p:nvPr userDrawn="1"/>
          </p:nvSpPr>
          <p:spPr bwMode="gray">
            <a:xfrm>
              <a:off x="322186" y="-573958"/>
              <a:ext cx="9786748" cy="369332"/>
            </a:xfrm>
            <a:prstGeom prst="rect">
              <a:avLst/>
            </a:prstGeom>
          </p:spPr>
          <p:txBody>
            <a:bodyPr wrap="square">
              <a:spAutoFit/>
            </a:bodyPr>
            <a:lstStyle/>
            <a:p>
              <a:pPr algn="ctr"/>
              <a:r>
                <a:rPr lang="en-GB" sz="1800" b="0" kern="1200" dirty="0">
                  <a:solidFill>
                    <a:srgbClr val="333333"/>
                  </a:solidFill>
                  <a:latin typeface="+mn-lt"/>
                  <a:ea typeface="+mn-ea"/>
                  <a:cs typeface="Arial" charset="0"/>
                </a:rPr>
                <a:t>DO NOT ALTER SLIDE MASTERS – THIS IS A TNS APPROVED</a:t>
              </a:r>
              <a:r>
                <a:rPr lang="en-GB" sz="1800" b="0" kern="1200" baseline="0" dirty="0">
                  <a:solidFill>
                    <a:srgbClr val="333333"/>
                  </a:solidFill>
                  <a:latin typeface="+mn-lt"/>
                  <a:ea typeface="+mn-ea"/>
                  <a:cs typeface="Arial" charset="0"/>
                </a:rPr>
                <a:t> TEMPLATE</a:t>
              </a:r>
              <a:endParaRPr lang="en-GB" sz="1800" b="0" kern="1200" dirty="0">
                <a:solidFill>
                  <a:srgbClr val="333333"/>
                </a:solidFill>
                <a:latin typeface="+mn-lt"/>
                <a:ea typeface="+mn-ea"/>
                <a:cs typeface="Arial" charset="0"/>
              </a:endParaRPr>
            </a:p>
          </p:txBody>
        </p:sp>
      </p:grpSp>
      <p:pic>
        <p:nvPicPr>
          <p:cNvPr id="37" name="Picture 36" descr="logo-03.png"/>
          <p:cNvPicPr>
            <a:picLocks noChangeAspect="1"/>
          </p:cNvPicPr>
          <p:nvPr userDrawn="1"/>
        </p:nvPicPr>
        <p:blipFill rotWithShape="1">
          <a:blip r:embed="rId22" cstate="print">
            <a:alphaModFix/>
            <a:extLst>
              <a:ext uri="{28A0092B-C50C-407E-A947-70E740481C1C}">
                <a14:useLocalDpi xmlns:a14="http://schemas.microsoft.com/office/drawing/2010/main" val="0"/>
              </a:ext>
            </a:extLst>
          </a:blip>
          <a:srcRect r="75614" b="6385"/>
          <a:stretch/>
        </p:blipFill>
        <p:spPr>
          <a:xfrm>
            <a:off x="265029" y="6686997"/>
            <a:ext cx="1055771" cy="303714"/>
          </a:xfrm>
          <a:prstGeom prst="rect">
            <a:avLst/>
          </a:prstGeom>
        </p:spPr>
      </p:pic>
      <p:sp>
        <p:nvSpPr>
          <p:cNvPr id="38" name="TextBox 37"/>
          <p:cNvSpPr txBox="1"/>
          <p:nvPr userDrawn="1">
            <p:custDataLst>
              <p:tags r:id="rId18"/>
            </p:custDataLst>
          </p:nvPr>
        </p:nvSpPr>
        <p:spPr>
          <a:xfrm>
            <a:off x="326281" y="6990711"/>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NZ" sz="750" b="0" i="0" u="none" strike="noStrike" spc="0" baseline="0" dirty="0">
                <a:solidFill>
                  <a:schemeClr val="accent1"/>
                </a:solidFill>
                <a:latin typeface="+mn-lt"/>
              </a:rPr>
              <a:t>© Kantar November 2019</a:t>
            </a:r>
          </a:p>
        </p:txBody>
      </p:sp>
      <p:pic>
        <p:nvPicPr>
          <p:cNvPr id="5" name="Picture 4"/>
          <p:cNvPicPr>
            <a:picLocks noChangeAspect="1"/>
          </p:cNvPicPr>
          <p:nvPr userDrawn="1">
            <p:custDataLst>
              <p:tags r:id="rId19"/>
            </p:custDataLst>
          </p:nvPr>
        </p:nvPicPr>
        <p:blipFill>
          <a:blip r:embed="rId23" cstate="print">
            <a:extLst>
              <a:ext uri="{28A0092B-C50C-407E-A947-70E740481C1C}">
                <a14:useLocalDpi xmlns:a14="http://schemas.microsoft.com/office/drawing/2010/main" val="0"/>
              </a:ext>
            </a:extLst>
          </a:blip>
          <a:stretch>
            <a:fillRect/>
          </a:stretch>
        </p:blipFill>
        <p:spPr>
          <a:xfrm>
            <a:off x="8508299" y="6711573"/>
            <a:ext cx="1320800" cy="408611"/>
          </a:xfrm>
          <a:prstGeom prst="rect">
            <a:avLst/>
          </a:prstGeom>
        </p:spPr>
      </p:pic>
      <p:pic>
        <p:nvPicPr>
          <p:cNvPr id="35" name="Picture 647" descr="Image result for tia nz">
            <a:extLst>
              <a:ext uri="{FF2B5EF4-FFF2-40B4-BE49-F238E27FC236}">
                <a16:creationId xmlns:a16="http://schemas.microsoft.com/office/drawing/2014/main" id="{54422E83-F0E2-479E-BC39-40DC5FDEC51C}"/>
              </a:ext>
            </a:extLst>
          </p:cNvPr>
          <p:cNvPicPr>
            <a:picLocks noChangeAspect="1" noChangeArrowheads="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7263103" y="6769100"/>
            <a:ext cx="963214" cy="2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56" r:id="rId12"/>
  </p:sldLayoutIdLst>
  <p:hf hdr="0" ftr="0" dt="0"/>
  <p:txStyles>
    <p:titleStyle>
      <a:lvl1pPr algn="l" defTabSz="1028700" rtl="0" eaLnBrk="1" latinLnBrk="0" hangingPunct="1">
        <a:spcBef>
          <a:spcPct val="0"/>
        </a:spcBef>
        <a:buNone/>
        <a:defRPr sz="2000" kern="1200">
          <a:solidFill>
            <a:schemeClr val="accent1"/>
          </a:solidFill>
          <a:latin typeface="+mj-lt"/>
          <a:ea typeface="+mj-ea"/>
          <a:cs typeface="+mj-cs"/>
        </a:defRPr>
      </a:lvl1pPr>
    </p:titleStyle>
    <p:bodyStyle>
      <a:lvl1pPr marL="0" indent="0" algn="l" defTabSz="1028700" rtl="0" eaLnBrk="1" latinLnBrk="0" hangingPunct="1">
        <a:spcBef>
          <a:spcPct val="20000"/>
        </a:spcBef>
        <a:buFont typeface="Arial" pitchFamily="34" charset="0"/>
        <a:buNone/>
        <a:defRPr lang="en-US" sz="1300" b="0" kern="1200" dirty="0" smtClean="0">
          <a:solidFill>
            <a:schemeClr val="accent1"/>
          </a:solidFill>
          <a:latin typeface="+mn-lt"/>
          <a:ea typeface="+mn-ea"/>
          <a:cs typeface="+mn-cs"/>
        </a:defRPr>
      </a:lvl1pPr>
      <a:lvl2pPr marL="0" indent="0" algn="l" defTabSz="1028700" rtl="0" eaLnBrk="1" latinLnBrk="0" hangingPunct="1">
        <a:spcBef>
          <a:spcPct val="20000"/>
        </a:spcBef>
        <a:buFont typeface="Arial" pitchFamily="34" charset="0"/>
        <a:buNone/>
        <a:defRPr sz="1300" b="1" kern="1200">
          <a:solidFill>
            <a:schemeClr val="accent1"/>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300" kern="1200">
          <a:solidFill>
            <a:schemeClr val="accent1"/>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1"/>
            </p:custDataLst>
            <p:extLst>
              <p:ext uri="{D42A27DB-BD31-4B8C-83A1-F6EECF244321}">
                <p14:modId xmlns:p14="http://schemas.microsoft.com/office/powerpoint/2010/main" val="8806244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47" name="think-cell Slide" r:id="rId16" imgW="270" imgH="270" progId="TCLayout.ActiveDocument.1">
                  <p:embed/>
                </p:oleObj>
              </mc:Choice>
              <mc:Fallback>
                <p:oleObj name="think-cell Slide" r:id="rId16" imgW="270" imgH="270" progId="TCLayout.ActiveDocument.1">
                  <p:embed/>
                  <p:pic>
                    <p:nvPicPr>
                      <p:cNvPr id="18" name="Object 17"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F2C557C8-E8AA-44A2-910D-B68C23011882}"/>
              </a:ext>
            </a:extLst>
          </p:cNvPr>
          <p:cNvSpPr/>
          <p:nvPr userDrawn="1">
            <p:custDataLst>
              <p:tags r:id="rId12"/>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US" sz="2400" b="0" i="0" baseline="0" dirty="0" err="1">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21786" y="1"/>
            <a:ext cx="9789296" cy="1416740"/>
          </a:xfrm>
          <a:prstGeom prst="rect">
            <a:avLst/>
          </a:prstGeom>
        </p:spPr>
        <p:txBody>
          <a:bodyPr vert="horz" lIns="0" tIns="234900" rIns="0" bIns="0" rtlCol="0" anchor="t">
            <a:noAutofit/>
          </a:bodyPr>
          <a:lstStyle/>
          <a:p>
            <a:r>
              <a:rPr lang="en-US"/>
              <a:t>Click to edit Master title style</a:t>
            </a:r>
            <a:endParaRPr lang="en-AU" dirty="0"/>
          </a:p>
        </p:txBody>
      </p:sp>
      <p:sp>
        <p:nvSpPr>
          <p:cNvPr id="4" name="Slide Number Placeholder 3"/>
          <p:cNvSpPr>
            <a:spLocks noGrp="1"/>
          </p:cNvSpPr>
          <p:nvPr>
            <p:ph type="sldNum" sz="quarter" idx="4"/>
          </p:nvPr>
        </p:nvSpPr>
        <p:spPr>
          <a:xfrm>
            <a:off x="9533918" y="6972324"/>
            <a:ext cx="577163" cy="277842"/>
          </a:xfrm>
          <a:prstGeom prst="rect">
            <a:avLst/>
          </a:prstGeom>
        </p:spPr>
        <p:txBody>
          <a:bodyPr vert="horz" lIns="0" tIns="0" rIns="0" bIns="0" rtlCol="0" anchor="b">
            <a:noAutofit/>
          </a:bodyPr>
          <a:lstStyle>
            <a:lvl1pPr algn="r">
              <a:defRPr sz="800" b="0">
                <a:solidFill>
                  <a:schemeClr val="accent1"/>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322185" y="6556595"/>
            <a:ext cx="978889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hidden="1"/>
          <p:cNvGrpSpPr/>
          <p:nvPr/>
        </p:nvGrpSpPr>
        <p:grpSpPr bwMode="gray">
          <a:xfrm>
            <a:off x="-1523413" y="-573958"/>
            <a:ext cx="12164194" cy="7144632"/>
            <a:chOff x="-1523413" y="-573958"/>
            <a:chExt cx="12164194" cy="7144632"/>
          </a:xfrm>
        </p:grpSpPr>
        <p:grpSp>
          <p:nvGrpSpPr>
            <p:cNvPr id="15" name="Group 14" hidden="1"/>
            <p:cNvGrpSpPr/>
            <p:nvPr/>
          </p:nvGrpSpPr>
          <p:grpSpPr bwMode="gray">
            <a:xfrm>
              <a:off x="-1523413" y="-573958"/>
              <a:ext cx="12164194" cy="7144632"/>
              <a:chOff x="-1334173" y="-520575"/>
              <a:chExt cx="10653148" cy="6480119"/>
            </a:xfrm>
          </p:grpSpPr>
          <p:grpSp>
            <p:nvGrpSpPr>
              <p:cNvPr id="14" name="Group 13" hidden="1"/>
              <p:cNvGrpSpPr/>
              <p:nvPr userDrawn="1"/>
            </p:nvGrpSpPr>
            <p:grpSpPr bwMode="gray">
              <a:xfrm>
                <a:off x="-1334173" y="1145470"/>
                <a:ext cx="1327930" cy="4814074"/>
                <a:chOff x="-1334173" y="1145470"/>
                <a:chExt cx="1327930" cy="4814074"/>
              </a:xfrm>
            </p:grpSpPr>
            <p:grpSp>
              <p:nvGrpSpPr>
                <p:cNvPr id="8" name="Group 7" hidden="1"/>
                <p:cNvGrpSpPr/>
                <p:nvPr userDrawn="1"/>
              </p:nvGrpSpPr>
              <p:grpSpPr bwMode="gray">
                <a:xfrm>
                  <a:off x="-1334173" y="4419408"/>
                  <a:ext cx="1327930" cy="279151"/>
                  <a:chOff x="-1334173" y="4419408"/>
                  <a:chExt cx="1327930" cy="279151"/>
                </a:xfrm>
              </p:grpSpPr>
              <p:cxnSp>
                <p:nvCxnSpPr>
                  <p:cNvPr id="85" name="Straight Connector 84"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3.47 </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X</a:t>
                    </a:r>
                    <a:r>
                      <a:rPr lang="en-AU" sz="1000" b="1" baseline="0" dirty="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13" name="Group 12" hidden="1"/>
                <p:cNvGrpSpPr/>
                <p:nvPr userDrawn="1"/>
              </p:nvGrpSpPr>
              <p:grpSpPr bwMode="gray">
                <a:xfrm>
                  <a:off x="-1334173" y="5682545"/>
                  <a:ext cx="1327930" cy="276999"/>
                  <a:chOff x="-1334173" y="5682545"/>
                  <a:chExt cx="1327930" cy="276999"/>
                </a:xfrm>
              </p:grpSpPr>
              <p:cxnSp>
                <p:nvCxnSpPr>
                  <p:cNvPr id="87" name="Straight Connector 86"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8" name="TextBox 87"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7.33</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BASE MARGIN</a:t>
                    </a:r>
                  </a:p>
                </p:txBody>
              </p:sp>
            </p:grpSp>
            <p:grpSp>
              <p:nvGrpSpPr>
                <p:cNvPr id="6" name="Group 5" hidden="1"/>
                <p:cNvGrpSpPr/>
                <p:nvPr userDrawn="1"/>
              </p:nvGrpSpPr>
              <p:grpSpPr bwMode="gray">
                <a:xfrm>
                  <a:off x="-1334173" y="1145470"/>
                  <a:ext cx="1327930" cy="276999"/>
                  <a:chOff x="-1334173" y="1145470"/>
                  <a:chExt cx="1327930" cy="276999"/>
                </a:xfrm>
              </p:grpSpPr>
              <p:cxnSp>
                <p:nvCxnSpPr>
                  <p:cNvPr id="91" name="Straight Connector 90"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TextBox 91"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6.56</a:t>
                    </a:r>
                  </a:p>
                  <a:p>
                    <a:pPr algn="ctr"/>
                    <a:r>
                      <a:rPr lang="en-AU" sz="1000" b="1" dirty="0">
                        <a:solidFill>
                          <a:schemeClr val="tx1">
                            <a:lumMod val="85000"/>
                            <a:lumOff val="15000"/>
                          </a:schemeClr>
                        </a:solidFill>
                        <a:latin typeface="+mn-lt"/>
                      </a:rPr>
                      <a:t>TOP</a:t>
                    </a:r>
                    <a:r>
                      <a:rPr lang="en-AU" sz="1000" b="1" baseline="0" dirty="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9" name="Group 8" hidden="1"/>
                <p:cNvGrpSpPr/>
                <p:nvPr userDrawn="1"/>
              </p:nvGrpSpPr>
              <p:grpSpPr bwMode="gray">
                <a:xfrm>
                  <a:off x="-1334173" y="1659820"/>
                  <a:ext cx="1327930" cy="276999"/>
                  <a:chOff x="-1334173" y="1659820"/>
                  <a:chExt cx="1327930" cy="276999"/>
                </a:xfrm>
              </p:grpSpPr>
              <p:cxnSp>
                <p:nvCxnSpPr>
                  <p:cNvPr id="100" name="Straight Connector 99"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TextBox 100"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4.99</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CHART TOP</a:t>
                    </a:r>
                  </a:p>
                </p:txBody>
              </p:sp>
            </p:grpSp>
          </p:grpSp>
          <p:grpSp>
            <p:nvGrpSpPr>
              <p:cNvPr id="10" name="Group 9" hidden="1"/>
              <p:cNvGrpSpPr/>
              <p:nvPr userDrawn="1"/>
            </p:nvGrpSpPr>
            <p:grpSpPr bwMode="gray">
              <a:xfrm>
                <a:off x="-253905" y="-520575"/>
                <a:ext cx="9572880" cy="520575"/>
                <a:chOff x="-253905" y="-520575"/>
                <a:chExt cx="9572880" cy="520575"/>
              </a:xfrm>
            </p:grpSpPr>
            <p:grpSp>
              <p:nvGrpSpPr>
                <p:cNvPr id="5" name="Group 4" hidden="1"/>
                <p:cNvGrpSpPr/>
                <p:nvPr userDrawn="1"/>
              </p:nvGrpSpPr>
              <p:grpSpPr bwMode="gray">
                <a:xfrm>
                  <a:off x="-253905" y="-520575"/>
                  <a:ext cx="1072330" cy="520575"/>
                  <a:chOff x="-250415" y="-520575"/>
                  <a:chExt cx="1072330" cy="520575"/>
                </a:xfrm>
              </p:grpSpPr>
              <p:cxnSp>
                <p:nvCxnSpPr>
                  <p:cNvPr id="102" name="Straight Connector 101"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br>
                      <a:rPr lang="en-AU" dirty="0">
                        <a:latin typeface="+mn-lt"/>
                      </a:rPr>
                    </a:br>
                    <a:r>
                      <a:rPr lang="en-AU" dirty="0">
                        <a:latin typeface="+mn-lt"/>
                      </a:rPr>
                      <a:t>LEFT MARGIN</a:t>
                    </a:r>
                  </a:p>
                </p:txBody>
              </p:sp>
            </p:grpSp>
            <p:grpSp>
              <p:nvGrpSpPr>
                <p:cNvPr id="3" name="Group 2" hidden="1"/>
                <p:cNvGrpSpPr/>
                <p:nvPr userDrawn="1"/>
              </p:nvGrpSpPr>
              <p:grpSpPr bwMode="gray">
                <a:xfrm>
                  <a:off x="8246645" y="-520575"/>
                  <a:ext cx="1072330" cy="516118"/>
                  <a:chOff x="8236175" y="-520575"/>
                  <a:chExt cx="1072330" cy="516118"/>
                </a:xfrm>
              </p:grpSpPr>
              <p:cxnSp>
                <p:nvCxnSpPr>
                  <p:cNvPr id="111" name="Straight Connector 110"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TextBox 111"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p>
                  <a:p>
                    <a:pPr lvl="0"/>
                    <a:r>
                      <a:rPr lang="en-AU" dirty="0">
                        <a:latin typeface="+mn-lt"/>
                      </a:rPr>
                      <a:t>RIGHT MARGIN</a:t>
                    </a:r>
                  </a:p>
                </p:txBody>
              </p:sp>
            </p:grpSp>
          </p:grpSp>
        </p:grpSp>
        <p:sp>
          <p:nvSpPr>
            <p:cNvPr id="7" name="Rectangle 6" hidden="1"/>
            <p:cNvSpPr/>
            <p:nvPr userDrawn="1"/>
          </p:nvSpPr>
          <p:spPr bwMode="gray">
            <a:xfrm>
              <a:off x="322186" y="-573958"/>
              <a:ext cx="9786748" cy="369332"/>
            </a:xfrm>
            <a:prstGeom prst="rect">
              <a:avLst/>
            </a:prstGeom>
          </p:spPr>
          <p:txBody>
            <a:bodyPr wrap="square">
              <a:spAutoFit/>
            </a:bodyPr>
            <a:lstStyle/>
            <a:p>
              <a:pPr algn="ctr"/>
              <a:r>
                <a:rPr lang="en-GB" sz="1800" b="0" kern="1200" dirty="0">
                  <a:solidFill>
                    <a:srgbClr val="333333"/>
                  </a:solidFill>
                  <a:latin typeface="+mn-lt"/>
                  <a:ea typeface="+mn-ea"/>
                  <a:cs typeface="Arial" charset="0"/>
                </a:rPr>
                <a:t>DO NOT ALTER SLIDE MASTERS – THIS IS A TNS APPROVED</a:t>
              </a:r>
              <a:r>
                <a:rPr lang="en-GB" sz="1800" b="0" kern="1200" baseline="0" dirty="0">
                  <a:solidFill>
                    <a:srgbClr val="333333"/>
                  </a:solidFill>
                  <a:latin typeface="+mn-lt"/>
                  <a:ea typeface="+mn-ea"/>
                  <a:cs typeface="Arial" charset="0"/>
                </a:rPr>
                <a:t> TEMPLATE</a:t>
              </a:r>
              <a:endParaRPr lang="en-GB" sz="1800" b="0" kern="1200" dirty="0">
                <a:solidFill>
                  <a:srgbClr val="333333"/>
                </a:solidFill>
                <a:latin typeface="+mn-lt"/>
                <a:ea typeface="+mn-ea"/>
                <a:cs typeface="Arial" charset="0"/>
              </a:endParaRPr>
            </a:p>
          </p:txBody>
        </p:sp>
      </p:grpSp>
      <p:pic>
        <p:nvPicPr>
          <p:cNvPr id="33" name="Picture 32" descr="logo-03.png"/>
          <p:cNvPicPr>
            <a:picLocks noChangeAspect="1"/>
          </p:cNvPicPr>
          <p:nvPr/>
        </p:nvPicPr>
        <p:blipFill rotWithShape="1">
          <a:blip r:embed="rId18" cstate="print">
            <a:alphaModFix/>
            <a:extLst>
              <a:ext uri="{28A0092B-C50C-407E-A947-70E740481C1C}">
                <a14:useLocalDpi xmlns:a14="http://schemas.microsoft.com/office/drawing/2010/main" val="0"/>
              </a:ext>
            </a:extLst>
          </a:blip>
          <a:srcRect r="75827" b="12053"/>
          <a:stretch/>
        </p:blipFill>
        <p:spPr>
          <a:xfrm>
            <a:off x="265029" y="6686997"/>
            <a:ext cx="1046535" cy="285328"/>
          </a:xfrm>
          <a:prstGeom prst="rect">
            <a:avLst/>
          </a:prstGeom>
        </p:spPr>
      </p:pic>
      <p:sp>
        <p:nvSpPr>
          <p:cNvPr id="36" name="TextBox 35"/>
          <p:cNvSpPr txBox="1"/>
          <p:nvPr userDrawn="1">
            <p:custDataLst>
              <p:tags r:id="rId14"/>
            </p:custDataLst>
          </p:nvPr>
        </p:nvSpPr>
        <p:spPr>
          <a:xfrm>
            <a:off x="326281" y="6990711"/>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NZ" sz="750" b="0" i="0" u="none" strike="noStrike" spc="0" baseline="0" dirty="0">
                <a:solidFill>
                  <a:schemeClr val="accent1"/>
                </a:solidFill>
                <a:latin typeface="+mn-lt"/>
              </a:rPr>
              <a:t>© Kantar November 2019</a:t>
            </a:r>
          </a:p>
        </p:txBody>
      </p:sp>
      <p:pic>
        <p:nvPicPr>
          <p:cNvPr id="12" name="Picture 11"/>
          <p:cNvPicPr>
            <a:picLocks noChangeAspect="1"/>
          </p:cNvPicPr>
          <p:nvPr userDrawn="1">
            <p:custDataLst>
              <p:tags r:id="rId15"/>
            </p:custDataLst>
          </p:nvPr>
        </p:nvPicPr>
        <p:blipFill>
          <a:blip r:embed="rId19" cstate="print">
            <a:extLst>
              <a:ext uri="{28A0092B-C50C-407E-A947-70E740481C1C}">
                <a14:useLocalDpi xmlns:a14="http://schemas.microsoft.com/office/drawing/2010/main" val="0"/>
              </a:ext>
            </a:extLst>
          </a:blip>
          <a:stretch>
            <a:fillRect/>
          </a:stretch>
        </p:blipFill>
        <p:spPr>
          <a:xfrm>
            <a:off x="8508299" y="6711573"/>
            <a:ext cx="1320800" cy="408611"/>
          </a:xfrm>
          <a:prstGeom prst="rect">
            <a:avLst/>
          </a:prstGeom>
        </p:spPr>
      </p:pic>
      <p:pic>
        <p:nvPicPr>
          <p:cNvPr id="35" name="Picture 647" descr="Image result for tia nz">
            <a:extLst>
              <a:ext uri="{FF2B5EF4-FFF2-40B4-BE49-F238E27FC236}">
                <a16:creationId xmlns:a16="http://schemas.microsoft.com/office/drawing/2014/main" id="{A575EC7D-83AC-4A60-8325-3D430E12F479}"/>
              </a:ext>
            </a:extLst>
          </p:cNvPr>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7263103" y="6769100"/>
            <a:ext cx="963214" cy="2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67410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Lst>
  <p:hf hdr="0" ftr="0" dt="0"/>
  <p:txStyles>
    <p:titleStyle>
      <a:lvl1pPr algn="l" defTabSz="1028700" rtl="0" eaLnBrk="1" latinLnBrk="0" hangingPunct="1">
        <a:spcBef>
          <a:spcPct val="0"/>
        </a:spcBef>
        <a:buNone/>
        <a:defRPr sz="2400" kern="1200">
          <a:solidFill>
            <a:schemeClr val="accent1"/>
          </a:solidFill>
          <a:latin typeface="+mj-lt"/>
          <a:ea typeface="+mj-ea"/>
          <a:cs typeface="+mj-cs"/>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26.xml"/><Relationship Id="rId7" Type="http://schemas.openxmlformats.org/officeDocument/2006/relationships/notesSlide" Target="../notesSlides/notesSlide1.xml"/><Relationship Id="rId2" Type="http://schemas.openxmlformats.org/officeDocument/2006/relationships/tags" Target="../tags/tag25.xml"/><Relationship Id="rId1" Type="http://schemas.openxmlformats.org/officeDocument/2006/relationships/vmlDrawing" Target="../drawings/vmlDrawing8.vml"/><Relationship Id="rId6" Type="http://schemas.openxmlformats.org/officeDocument/2006/relationships/slideLayout" Target="../slideLayouts/slideLayout8.xml"/><Relationship Id="rId5" Type="http://schemas.openxmlformats.org/officeDocument/2006/relationships/tags" Target="../tags/tag28.xml"/><Relationship Id="rId10" Type="http://schemas.openxmlformats.org/officeDocument/2006/relationships/image" Target="../media/image14.jpeg"/><Relationship Id="rId4" Type="http://schemas.openxmlformats.org/officeDocument/2006/relationships/tags" Target="../tags/tag27.xml"/><Relationship Id="rId9" Type="http://schemas.openxmlformats.org/officeDocument/2006/relationships/image" Target="../media/image13.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chart" Target="../charts/chart5.xml"/><Relationship Id="rId2" Type="http://schemas.openxmlformats.org/officeDocument/2006/relationships/tags" Target="../tags/tag47.xml"/><Relationship Id="rId1" Type="http://schemas.openxmlformats.org/officeDocument/2006/relationships/vmlDrawing" Target="../drawings/vmlDrawing10.vml"/><Relationship Id="rId6" Type="http://schemas.openxmlformats.org/officeDocument/2006/relationships/tags" Target="../tags/tag51.xml"/><Relationship Id="rId11" Type="http://schemas.openxmlformats.org/officeDocument/2006/relationships/image" Target="../media/image1.emf"/><Relationship Id="rId5" Type="http://schemas.openxmlformats.org/officeDocument/2006/relationships/tags" Target="../tags/tag50.xml"/><Relationship Id="rId10" Type="http://schemas.openxmlformats.org/officeDocument/2006/relationships/oleObject" Target="../embeddings/oleObject10.bin"/><Relationship Id="rId4" Type="http://schemas.openxmlformats.org/officeDocument/2006/relationships/tags" Target="../tags/tag49.xml"/><Relationship Id="rId9"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1.emf"/><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oleObject" Target="../embeddings/oleObject11.bin"/><Relationship Id="rId2" Type="http://schemas.openxmlformats.org/officeDocument/2006/relationships/tags" Target="../tags/tag53.xml"/><Relationship Id="rId1" Type="http://schemas.openxmlformats.org/officeDocument/2006/relationships/vmlDrawing" Target="../drawings/vmlDrawing11.vml"/><Relationship Id="rId6" Type="http://schemas.openxmlformats.org/officeDocument/2006/relationships/tags" Target="../tags/tag57.xml"/><Relationship Id="rId11" Type="http://schemas.openxmlformats.org/officeDocument/2006/relationships/notesSlide" Target="../notesSlides/notesSlide7.xml"/><Relationship Id="rId5" Type="http://schemas.openxmlformats.org/officeDocument/2006/relationships/tags" Target="../tags/tag56.xml"/><Relationship Id="rId15" Type="http://schemas.openxmlformats.org/officeDocument/2006/relationships/chart" Target="../charts/chart7.xml"/><Relationship Id="rId10" Type="http://schemas.openxmlformats.org/officeDocument/2006/relationships/slideLayout" Target="../slideLayouts/slideLayout23.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chart" Target="../charts/chart6.xml"/></Relationships>
</file>

<file path=ppt/slides/_rels/slide13.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slideLayout" Target="../slideLayouts/slideLayout23.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tags" Target="../tags/tag76.xml"/><Relationship Id="rId2" Type="http://schemas.openxmlformats.org/officeDocument/2006/relationships/tags" Target="../tags/tag61.xml"/><Relationship Id="rId16" Type="http://schemas.openxmlformats.org/officeDocument/2006/relationships/tags" Target="../tags/tag75.xml"/><Relationship Id="rId20" Type="http://schemas.openxmlformats.org/officeDocument/2006/relationships/image" Target="../media/image1.emf"/><Relationship Id="rId1" Type="http://schemas.openxmlformats.org/officeDocument/2006/relationships/vmlDrawing" Target="../drawings/vmlDrawing12.v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tags" Target="../tags/tag74.xml"/><Relationship Id="rId10" Type="http://schemas.openxmlformats.org/officeDocument/2006/relationships/tags" Target="../tags/tag69.xml"/><Relationship Id="rId19" Type="http://schemas.openxmlformats.org/officeDocument/2006/relationships/oleObject" Target="../embeddings/oleObject12.bin"/><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s>
</file>

<file path=ppt/slides/_rels/slide14.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chart" Target="../charts/chart8.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8.xml"/><Relationship Id="rId5" Type="http://schemas.openxmlformats.org/officeDocument/2006/relationships/slideLayout" Target="../slideLayouts/slideLayout21.xml"/><Relationship Id="rId4" Type="http://schemas.openxmlformats.org/officeDocument/2006/relationships/tags" Target="../tags/tag80.xml"/></Relationships>
</file>

<file path=ppt/slides/_rels/slide1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chart" Target="../charts/chart9.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9.xml"/><Relationship Id="rId5" Type="http://schemas.openxmlformats.org/officeDocument/2006/relationships/slideLayout" Target="../slideLayouts/slideLayout21.xml"/><Relationship Id="rId4" Type="http://schemas.openxmlformats.org/officeDocument/2006/relationships/tags" Target="../tags/tag84.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86.xml"/><Relationship Id="rId7" Type="http://schemas.openxmlformats.org/officeDocument/2006/relationships/slideLayout" Target="../slideLayouts/slideLayout21.xml"/><Relationship Id="rId2" Type="http://schemas.openxmlformats.org/officeDocument/2006/relationships/tags" Target="../tags/tag85.xml"/><Relationship Id="rId1" Type="http://schemas.openxmlformats.org/officeDocument/2006/relationships/vmlDrawing" Target="../drawings/vmlDrawing13.vml"/><Relationship Id="rId6" Type="http://schemas.openxmlformats.org/officeDocument/2006/relationships/tags" Target="../tags/tag89.xml"/><Relationship Id="rId11" Type="http://schemas.openxmlformats.org/officeDocument/2006/relationships/chart" Target="../charts/chart10.xml"/><Relationship Id="rId5" Type="http://schemas.openxmlformats.org/officeDocument/2006/relationships/tags" Target="../tags/tag88.xml"/><Relationship Id="rId10" Type="http://schemas.openxmlformats.org/officeDocument/2006/relationships/image" Target="../media/image1.emf"/><Relationship Id="rId4" Type="http://schemas.openxmlformats.org/officeDocument/2006/relationships/tags" Target="../tags/tag87.xml"/><Relationship Id="rId9"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chart" Target="../charts/chart11.xml"/><Relationship Id="rId2" Type="http://schemas.openxmlformats.org/officeDocument/2006/relationships/tags" Target="../tags/tag90.xml"/><Relationship Id="rId1" Type="http://schemas.openxmlformats.org/officeDocument/2006/relationships/vmlDrawing" Target="../drawings/vmlDrawing14.vml"/><Relationship Id="rId6" Type="http://schemas.openxmlformats.org/officeDocument/2006/relationships/tags" Target="../tags/tag94.xml"/><Relationship Id="rId11" Type="http://schemas.openxmlformats.org/officeDocument/2006/relationships/image" Target="../media/image1.emf"/><Relationship Id="rId5" Type="http://schemas.openxmlformats.org/officeDocument/2006/relationships/tags" Target="../tags/tag93.xml"/><Relationship Id="rId10" Type="http://schemas.openxmlformats.org/officeDocument/2006/relationships/oleObject" Target="../embeddings/oleObject14.bin"/><Relationship Id="rId4" Type="http://schemas.openxmlformats.org/officeDocument/2006/relationships/tags" Target="../tags/tag92.xml"/><Relationship Id="rId9"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chart" Target="../charts/chart12.xml"/><Relationship Id="rId2" Type="http://schemas.openxmlformats.org/officeDocument/2006/relationships/tags" Target="../tags/tag96.xml"/><Relationship Id="rId1" Type="http://schemas.openxmlformats.org/officeDocument/2006/relationships/vmlDrawing" Target="../drawings/vmlDrawing15.vml"/><Relationship Id="rId6" Type="http://schemas.openxmlformats.org/officeDocument/2006/relationships/tags" Target="../tags/tag100.xml"/><Relationship Id="rId11" Type="http://schemas.openxmlformats.org/officeDocument/2006/relationships/image" Target="../media/image1.emf"/><Relationship Id="rId5" Type="http://schemas.openxmlformats.org/officeDocument/2006/relationships/tags" Target="../tags/tag99.xml"/><Relationship Id="rId10" Type="http://schemas.openxmlformats.org/officeDocument/2006/relationships/oleObject" Target="../embeddings/oleObject15.bin"/><Relationship Id="rId4" Type="http://schemas.openxmlformats.org/officeDocument/2006/relationships/tags" Target="../tags/tag98.xml"/><Relationship Id="rId9"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1.emf"/><Relationship Id="rId2" Type="http://schemas.openxmlformats.org/officeDocument/2006/relationships/tags" Target="../tags/tag10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3.xml"/><Relationship Id="rId4"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104.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06.xml"/><Relationship Id="rId7" Type="http://schemas.openxmlformats.org/officeDocument/2006/relationships/slideLayout" Target="../slideLayouts/slideLayout21.xml"/><Relationship Id="rId2" Type="http://schemas.openxmlformats.org/officeDocument/2006/relationships/tags" Target="../tags/tag105.xml"/><Relationship Id="rId1" Type="http://schemas.openxmlformats.org/officeDocument/2006/relationships/vmlDrawing" Target="../drawings/vmlDrawing17.vml"/><Relationship Id="rId6" Type="http://schemas.openxmlformats.org/officeDocument/2006/relationships/tags" Target="../tags/tag109.xml"/><Relationship Id="rId11" Type="http://schemas.openxmlformats.org/officeDocument/2006/relationships/image" Target="../media/image1.emf"/><Relationship Id="rId5" Type="http://schemas.openxmlformats.org/officeDocument/2006/relationships/tags" Target="../tags/tag108.xml"/><Relationship Id="rId10" Type="http://schemas.openxmlformats.org/officeDocument/2006/relationships/oleObject" Target="../embeddings/oleObject17.bin"/><Relationship Id="rId4" Type="http://schemas.openxmlformats.org/officeDocument/2006/relationships/tags" Target="../tags/tag107.xml"/><Relationship Id="rId9" Type="http://schemas.openxmlformats.org/officeDocument/2006/relationships/chart" Target="../charts/chart13.xml"/></Relationships>
</file>

<file path=ppt/slides/_rels/slide22.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10" Type="http://schemas.openxmlformats.org/officeDocument/2006/relationships/chart" Target="../charts/chart14.xml"/><Relationship Id="rId4" Type="http://schemas.openxmlformats.org/officeDocument/2006/relationships/tags" Target="../tags/tag113.xml"/><Relationship Id="rId9"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chart" Target="../charts/chart15.xml"/><Relationship Id="rId2" Type="http://schemas.openxmlformats.org/officeDocument/2006/relationships/tags" Target="../tags/tag118.xml"/><Relationship Id="rId1" Type="http://schemas.openxmlformats.org/officeDocument/2006/relationships/vmlDrawing" Target="../drawings/vmlDrawing18.vml"/><Relationship Id="rId6" Type="http://schemas.openxmlformats.org/officeDocument/2006/relationships/tags" Target="../tags/tag122.xml"/><Relationship Id="rId11" Type="http://schemas.openxmlformats.org/officeDocument/2006/relationships/image" Target="../media/image1.emf"/><Relationship Id="rId5" Type="http://schemas.openxmlformats.org/officeDocument/2006/relationships/tags" Target="../tags/tag121.xml"/><Relationship Id="rId10" Type="http://schemas.openxmlformats.org/officeDocument/2006/relationships/oleObject" Target="../embeddings/oleObject18.bin"/><Relationship Id="rId4" Type="http://schemas.openxmlformats.org/officeDocument/2006/relationships/tags" Target="../tags/tag120.xml"/><Relationship Id="rId9"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slideLayout" Target="../slideLayouts/slideLayout21.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chart" Target="../charts/chart16.xml"/><Relationship Id="rId2" Type="http://schemas.openxmlformats.org/officeDocument/2006/relationships/tags" Target="../tags/tag124.xml"/><Relationship Id="rId16" Type="http://schemas.openxmlformats.org/officeDocument/2006/relationships/image" Target="../media/image1.emf"/><Relationship Id="rId1" Type="http://schemas.openxmlformats.org/officeDocument/2006/relationships/vmlDrawing" Target="../drawings/vmlDrawing19.v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5" Type="http://schemas.openxmlformats.org/officeDocument/2006/relationships/oleObject" Target="../embeddings/oleObject19.bin"/><Relationship Id="rId10" Type="http://schemas.openxmlformats.org/officeDocument/2006/relationships/tags" Target="../tags/tag132.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chart" Target="../charts/chart1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18.xml"/><Relationship Id="rId5" Type="http://schemas.openxmlformats.org/officeDocument/2006/relationships/slideLayout" Target="../slideLayouts/slideLayout21.xml"/><Relationship Id="rId4" Type="http://schemas.openxmlformats.org/officeDocument/2006/relationships/tags" Target="../tags/tag13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tags" Target="../tags/tag13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tags" Target="../tags/tag140.xml"/></Relationships>
</file>

<file path=ppt/slides/_rels/slide28.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tags" Target="../tags/tag143.xml"/><Relationship Id="rId7" Type="http://schemas.openxmlformats.org/officeDocument/2006/relationships/slideLayout" Target="../slideLayouts/slideLayout21.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s>
</file>

<file path=ppt/slides/_rels/slide29.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chart" Target="../charts/chart19.xml"/><Relationship Id="rId5" Type="http://schemas.openxmlformats.org/officeDocument/2006/relationships/slideLayout" Target="../slideLayouts/slideLayout21.xml"/><Relationship Id="rId4" Type="http://schemas.openxmlformats.org/officeDocument/2006/relationships/tags" Target="../tags/tag150.xml"/></Relationships>
</file>

<file path=ppt/slides/_rels/slide3.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52.xml"/><Relationship Id="rId7" Type="http://schemas.openxmlformats.org/officeDocument/2006/relationships/oleObject" Target="../embeddings/oleObject20.bin"/><Relationship Id="rId2" Type="http://schemas.openxmlformats.org/officeDocument/2006/relationships/tags" Target="../tags/tag151.xml"/><Relationship Id="rId1" Type="http://schemas.openxmlformats.org/officeDocument/2006/relationships/vmlDrawing" Target="../drawings/vmlDrawing20.vml"/><Relationship Id="rId6" Type="http://schemas.openxmlformats.org/officeDocument/2006/relationships/notesSlide" Target="../notesSlides/notesSlide21.xml"/><Relationship Id="rId5" Type="http://schemas.openxmlformats.org/officeDocument/2006/relationships/slideLayout" Target="../slideLayouts/slideLayout21.xml"/><Relationship Id="rId4" Type="http://schemas.openxmlformats.org/officeDocument/2006/relationships/tags" Target="../tags/tag153.xml"/></Relationships>
</file>

<file path=ppt/slides/_rels/slide3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55.xml"/><Relationship Id="rId7" Type="http://schemas.openxmlformats.org/officeDocument/2006/relationships/oleObject" Target="../embeddings/oleObject21.bin"/><Relationship Id="rId2" Type="http://schemas.openxmlformats.org/officeDocument/2006/relationships/tags" Target="../tags/tag154.xml"/><Relationship Id="rId1" Type="http://schemas.openxmlformats.org/officeDocument/2006/relationships/vmlDrawing" Target="../drawings/vmlDrawing21.vml"/><Relationship Id="rId6" Type="http://schemas.openxmlformats.org/officeDocument/2006/relationships/notesSlide" Target="../notesSlides/notesSlide22.xml"/><Relationship Id="rId5" Type="http://schemas.openxmlformats.org/officeDocument/2006/relationships/slideLayout" Target="../slideLayouts/slideLayout21.xml"/><Relationship Id="rId4" Type="http://schemas.openxmlformats.org/officeDocument/2006/relationships/tags" Target="../tags/tag156.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chart" Target="../charts/chart20.xml"/><Relationship Id="rId2" Type="http://schemas.openxmlformats.org/officeDocument/2006/relationships/tags" Target="../tags/tag157.xml"/><Relationship Id="rId1" Type="http://schemas.openxmlformats.org/officeDocument/2006/relationships/vmlDrawing" Target="../drawings/vmlDrawing22.vml"/><Relationship Id="rId6" Type="http://schemas.openxmlformats.org/officeDocument/2006/relationships/tags" Target="../tags/tag161.xml"/><Relationship Id="rId11" Type="http://schemas.openxmlformats.org/officeDocument/2006/relationships/image" Target="../media/image18.emf"/><Relationship Id="rId5" Type="http://schemas.openxmlformats.org/officeDocument/2006/relationships/tags" Target="../tags/tag160.xml"/><Relationship Id="rId10" Type="http://schemas.openxmlformats.org/officeDocument/2006/relationships/oleObject" Target="../embeddings/oleObject22.bin"/><Relationship Id="rId4" Type="http://schemas.openxmlformats.org/officeDocument/2006/relationships/tags" Target="../tags/tag159.xml"/><Relationship Id="rId9"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64.xml"/><Relationship Id="rId7" Type="http://schemas.openxmlformats.org/officeDocument/2006/relationships/slideLayout" Target="../slideLayouts/slideLayout21.xml"/><Relationship Id="rId12" Type="http://schemas.openxmlformats.org/officeDocument/2006/relationships/image" Target="../media/image20.png"/><Relationship Id="rId2" Type="http://schemas.openxmlformats.org/officeDocument/2006/relationships/tags" Target="../tags/tag163.xml"/><Relationship Id="rId1" Type="http://schemas.openxmlformats.org/officeDocument/2006/relationships/vmlDrawing" Target="../drawings/vmlDrawing23.vml"/><Relationship Id="rId6" Type="http://schemas.openxmlformats.org/officeDocument/2006/relationships/tags" Target="../tags/tag167.xml"/><Relationship Id="rId11" Type="http://schemas.openxmlformats.org/officeDocument/2006/relationships/chart" Target="../charts/chart21.xml"/><Relationship Id="rId5" Type="http://schemas.openxmlformats.org/officeDocument/2006/relationships/tags" Target="../tags/tag166.xml"/><Relationship Id="rId10" Type="http://schemas.openxmlformats.org/officeDocument/2006/relationships/image" Target="../media/image1.emf"/><Relationship Id="rId4" Type="http://schemas.openxmlformats.org/officeDocument/2006/relationships/tags" Target="../tags/tag165.xml"/><Relationship Id="rId9" Type="http://schemas.openxmlformats.org/officeDocument/2006/relationships/oleObject" Target="../embeddings/oleObject23.bin"/></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8.xml"/></Relationships>
</file>

<file path=ppt/slides/_rels/slide35.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chart" Target="../charts/chart2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25.xml"/><Relationship Id="rId5" Type="http://schemas.openxmlformats.org/officeDocument/2006/relationships/slideLayout" Target="../slideLayouts/slideLayout21.xml"/><Relationship Id="rId4" Type="http://schemas.openxmlformats.org/officeDocument/2006/relationships/tags" Target="../tags/tag172.xml"/></Relationships>
</file>

<file path=ppt/slides/_rels/slide36.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chart" Target="../charts/chart23.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notesSlide" Target="../notesSlides/notesSlide26.xml"/><Relationship Id="rId5" Type="http://schemas.openxmlformats.org/officeDocument/2006/relationships/slideLayout" Target="../slideLayouts/slideLayout21.xml"/><Relationship Id="rId4" Type="http://schemas.openxmlformats.org/officeDocument/2006/relationships/tags" Target="../tags/tag176.xml"/></Relationships>
</file>

<file path=ppt/slides/_rels/slide37.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chart" Target="../charts/chart24.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notesSlide" Target="../notesSlides/notesSlide27.xml"/><Relationship Id="rId5" Type="http://schemas.openxmlformats.org/officeDocument/2006/relationships/slideLayout" Target="../slideLayouts/slideLayout21.xml"/><Relationship Id="rId4" Type="http://schemas.openxmlformats.org/officeDocument/2006/relationships/tags" Target="../tags/tag180.xml"/></Relationships>
</file>

<file path=ppt/slides/_rels/slide38.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chart" Target="../charts/chart25.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28.xml"/><Relationship Id="rId5" Type="http://schemas.openxmlformats.org/officeDocument/2006/relationships/slideLayout" Target="../slideLayouts/slideLayout21.xml"/><Relationship Id="rId4" Type="http://schemas.openxmlformats.org/officeDocument/2006/relationships/tags" Target="../tags/tag184.xml"/></Relationships>
</file>

<file path=ppt/slides/_rels/slide39.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chart" Target="../charts/chart26.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notesSlide" Target="../notesSlides/notesSlide29.xml"/><Relationship Id="rId5" Type="http://schemas.openxmlformats.org/officeDocument/2006/relationships/slideLayout" Target="../slideLayouts/slideLayout21.xml"/><Relationship Id="rId4" Type="http://schemas.openxmlformats.org/officeDocument/2006/relationships/tags" Target="../tags/tag18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2.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10" Type="http://schemas.openxmlformats.org/officeDocument/2006/relationships/chart" Target="../charts/chart27.xml"/><Relationship Id="rId4" Type="http://schemas.openxmlformats.org/officeDocument/2006/relationships/tags" Target="../tags/tag192.xml"/><Relationship Id="rId9"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197.xml"/><Relationship Id="rId7" Type="http://schemas.openxmlformats.org/officeDocument/2006/relationships/slideLayout" Target="../slideLayouts/slideLayout21.xml"/><Relationship Id="rId2" Type="http://schemas.openxmlformats.org/officeDocument/2006/relationships/tags" Target="../tags/tag196.xml"/><Relationship Id="rId1" Type="http://schemas.openxmlformats.org/officeDocument/2006/relationships/vmlDrawing" Target="../drawings/vmlDrawing24.vml"/><Relationship Id="rId6" Type="http://schemas.openxmlformats.org/officeDocument/2006/relationships/tags" Target="../tags/tag200.xml"/><Relationship Id="rId11" Type="http://schemas.openxmlformats.org/officeDocument/2006/relationships/image" Target="../media/image1.emf"/><Relationship Id="rId5" Type="http://schemas.openxmlformats.org/officeDocument/2006/relationships/tags" Target="../tags/tag199.xml"/><Relationship Id="rId10" Type="http://schemas.openxmlformats.org/officeDocument/2006/relationships/oleObject" Target="../embeddings/oleObject24.bin"/><Relationship Id="rId4" Type="http://schemas.openxmlformats.org/officeDocument/2006/relationships/tags" Target="../tags/tag198.xml"/><Relationship Id="rId9" Type="http://schemas.openxmlformats.org/officeDocument/2006/relationships/chart" Target="../charts/chart28.xml"/></Relationships>
</file>

<file path=ppt/slides/_rels/slide42.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chart" Target="../charts/chart29.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notesSlide" Target="../notesSlides/notesSlide32.xml"/><Relationship Id="rId5" Type="http://schemas.openxmlformats.org/officeDocument/2006/relationships/slideLayout" Target="../slideLayouts/slideLayout21.xml"/><Relationship Id="rId4" Type="http://schemas.openxmlformats.org/officeDocument/2006/relationships/tags" Target="../tags/tag204.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vmlDrawing" Target="../drawings/vmlDrawing25.vml"/><Relationship Id="rId6" Type="http://schemas.openxmlformats.org/officeDocument/2006/relationships/tags" Target="../tags/tag209.xml"/><Relationship Id="rId11" Type="http://schemas.openxmlformats.org/officeDocument/2006/relationships/image" Target="../media/image1.emf"/><Relationship Id="rId5" Type="http://schemas.openxmlformats.org/officeDocument/2006/relationships/tags" Target="../tags/tag208.xml"/><Relationship Id="rId10" Type="http://schemas.openxmlformats.org/officeDocument/2006/relationships/oleObject" Target="../embeddings/oleObject25.bin"/><Relationship Id="rId4" Type="http://schemas.openxmlformats.org/officeDocument/2006/relationships/tags" Target="../tags/tag207.xml"/><Relationship Id="rId9"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212.xml"/><Relationship Id="rId7" Type="http://schemas.openxmlformats.org/officeDocument/2006/relationships/tags" Target="../tags/tag216.xml"/><Relationship Id="rId2" Type="http://schemas.openxmlformats.org/officeDocument/2006/relationships/tags" Target="../tags/tag211.xml"/><Relationship Id="rId1" Type="http://schemas.openxmlformats.org/officeDocument/2006/relationships/vmlDrawing" Target="../drawings/vmlDrawing26.vml"/><Relationship Id="rId6" Type="http://schemas.openxmlformats.org/officeDocument/2006/relationships/tags" Target="../tags/tag215.xml"/><Relationship Id="rId11" Type="http://schemas.openxmlformats.org/officeDocument/2006/relationships/image" Target="../media/image1.emf"/><Relationship Id="rId5" Type="http://schemas.openxmlformats.org/officeDocument/2006/relationships/tags" Target="../tags/tag214.xml"/><Relationship Id="rId10" Type="http://schemas.openxmlformats.org/officeDocument/2006/relationships/oleObject" Target="../embeddings/oleObject26.bin"/><Relationship Id="rId4" Type="http://schemas.openxmlformats.org/officeDocument/2006/relationships/tags" Target="../tags/tag213.xml"/><Relationship Id="rId9"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3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4.xml"/></Relationships>
</file>

<file path=ppt/slides/_rels/slide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37.xml"/><Relationship Id="rId7" Type="http://schemas.openxmlformats.org/officeDocument/2006/relationships/chart" Target="../charts/chart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6.jpeg"/><Relationship Id="rId5" Type="http://schemas.openxmlformats.org/officeDocument/2006/relationships/notesSlide" Target="../notesSlides/notesSlide3.xml"/><Relationship Id="rId4"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chart" Target="../charts/chart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7.jpg"/><Relationship Id="rId5" Type="http://schemas.openxmlformats.org/officeDocument/2006/relationships/notesSlide" Target="../notesSlides/notesSlide4.xml"/><Relationship Id="rId4"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42.xml"/><Relationship Id="rId7" Type="http://schemas.openxmlformats.org/officeDocument/2006/relationships/slideLayout" Target="../slideLayouts/slideLayout31.xml"/><Relationship Id="rId12" Type="http://schemas.openxmlformats.org/officeDocument/2006/relationships/chart" Target="../charts/chart4.xml"/><Relationship Id="rId2" Type="http://schemas.openxmlformats.org/officeDocument/2006/relationships/tags" Target="../tags/tag41.xml"/><Relationship Id="rId1" Type="http://schemas.openxmlformats.org/officeDocument/2006/relationships/vmlDrawing" Target="../drawings/vmlDrawing9.vml"/><Relationship Id="rId6" Type="http://schemas.openxmlformats.org/officeDocument/2006/relationships/tags" Target="../tags/tag45.xml"/><Relationship Id="rId11" Type="http://schemas.openxmlformats.org/officeDocument/2006/relationships/image" Target="../media/image19.jpg"/><Relationship Id="rId5" Type="http://schemas.openxmlformats.org/officeDocument/2006/relationships/tags" Target="../tags/tag44.xml"/><Relationship Id="rId10" Type="http://schemas.openxmlformats.org/officeDocument/2006/relationships/image" Target="../media/image18.emf"/><Relationship Id="rId4" Type="http://schemas.openxmlformats.org/officeDocument/2006/relationships/tags" Target="../tags/tag43.xml"/><Relationship Id="rId9"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2541793-E32B-4735-87F6-1B660B8FEF47}"/>
              </a:ext>
            </a:extLst>
          </p:cNvPr>
          <p:cNvGraphicFramePr>
            <a:graphicFrameLocks noChangeAspect="1"/>
          </p:cNvGraphicFramePr>
          <p:nvPr>
            <p:custDataLst>
              <p:tags r:id="rId3"/>
            </p:custDataLst>
            <p:extLst>
              <p:ext uri="{D42A27DB-BD31-4B8C-83A1-F6EECF244321}">
                <p14:modId xmlns:p14="http://schemas.microsoft.com/office/powerpoint/2010/main" val="2473742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69" name="think-cell Slide" r:id="rId8" imgW="287" imgH="284" progId="TCLayout.ActiveDocument.1">
                  <p:embed/>
                </p:oleObj>
              </mc:Choice>
              <mc:Fallback>
                <p:oleObj name="think-cell Slide" r:id="rId8" imgW="287" imgH="284"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E0541-474C-4DF4-B736-28FD84775906}"/>
              </a:ext>
            </a:extLst>
          </p:cNvPr>
          <p:cNvSpPr/>
          <p:nvPr>
            <p:custDataLst>
              <p:tags r:id="rId4"/>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b="0" dirty="0" err="1">
              <a:latin typeface="Arial" panose="020B0604020202020204" pitchFamily="34" charset="0"/>
              <a:ea typeface="+mj-ea"/>
              <a:cs typeface="+mj-cs"/>
              <a:sym typeface="Arial" panose="020B0604020202020204" pitchFamily="34" charset="0"/>
            </a:endParaRPr>
          </a:p>
        </p:txBody>
      </p:sp>
      <p:pic>
        <p:nvPicPr>
          <p:cNvPr id="6" name="Picture Placeholder 4">
            <a:extLst>
              <a:ext uri="{FF2B5EF4-FFF2-40B4-BE49-F238E27FC236}">
                <a16:creationId xmlns:a16="http://schemas.microsoft.com/office/drawing/2014/main" id="{79645014-1B69-4648-9A0C-75145C43FA09}"/>
              </a:ext>
            </a:extLst>
          </p:cNvPr>
          <p:cNvPicPr>
            <a:picLocks noGrp="1" noChangeAspect="1"/>
          </p:cNvPicPr>
          <p:nvPr>
            <p:ph type="pic" sz="quarter" idx="19"/>
          </p:nvPr>
        </p:nvPicPr>
        <p:blipFill rotWithShape="1">
          <a:blip r:embed="rId10" cstate="screen">
            <a:extLst>
              <a:ext uri="{28A0092B-C50C-407E-A947-70E740481C1C}">
                <a14:useLocalDpi xmlns:a14="http://schemas.microsoft.com/office/drawing/2010/main"/>
              </a:ext>
            </a:extLst>
          </a:blip>
          <a:srcRect/>
          <a:stretch/>
        </p:blipFill>
        <p:spPr>
          <a:xfrm>
            <a:off x="327025" y="1416050"/>
            <a:ext cx="9783763" cy="5003800"/>
          </a:xfrm>
          <a:prstGeom prst="rect">
            <a:avLst/>
          </a:prstGeom>
        </p:spPr>
      </p:pic>
      <p:sp>
        <p:nvSpPr>
          <p:cNvPr id="4" name="Title 3"/>
          <p:cNvSpPr>
            <a:spLocks noGrp="1"/>
          </p:cNvSpPr>
          <p:nvPr>
            <p:ph type="title"/>
            <p:custDataLst>
              <p:tags r:id="rId5"/>
            </p:custDataLst>
          </p:nvPr>
        </p:nvSpPr>
        <p:spPr/>
        <p:txBody>
          <a:bodyPr/>
          <a:lstStyle/>
          <a:p>
            <a:r>
              <a:rPr lang="en-NZ" dirty="0">
                <a:solidFill>
                  <a:schemeClr val="accent1"/>
                </a:solidFill>
              </a:rPr>
              <a:t>Mood of the Nation</a:t>
            </a:r>
            <a:br>
              <a:rPr lang="en-NZ" dirty="0">
                <a:solidFill>
                  <a:schemeClr val="accent1"/>
                </a:solidFill>
              </a:rPr>
            </a:br>
            <a:r>
              <a:rPr lang="en-NZ" dirty="0">
                <a:solidFill>
                  <a:schemeClr val="accent1"/>
                </a:solidFill>
              </a:rPr>
              <a:t>New Zealanders' perceptions of international visitors</a:t>
            </a:r>
            <a:br>
              <a:rPr lang="en-NZ" dirty="0">
                <a:solidFill>
                  <a:schemeClr val="accent1"/>
                </a:solidFill>
              </a:rPr>
            </a:br>
            <a:r>
              <a:rPr lang="en-NZ" sz="1800" dirty="0">
                <a:solidFill>
                  <a:schemeClr val="accent1"/>
                </a:solidFill>
              </a:rPr>
              <a:t>November 2019</a:t>
            </a:r>
            <a:endParaRPr lang="en-GB" dirty="0">
              <a:solidFill>
                <a:schemeClr val="accent1"/>
              </a:solidFill>
            </a:endParaRPr>
          </a:p>
        </p:txBody>
      </p:sp>
    </p:spTree>
    <p:custDataLst>
      <p:tags r:id="rId2"/>
    </p:custDataLst>
    <p:extLst>
      <p:ext uri="{BB962C8B-B14F-4D97-AF65-F5344CB8AC3E}">
        <p14:creationId xmlns:p14="http://schemas.microsoft.com/office/powerpoint/2010/main" val="129063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281" y="2008205"/>
            <a:ext cx="1841500" cy="1405484"/>
          </a:xfrm>
        </p:spPr>
        <p:txBody>
          <a:bodyPr/>
          <a:lstStyle/>
          <a:p>
            <a:r>
              <a:rPr lang="en-NZ" dirty="0">
                <a:solidFill>
                  <a:schemeClr val="accent1"/>
                </a:solidFill>
              </a:rPr>
              <a:t>3</a:t>
            </a:r>
          </a:p>
        </p:txBody>
      </p:sp>
      <p:sp>
        <p:nvSpPr>
          <p:cNvPr id="3" name="Title 2"/>
          <p:cNvSpPr>
            <a:spLocks noGrp="1"/>
          </p:cNvSpPr>
          <p:nvPr>
            <p:ph type="title"/>
          </p:nvPr>
        </p:nvSpPr>
        <p:spPr/>
        <p:txBody>
          <a:bodyPr/>
          <a:lstStyle/>
          <a:p>
            <a:r>
              <a:rPr lang="en-NZ" dirty="0">
                <a:solidFill>
                  <a:schemeClr val="accent1"/>
                </a:solidFill>
              </a:rPr>
              <a:t>Detailed insights</a:t>
            </a:r>
          </a:p>
        </p:txBody>
      </p:sp>
    </p:spTree>
    <p:custDataLst>
      <p:tags r:id="rId1"/>
    </p:custDataLst>
    <p:extLst>
      <p:ext uri="{BB962C8B-B14F-4D97-AF65-F5344CB8AC3E}">
        <p14:creationId xmlns:p14="http://schemas.microsoft.com/office/powerpoint/2010/main" val="195843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04" name="think-cell Slide" r:id="rId10" imgW="270" imgH="270" progId="TCLayout.ActiveDocument.1">
                  <p:embed/>
                </p:oleObj>
              </mc:Choice>
              <mc:Fallback>
                <p:oleObj name="think-cell Slide" r:id="rId10" imgW="270" imgH="270" progId="TCLayout.ActiveDocument.1">
                  <p:embed/>
                  <p:pic>
                    <p:nvPicPr>
                      <p:cNvPr id="14" name="Object 13"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NZ" dirty="0"/>
              <a:t>The vast majority of New Zealanders agree that international tourism is good for New Zealand</a:t>
            </a:r>
            <a:endParaRPr lang="en-NZ" dirty="0">
              <a:solidFill>
                <a:schemeClr val="accent1"/>
              </a:solidFill>
              <a:latin typeface="+mj-lt"/>
            </a:endParaRPr>
          </a:p>
        </p:txBody>
      </p:sp>
      <p:sp>
        <p:nvSpPr>
          <p:cNvPr id="7" name="Text Placeholder 6"/>
          <p:cNvSpPr>
            <a:spLocks noGrp="1"/>
          </p:cNvSpPr>
          <p:nvPr>
            <p:ph type="body" sz="quarter" idx="15"/>
          </p:nvPr>
        </p:nvSpPr>
        <p:spPr>
          <a:xfrm>
            <a:off x="326281" y="1137651"/>
            <a:ext cx="9784800" cy="836679"/>
          </a:xfrm>
        </p:spPr>
        <p:txBody>
          <a:bodyPr/>
          <a:lstStyle/>
          <a:p>
            <a:r>
              <a:rPr lang="en-GB" sz="1600" b="0" dirty="0">
                <a:solidFill>
                  <a:schemeClr val="accent1"/>
                </a:solidFill>
              </a:rPr>
              <a:t>International tourism is good for New Zealand</a:t>
            </a:r>
          </a:p>
          <a:p>
            <a:r>
              <a:rPr lang="en-GB" sz="1100" b="0" dirty="0">
                <a:solidFill>
                  <a:schemeClr val="accent1"/>
                </a:solidFill>
              </a:rPr>
              <a:t>% agree, 18+ year olds</a:t>
            </a:r>
          </a:p>
        </p:txBody>
      </p:sp>
      <p:sp>
        <p:nvSpPr>
          <p:cNvPr id="17" name="TextBox 16"/>
          <p:cNvSpPr txBox="1"/>
          <p:nvPr>
            <p:custDataLst>
              <p:tags r:id="rId3"/>
            </p:custDataLst>
          </p:nvPr>
        </p:nvSpPr>
        <p:spPr>
          <a:xfrm>
            <a:off x="326281" y="6083726"/>
            <a:ext cx="8641136" cy="418706"/>
          </a:xfrm>
          <a:prstGeom prst="rect">
            <a:avLst/>
          </a:prstGeom>
          <a:noFill/>
        </p:spPr>
        <p:txBody>
          <a:bodyPr vert="horz" wrap="square" lIns="0" tIns="0" rIns="0" bIns="0" rtlCol="0" anchor="b">
            <a:noAutofit/>
          </a:bodyPr>
          <a:lstStyle/>
          <a:p>
            <a:pPr>
              <a:tabLst>
                <a:tab pos="266700" algn="l"/>
              </a:tabLst>
            </a:pPr>
            <a:r>
              <a:rPr lang="en-GB" sz="700" b="0" dirty="0">
                <a:solidFill>
                  <a:schemeClr val="accent1"/>
                </a:solidFill>
                <a:latin typeface="+mn-lt"/>
              </a:rPr>
              <a:t>Base:	New Zealanders aged 18 plus: </a:t>
            </a:r>
            <a:r>
              <a:rPr lang="pt-BR" sz="700" b="0" dirty="0">
                <a:solidFill>
                  <a:schemeClr val="accent1"/>
                </a:solidFill>
                <a:latin typeface="+mn-lt"/>
              </a:rPr>
              <a:t>Mar-17 n = 500 | Nov-17 n = 501 | Mar-18 n = 555 | Nov-18 n = 1084 | Mar-19 n = 1083 </a:t>
            </a:r>
            <a:r>
              <a:rPr lang="pt-BR" sz="700" b="0" dirty="0">
                <a:solidFill>
                  <a:schemeClr val="accent1"/>
                </a:solidFill>
              </a:rPr>
              <a:t>| Nov-19 n = 1081</a:t>
            </a:r>
            <a:endParaRPr lang="pt-BR" sz="700" b="0" dirty="0">
              <a:solidFill>
                <a:schemeClr val="accent1"/>
              </a:solidFill>
              <a:latin typeface="+mn-lt"/>
            </a:endParaRPr>
          </a:p>
        </p:txBody>
      </p:sp>
      <p:graphicFrame>
        <p:nvGraphicFramePr>
          <p:cNvPr id="21" name="MAC_579_21"/>
          <p:cNvGraphicFramePr>
            <a:graphicFrameLocks noGrp="1"/>
          </p:cNvGraphicFramePr>
          <p:nvPr>
            <p:ph sz="quarter" idx="11"/>
            <p:custDataLst>
              <p:tags r:id="rId4"/>
            </p:custDataLst>
            <p:extLst>
              <p:ext uri="{D42A27DB-BD31-4B8C-83A1-F6EECF244321}">
                <p14:modId xmlns:p14="http://schemas.microsoft.com/office/powerpoint/2010/main" val="474562202"/>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2"/>
          </a:graphicData>
        </a:graphic>
      </p:graphicFrame>
      <p:grpSp>
        <p:nvGrpSpPr>
          <p:cNvPr id="22" name="Group 21"/>
          <p:cNvGrpSpPr/>
          <p:nvPr/>
        </p:nvGrpSpPr>
        <p:grpSpPr>
          <a:xfrm>
            <a:off x="8287964" y="6176410"/>
            <a:ext cx="1899936" cy="326022"/>
            <a:chOff x="8283348" y="6176410"/>
            <a:chExt cx="1877449" cy="326022"/>
          </a:xfrm>
        </p:grpSpPr>
        <p:sp>
          <p:nvSpPr>
            <p:cNvPr id="23" name="Rectangle 22">
              <a:extLst>
                <a:ext uri="{FF2B5EF4-FFF2-40B4-BE49-F238E27FC236}">
                  <a16:creationId xmlns:a16="http://schemas.microsoft.com/office/drawing/2014/main" id="{B4110CA9-BF5C-405F-8ED5-024D4748DD54}"/>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4" name="Text Box 21">
              <a:extLst>
                <a:ext uri="{FF2B5EF4-FFF2-40B4-BE49-F238E27FC236}">
                  <a16:creationId xmlns:a16="http://schemas.microsoft.com/office/drawing/2014/main" id="{8CF78043-01B1-4C16-B2BA-B50BE22888E5}"/>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5" name="AutoShape 22">
              <a:extLst>
                <a:ext uri="{FF2B5EF4-FFF2-40B4-BE49-F238E27FC236}">
                  <a16:creationId xmlns:a16="http://schemas.microsoft.com/office/drawing/2014/main" id="{3DE893F9-88C0-42FE-BA00-3E624251B413}"/>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6" name="AutoShape 20">
              <a:extLst>
                <a:ext uri="{FF2B5EF4-FFF2-40B4-BE49-F238E27FC236}">
                  <a16:creationId xmlns:a16="http://schemas.microsoft.com/office/drawing/2014/main" id="{63FF839F-72F2-48BE-84CB-6EB5B7F2FB48}"/>
                </a:ext>
              </a:extLst>
            </p:cNvPr>
            <p:cNvSpPr>
              <a:spLocks noChangeArrowheads="1"/>
            </p:cNvSpPr>
            <p:nvPr>
              <p:custDataLst>
                <p:tags r:id="rId7"/>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4" name="Slide Number Placeholder 3">
            <a:extLst>
              <a:ext uri="{FF2B5EF4-FFF2-40B4-BE49-F238E27FC236}">
                <a16:creationId xmlns:a16="http://schemas.microsoft.com/office/drawing/2014/main" id="{3F98424B-69F8-4AB4-9D46-D9F5E8ED7DF4}"/>
              </a:ext>
            </a:extLst>
          </p:cNvPr>
          <p:cNvSpPr>
            <a:spLocks noGrp="1"/>
          </p:cNvSpPr>
          <p:nvPr>
            <p:ph type="sldNum" sz="quarter" idx="10"/>
          </p:nvPr>
        </p:nvSpPr>
        <p:spPr/>
        <p:txBody>
          <a:bodyPr/>
          <a:lstStyle/>
          <a:p>
            <a:fld id="{9784CBA3-D598-4B1F-BAA3-EE14B5154290}" type="slidenum">
              <a:rPr lang="en-AU" smtClean="0"/>
              <a:pPr/>
              <a:t>11</a:t>
            </a:fld>
            <a:endParaRPr lang="en-AU" dirty="0"/>
          </a:p>
        </p:txBody>
      </p:sp>
    </p:spTree>
    <p:extLst>
      <p:ext uri="{BB962C8B-B14F-4D97-AF65-F5344CB8AC3E}">
        <p14:creationId xmlns:p14="http://schemas.microsoft.com/office/powerpoint/2010/main" val="1041509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022194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29" name="think-cell Slide" r:id="rId12" imgW="270" imgH="270" progId="TCLayout.ActiveDocument.1">
                  <p:embed/>
                </p:oleObj>
              </mc:Choice>
              <mc:Fallback>
                <p:oleObj name="think-cell Slide" r:id="rId12" imgW="270" imgH="270" progId="TCLayout.ActiveDocument.1">
                  <p:embed/>
                  <p:pic>
                    <p:nvPicPr>
                      <p:cNvPr id="14" name="Object 13"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l"/>
            <a:endParaRPr lang="en-NZ" sz="2000" b="0" dirty="0">
              <a:latin typeface="Arial"/>
              <a:ea typeface="+mj-ea"/>
              <a:cs typeface="+mj-cs"/>
              <a:sym typeface="Arial"/>
            </a:endParaRPr>
          </a:p>
        </p:txBody>
      </p:sp>
      <p:sp>
        <p:nvSpPr>
          <p:cNvPr id="2" name="Title 1"/>
          <p:cNvSpPr>
            <a:spLocks noGrp="1"/>
          </p:cNvSpPr>
          <p:nvPr>
            <p:ph type="title"/>
          </p:nvPr>
        </p:nvSpPr>
        <p:spPr/>
        <p:txBody>
          <a:bodyPr/>
          <a:lstStyle/>
          <a:p>
            <a:r>
              <a:rPr lang="en-NZ" dirty="0">
                <a:solidFill>
                  <a:schemeClr val="accent1"/>
                </a:solidFill>
              </a:rPr>
              <a:t>Generally speaking, New Zealanders agree that they are welcoming of and open to international visitors</a:t>
            </a:r>
            <a:endParaRPr lang="en-NZ" dirty="0">
              <a:solidFill>
                <a:schemeClr val="accent1"/>
              </a:solidFill>
              <a:latin typeface="+mj-lt"/>
            </a:endParaRPr>
          </a:p>
        </p:txBody>
      </p:sp>
      <p:sp>
        <p:nvSpPr>
          <p:cNvPr id="7" name="Text Placeholder 6"/>
          <p:cNvSpPr>
            <a:spLocks noGrp="1"/>
          </p:cNvSpPr>
          <p:nvPr>
            <p:ph type="body" sz="quarter" idx="15"/>
          </p:nvPr>
        </p:nvSpPr>
        <p:spPr>
          <a:xfrm>
            <a:off x="326281" y="1137651"/>
            <a:ext cx="6255494" cy="836679"/>
          </a:xfrm>
        </p:spPr>
        <p:txBody>
          <a:bodyPr/>
          <a:lstStyle/>
          <a:p>
            <a:r>
              <a:rPr lang="en-US" sz="1600" b="0" dirty="0">
                <a:solidFill>
                  <a:schemeClr val="accent1"/>
                </a:solidFill>
              </a:rPr>
              <a:t>Attitudes towards international visitors </a:t>
            </a:r>
          </a:p>
          <a:p>
            <a:r>
              <a:rPr lang="en-GB" sz="1100" b="0" dirty="0">
                <a:solidFill>
                  <a:schemeClr val="accent1"/>
                </a:solidFill>
              </a:rPr>
              <a:t>% agree, 18+ year olds, Nov-19</a:t>
            </a:r>
            <a:endParaRPr lang="en-US" sz="1600" b="0" dirty="0">
              <a:solidFill>
                <a:schemeClr val="accent1"/>
              </a:solidFill>
            </a:endParaRPr>
          </a:p>
        </p:txBody>
      </p:sp>
      <p:sp>
        <p:nvSpPr>
          <p:cNvPr id="17" name="TextBox 16"/>
          <p:cNvSpPr txBox="1"/>
          <p:nvPr>
            <p:custDataLst>
              <p:tags r:id="rId4"/>
            </p:custDataLst>
          </p:nvPr>
        </p:nvSpPr>
        <p:spPr>
          <a:xfrm>
            <a:off x="326281" y="6083726"/>
            <a:ext cx="6723999" cy="418706"/>
          </a:xfrm>
          <a:prstGeom prst="rect">
            <a:avLst/>
          </a:prstGeom>
          <a:noFill/>
        </p:spPr>
        <p:txBody>
          <a:bodyPr vert="horz" wrap="square" lIns="0" tIns="0" rIns="0" bIns="0" rtlCol="0" anchor="b">
            <a:noAutofit/>
          </a:bodyPr>
          <a:lstStyle/>
          <a:p>
            <a:pPr>
              <a:tabLst>
                <a:tab pos="266700" algn="l"/>
              </a:tabLst>
            </a:pPr>
            <a:r>
              <a:rPr lang="en-GB" sz="700" b="0" dirty="0">
                <a:solidFill>
                  <a:schemeClr val="accent1"/>
                </a:solidFill>
                <a:latin typeface="+mn-lt"/>
              </a:rPr>
              <a:t>Base:	New Zealanders aged 18 plus:</a:t>
            </a:r>
            <a:r>
              <a:rPr lang="pt-BR" sz="700" b="0" dirty="0">
                <a:solidFill>
                  <a:schemeClr val="accent1"/>
                </a:solidFill>
              </a:rPr>
              <a:t> Nov-19 n = 1081</a:t>
            </a:r>
            <a:endParaRPr lang="en-GB" sz="700" b="0" dirty="0">
              <a:solidFill>
                <a:schemeClr val="accent1"/>
              </a:solidFill>
              <a:latin typeface="+mn-lt"/>
            </a:endParaRPr>
          </a:p>
        </p:txBody>
      </p:sp>
      <p:graphicFrame>
        <p:nvGraphicFramePr>
          <p:cNvPr id="21" name="MAC_619_21">
            <a:extLst>
              <a:ext uri="{FF2B5EF4-FFF2-40B4-BE49-F238E27FC236}">
                <a16:creationId xmlns:a16="http://schemas.microsoft.com/office/drawing/2014/main" id="{03B3CB1D-1D08-48C7-8A1F-72D141008FC2}"/>
              </a:ext>
            </a:extLst>
          </p:cNvPr>
          <p:cNvGraphicFramePr>
            <a:graphicFrameLocks noGrp="1"/>
          </p:cNvGraphicFramePr>
          <p:nvPr>
            <p:ph sz="quarter" idx="11"/>
            <p:extLst>
              <p:ext uri="{D42A27DB-BD31-4B8C-83A1-F6EECF244321}">
                <p14:modId xmlns:p14="http://schemas.microsoft.com/office/powerpoint/2010/main" val="2536765959"/>
              </p:ext>
            </p:extLst>
          </p:nvPr>
        </p:nvGraphicFramePr>
        <p:xfrm>
          <a:off x="327025" y="1974850"/>
          <a:ext cx="4598988" cy="4445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2" name="MAC_619_22">
            <a:extLst>
              <a:ext uri="{FF2B5EF4-FFF2-40B4-BE49-F238E27FC236}">
                <a16:creationId xmlns:a16="http://schemas.microsoft.com/office/drawing/2014/main" id="{E171328B-A6DC-43C7-B355-48E1DFD67BC3}"/>
              </a:ext>
            </a:extLst>
          </p:cNvPr>
          <p:cNvGraphicFramePr>
            <a:graphicFrameLocks noGrp="1"/>
          </p:cNvGraphicFramePr>
          <p:nvPr>
            <p:ph sz="quarter" idx="12"/>
            <p:extLst>
              <p:ext uri="{D42A27DB-BD31-4B8C-83A1-F6EECF244321}">
                <p14:modId xmlns:p14="http://schemas.microsoft.com/office/powerpoint/2010/main" val="3830264070"/>
              </p:ext>
            </p:extLst>
          </p:nvPr>
        </p:nvGraphicFramePr>
        <p:xfrm>
          <a:off x="5503863" y="1974850"/>
          <a:ext cx="4606925" cy="4445000"/>
        </p:xfrm>
        <a:graphic>
          <a:graphicData uri="http://schemas.openxmlformats.org/drawingml/2006/chart">
            <c:chart xmlns:c="http://schemas.openxmlformats.org/drawingml/2006/chart" xmlns:r="http://schemas.openxmlformats.org/officeDocument/2006/relationships" r:id="rId15"/>
          </a:graphicData>
        </a:graphic>
      </p:graphicFrame>
      <p:sp>
        <p:nvSpPr>
          <p:cNvPr id="23" name="Rectangle 22">
            <a:extLst>
              <a:ext uri="{FF2B5EF4-FFF2-40B4-BE49-F238E27FC236}">
                <a16:creationId xmlns:a16="http://schemas.microsoft.com/office/drawing/2014/main" id="{5198BBA8-0235-43CB-8D27-A303BCDACE94}"/>
              </a:ext>
            </a:extLst>
          </p:cNvPr>
          <p:cNvSpPr/>
          <p:nvPr>
            <p:custDataLst>
              <p:tags r:id="rId5"/>
            </p:custDataLst>
          </p:nvPr>
        </p:nvSpPr>
        <p:spPr>
          <a:xfrm>
            <a:off x="326281" y="2058659"/>
            <a:ext cx="2370737" cy="230832"/>
          </a:xfrm>
          <a:prstGeom prst="rect">
            <a:avLst/>
          </a:prstGeom>
        </p:spPr>
        <p:txBody>
          <a:bodyPr wrap="square" lIns="0" tIns="0" rIns="0" anchor="ctr">
            <a:spAutoFit/>
          </a:bodyPr>
          <a:lstStyle/>
          <a:p>
            <a:pPr defTabSz="910025" fontAlgn="auto">
              <a:spcBef>
                <a:spcPts val="0"/>
              </a:spcBef>
              <a:spcAft>
                <a:spcPts val="0"/>
              </a:spcAft>
              <a:defRPr/>
            </a:pPr>
            <a:r>
              <a:rPr lang="en-NZ" sz="1200" dirty="0">
                <a:solidFill>
                  <a:schemeClr val="accent1"/>
                </a:solidFill>
              </a:rPr>
              <a:t>Personal perceptions</a:t>
            </a:r>
            <a:endParaRPr lang="en-NZ" altLang="zh-TW" sz="1200" kern="0" dirty="0">
              <a:solidFill>
                <a:schemeClr val="accent1"/>
              </a:solidFill>
              <a:latin typeface="+mn-lt"/>
              <a:ea typeface="PMingLiU" pitchFamily="18" charset="-120"/>
            </a:endParaRPr>
          </a:p>
        </p:txBody>
      </p:sp>
      <p:sp>
        <p:nvSpPr>
          <p:cNvPr id="26" name="Rectangle 25">
            <a:extLst>
              <a:ext uri="{FF2B5EF4-FFF2-40B4-BE49-F238E27FC236}">
                <a16:creationId xmlns:a16="http://schemas.microsoft.com/office/drawing/2014/main" id="{E05A3065-18EA-4892-BEF2-CD51CA02D348}"/>
              </a:ext>
            </a:extLst>
          </p:cNvPr>
          <p:cNvSpPr/>
          <p:nvPr>
            <p:custDataLst>
              <p:tags r:id="rId6"/>
            </p:custDataLst>
          </p:nvPr>
        </p:nvSpPr>
        <p:spPr>
          <a:xfrm>
            <a:off x="5503863" y="2058659"/>
            <a:ext cx="3387588" cy="230832"/>
          </a:xfrm>
          <a:prstGeom prst="rect">
            <a:avLst/>
          </a:prstGeom>
        </p:spPr>
        <p:txBody>
          <a:bodyPr wrap="square" lIns="0" tIns="0" rIns="0" anchor="ctr">
            <a:spAutoFit/>
          </a:bodyPr>
          <a:lstStyle/>
          <a:p>
            <a:pPr defTabSz="910025" fontAlgn="auto">
              <a:spcBef>
                <a:spcPts val="0"/>
              </a:spcBef>
              <a:spcAft>
                <a:spcPts val="0"/>
              </a:spcAft>
              <a:defRPr/>
            </a:pPr>
            <a:r>
              <a:rPr lang="en-NZ" sz="1200" dirty="0">
                <a:solidFill>
                  <a:schemeClr val="accent1"/>
                </a:solidFill>
              </a:rPr>
              <a:t>Perceptions of how other New Zealanders feel</a:t>
            </a:r>
            <a:endParaRPr lang="en-NZ" altLang="zh-TW" sz="1200" kern="0" dirty="0">
              <a:solidFill>
                <a:schemeClr val="accent1"/>
              </a:solidFill>
              <a:latin typeface="+mn-lt"/>
              <a:ea typeface="PMingLiU" pitchFamily="18" charset="-120"/>
            </a:endParaRPr>
          </a:p>
        </p:txBody>
      </p:sp>
      <p:grpSp>
        <p:nvGrpSpPr>
          <p:cNvPr id="18" name="Group 17">
            <a:extLst>
              <a:ext uri="{FF2B5EF4-FFF2-40B4-BE49-F238E27FC236}">
                <a16:creationId xmlns:a16="http://schemas.microsoft.com/office/drawing/2014/main" id="{AB9E1577-AB4A-41C8-B7DF-44AEC81184A1}"/>
              </a:ext>
            </a:extLst>
          </p:cNvPr>
          <p:cNvGrpSpPr/>
          <p:nvPr/>
        </p:nvGrpSpPr>
        <p:grpSpPr>
          <a:xfrm>
            <a:off x="8287964" y="6176410"/>
            <a:ext cx="1899936" cy="326022"/>
            <a:chOff x="8283348" y="6176410"/>
            <a:chExt cx="1877449" cy="326022"/>
          </a:xfrm>
        </p:grpSpPr>
        <p:sp>
          <p:nvSpPr>
            <p:cNvPr id="19" name="Rectangle 18">
              <a:extLst>
                <a:ext uri="{FF2B5EF4-FFF2-40B4-BE49-F238E27FC236}">
                  <a16:creationId xmlns:a16="http://schemas.microsoft.com/office/drawing/2014/main" id="{83B4C099-53D0-418A-8D89-6B915B1CECB6}"/>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0" name="Text Box 21">
              <a:extLst>
                <a:ext uri="{FF2B5EF4-FFF2-40B4-BE49-F238E27FC236}">
                  <a16:creationId xmlns:a16="http://schemas.microsoft.com/office/drawing/2014/main" id="{75772D91-D2E3-4EAB-8836-B2EE16941C51}"/>
                </a:ext>
              </a:extLst>
            </p:cNvPr>
            <p:cNvSpPr txBox="1">
              <a:spLocks noChangeArrowheads="1"/>
            </p:cNvSpPr>
            <p:nvPr>
              <p:custDataLst>
                <p:tags r:id="rId7"/>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4" name="AutoShape 22">
              <a:extLst>
                <a:ext uri="{FF2B5EF4-FFF2-40B4-BE49-F238E27FC236}">
                  <a16:creationId xmlns:a16="http://schemas.microsoft.com/office/drawing/2014/main" id="{7649585D-9F28-480C-B136-D7B766316129}"/>
                </a:ext>
              </a:extLst>
            </p:cNvPr>
            <p:cNvSpPr>
              <a:spLocks noChangeArrowheads="1"/>
            </p:cNvSpPr>
            <p:nvPr>
              <p:custDataLst>
                <p:tags r:id="rId8"/>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5" name="AutoShape 20">
              <a:extLst>
                <a:ext uri="{FF2B5EF4-FFF2-40B4-BE49-F238E27FC236}">
                  <a16:creationId xmlns:a16="http://schemas.microsoft.com/office/drawing/2014/main" id="{50C763EE-D75F-4431-9B6A-05A253D38F58}"/>
                </a:ext>
              </a:extLst>
            </p:cNvPr>
            <p:cNvSpPr>
              <a:spLocks noChangeArrowheads="1"/>
            </p:cNvSpPr>
            <p:nvPr>
              <p:custDataLst>
                <p:tags r:id="rId9"/>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3" name="Isosceles Triangle 2">
            <a:extLst>
              <a:ext uri="{FF2B5EF4-FFF2-40B4-BE49-F238E27FC236}">
                <a16:creationId xmlns:a16="http://schemas.microsoft.com/office/drawing/2014/main" id="{F8695D02-AC1B-4961-A19E-75E15DF03E8D}"/>
              </a:ext>
            </a:extLst>
          </p:cNvPr>
          <p:cNvSpPr/>
          <p:nvPr/>
        </p:nvSpPr>
        <p:spPr bwMode="ltGray">
          <a:xfrm rot="5400000">
            <a:off x="4999832" y="2657418"/>
            <a:ext cx="342900" cy="198120"/>
          </a:xfrm>
          <a:prstGeom prs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27" name="Isosceles Triangle 26">
            <a:extLst>
              <a:ext uri="{FF2B5EF4-FFF2-40B4-BE49-F238E27FC236}">
                <a16:creationId xmlns:a16="http://schemas.microsoft.com/office/drawing/2014/main" id="{D63B6EC2-7F51-4305-88AC-45B7783C4086}"/>
              </a:ext>
            </a:extLst>
          </p:cNvPr>
          <p:cNvSpPr/>
          <p:nvPr/>
        </p:nvSpPr>
        <p:spPr bwMode="ltGray">
          <a:xfrm rot="5400000">
            <a:off x="4999832" y="3617738"/>
            <a:ext cx="342900" cy="198120"/>
          </a:xfrm>
          <a:prstGeom prs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28" name="Isosceles Triangle 27">
            <a:extLst>
              <a:ext uri="{FF2B5EF4-FFF2-40B4-BE49-F238E27FC236}">
                <a16:creationId xmlns:a16="http://schemas.microsoft.com/office/drawing/2014/main" id="{266A5A15-0EBD-4AE7-B3A5-C8E23CB282D5}"/>
              </a:ext>
            </a:extLst>
          </p:cNvPr>
          <p:cNvSpPr/>
          <p:nvPr/>
        </p:nvSpPr>
        <p:spPr bwMode="ltGray">
          <a:xfrm rot="5400000">
            <a:off x="4999832" y="4578058"/>
            <a:ext cx="342900" cy="198120"/>
          </a:xfrm>
          <a:prstGeom prs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29" name="Isosceles Triangle 28">
            <a:extLst>
              <a:ext uri="{FF2B5EF4-FFF2-40B4-BE49-F238E27FC236}">
                <a16:creationId xmlns:a16="http://schemas.microsoft.com/office/drawing/2014/main" id="{E55BDBBE-51EB-4B93-8EDC-B8DE1F820A5E}"/>
              </a:ext>
            </a:extLst>
          </p:cNvPr>
          <p:cNvSpPr/>
          <p:nvPr/>
        </p:nvSpPr>
        <p:spPr bwMode="ltGray">
          <a:xfrm rot="5400000">
            <a:off x="4999832" y="5538379"/>
            <a:ext cx="342900" cy="198120"/>
          </a:xfrm>
          <a:prstGeom prs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6" name="Slide Number Placeholder 5">
            <a:extLst>
              <a:ext uri="{FF2B5EF4-FFF2-40B4-BE49-F238E27FC236}">
                <a16:creationId xmlns:a16="http://schemas.microsoft.com/office/drawing/2014/main" id="{6960CA21-A4A6-4870-BEA5-06CA0B503CA0}"/>
              </a:ext>
            </a:extLst>
          </p:cNvPr>
          <p:cNvSpPr>
            <a:spLocks noGrp="1"/>
          </p:cNvSpPr>
          <p:nvPr>
            <p:ph type="sldNum" sz="quarter" idx="10"/>
          </p:nvPr>
        </p:nvSpPr>
        <p:spPr/>
        <p:txBody>
          <a:bodyPr/>
          <a:lstStyle/>
          <a:p>
            <a:fld id="{9784CBA3-D598-4B1F-BAA3-EE14B5154290}" type="slidenum">
              <a:rPr lang="en-AU" smtClean="0"/>
              <a:pPr/>
              <a:t>12</a:t>
            </a:fld>
            <a:endParaRPr lang="en-AU" dirty="0"/>
          </a:p>
        </p:txBody>
      </p:sp>
    </p:spTree>
    <p:extLst>
      <p:ext uri="{BB962C8B-B14F-4D97-AF65-F5344CB8AC3E}">
        <p14:creationId xmlns:p14="http://schemas.microsoft.com/office/powerpoint/2010/main" val="212050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45" name="think-cell Slide" r:id="rId19" imgW="270" imgH="270" progId="TCLayout.ActiveDocument.1">
                  <p:embed/>
                </p:oleObj>
              </mc:Choice>
              <mc:Fallback>
                <p:oleObj name="think-cell Slide" r:id="rId19" imgW="270" imgH="270" progId="TCLayout.ActiveDocument.1">
                  <p:embed/>
                  <p:pic>
                    <p:nvPicPr>
                      <p:cNvPr id="4" name="Object 3" hidden="1"/>
                      <p:cNvPicPr/>
                      <p:nvPr/>
                    </p:nvPicPr>
                    <p:blipFill>
                      <a:blip r:embed="rId20"/>
                      <a:stretch>
                        <a:fillRect/>
                      </a:stretch>
                    </p:blipFill>
                    <p:spPr>
                      <a:xfrm>
                        <a:off x="1588" y="1588"/>
                        <a:ext cx="1587" cy="1587"/>
                      </a:xfrm>
                      <a:prstGeom prst="rect">
                        <a:avLst/>
                      </a:prstGeom>
                    </p:spPr>
                  </p:pic>
                </p:oleObj>
              </mc:Fallback>
            </mc:AlternateContent>
          </a:graphicData>
        </a:graphic>
      </p:graphicFrame>
      <p:grpSp>
        <p:nvGrpSpPr>
          <p:cNvPr id="21" name="Group 20"/>
          <p:cNvGrpSpPr/>
          <p:nvPr/>
        </p:nvGrpSpPr>
        <p:grpSpPr>
          <a:xfrm>
            <a:off x="350115" y="2462779"/>
            <a:ext cx="5814464" cy="504000"/>
            <a:chOff x="315894" y="2103595"/>
            <a:chExt cx="5814464" cy="504000"/>
          </a:xfrm>
        </p:grpSpPr>
        <p:sp>
          <p:nvSpPr>
            <p:cNvPr id="22" name="Rectangle 21"/>
            <p:cNvSpPr>
              <a:spLocks noChangeAspect="1"/>
            </p:cNvSpPr>
            <p:nvPr>
              <p:custDataLst>
                <p:tags r:id="rId16"/>
              </p:custDataLst>
            </p:nvPr>
          </p:nvSpPr>
          <p:spPr>
            <a:xfrm>
              <a:off x="315894" y="2103595"/>
              <a:ext cx="504000" cy="504000"/>
            </a:xfrm>
            <a:prstGeom prst="rect">
              <a:avLst/>
            </a:prstGeom>
            <a:solidFill>
              <a:srgbClr val="0093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accent1"/>
                  </a:solidFill>
                </a:rPr>
                <a:t>1</a:t>
              </a:r>
            </a:p>
          </p:txBody>
        </p:sp>
        <p:sp>
          <p:nvSpPr>
            <p:cNvPr id="23" name="Rectangle 22"/>
            <p:cNvSpPr/>
            <p:nvPr>
              <p:custDataLst>
                <p:tags r:id="rId17"/>
              </p:custDataLst>
            </p:nvPr>
          </p:nvSpPr>
          <p:spPr>
            <a:xfrm>
              <a:off x="1136495" y="2238264"/>
              <a:ext cx="4993863" cy="261610"/>
            </a:xfrm>
            <a:prstGeom prst="rect">
              <a:avLst/>
            </a:prstGeom>
          </p:spPr>
          <p:txBody>
            <a:bodyPr wrap="square" lIns="0" tIns="0" rIns="0" anchor="ctr">
              <a:spAutoFit/>
            </a:bodyPr>
            <a:lstStyle/>
            <a:p>
              <a:pPr defTabSz="910025" fontAlgn="auto">
                <a:spcBef>
                  <a:spcPts val="0"/>
                </a:spcBef>
                <a:spcAft>
                  <a:spcPts val="0"/>
                </a:spcAft>
                <a:defRPr/>
              </a:pPr>
              <a:r>
                <a:rPr lang="en-NZ" sz="1400" b="0" dirty="0">
                  <a:solidFill>
                    <a:schemeClr val="accent1"/>
                  </a:solidFill>
                </a:rPr>
                <a:t>What I experience </a:t>
              </a:r>
              <a:r>
                <a:rPr lang="en-NZ" sz="1400" dirty="0">
                  <a:solidFill>
                    <a:schemeClr val="accent1"/>
                  </a:solidFill>
                </a:rPr>
                <a:t>first-hand</a:t>
              </a:r>
              <a:r>
                <a:rPr lang="en-NZ" sz="1400" b="0" dirty="0">
                  <a:solidFill>
                    <a:schemeClr val="accent1"/>
                  </a:solidFill>
                </a:rPr>
                <a:t> in my daily life</a:t>
              </a:r>
              <a:endParaRPr lang="en-NZ" altLang="zh-TW" sz="1400" b="0" kern="0" dirty="0">
                <a:solidFill>
                  <a:schemeClr val="accent1"/>
                </a:solidFill>
                <a:ea typeface="PMingLiU" pitchFamily="18" charset="-120"/>
              </a:endParaRPr>
            </a:p>
          </p:txBody>
        </p:sp>
      </p:grpSp>
      <p:grpSp>
        <p:nvGrpSpPr>
          <p:cNvPr id="34" name="Group 33">
            <a:extLst>
              <a:ext uri="{FF2B5EF4-FFF2-40B4-BE49-F238E27FC236}">
                <a16:creationId xmlns:a16="http://schemas.microsoft.com/office/drawing/2014/main" id="{D678B008-DCF5-44CC-A589-98E23F61F3C7}"/>
              </a:ext>
            </a:extLst>
          </p:cNvPr>
          <p:cNvGrpSpPr/>
          <p:nvPr/>
        </p:nvGrpSpPr>
        <p:grpSpPr>
          <a:xfrm>
            <a:off x="351984" y="3184744"/>
            <a:ext cx="5812594" cy="504000"/>
            <a:chOff x="315894" y="2103595"/>
            <a:chExt cx="5812594" cy="504000"/>
          </a:xfrm>
        </p:grpSpPr>
        <p:sp>
          <p:nvSpPr>
            <p:cNvPr id="36" name="Rectangle 35">
              <a:extLst>
                <a:ext uri="{FF2B5EF4-FFF2-40B4-BE49-F238E27FC236}">
                  <a16:creationId xmlns:a16="http://schemas.microsoft.com/office/drawing/2014/main" id="{CBC83DCA-0D8A-4D80-B9A9-350DE1C6F862}"/>
                </a:ext>
              </a:extLst>
            </p:cNvPr>
            <p:cNvSpPr>
              <a:spLocks noChangeAspect="1"/>
            </p:cNvSpPr>
            <p:nvPr>
              <p:custDataLst>
                <p:tags r:id="rId14"/>
              </p:custDataLst>
            </p:nvPr>
          </p:nvSpPr>
          <p:spPr>
            <a:xfrm>
              <a:off x="315894" y="2103595"/>
              <a:ext cx="504000" cy="504000"/>
            </a:xfrm>
            <a:prstGeom prst="rect">
              <a:avLst/>
            </a:prstGeom>
            <a:solidFill>
              <a:srgbClr val="29AD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accent1"/>
                  </a:solidFill>
                </a:rPr>
                <a:t>2</a:t>
              </a:r>
            </a:p>
          </p:txBody>
        </p:sp>
        <p:sp>
          <p:nvSpPr>
            <p:cNvPr id="37" name="Rectangle 36">
              <a:extLst>
                <a:ext uri="{FF2B5EF4-FFF2-40B4-BE49-F238E27FC236}">
                  <a16:creationId xmlns:a16="http://schemas.microsoft.com/office/drawing/2014/main" id="{5EF5B6F0-D3D6-424A-BCD6-6CC49AEA5D3F}"/>
                </a:ext>
              </a:extLst>
            </p:cNvPr>
            <p:cNvSpPr/>
            <p:nvPr>
              <p:custDataLst>
                <p:tags r:id="rId15"/>
              </p:custDataLst>
            </p:nvPr>
          </p:nvSpPr>
          <p:spPr>
            <a:xfrm>
              <a:off x="1136495" y="2238263"/>
              <a:ext cx="4991993" cy="261610"/>
            </a:xfrm>
            <a:prstGeom prst="rect">
              <a:avLst/>
            </a:prstGeom>
          </p:spPr>
          <p:txBody>
            <a:bodyPr wrap="square" lIns="0" tIns="0" rIns="0" anchor="ctr">
              <a:spAutoFit/>
            </a:bodyPr>
            <a:lstStyle/>
            <a:p>
              <a:pPr defTabSz="910025" fontAlgn="auto">
                <a:spcBef>
                  <a:spcPts val="0"/>
                </a:spcBef>
                <a:spcAft>
                  <a:spcPts val="0"/>
                </a:spcAft>
                <a:defRPr/>
              </a:pPr>
              <a:r>
                <a:rPr lang="en-NZ" sz="1400" b="0" dirty="0">
                  <a:solidFill>
                    <a:schemeClr val="accent1"/>
                  </a:solidFill>
                </a:rPr>
                <a:t>What I see / hear about tourism from </a:t>
              </a:r>
              <a:r>
                <a:rPr lang="en-NZ" sz="1400" dirty="0">
                  <a:solidFill>
                    <a:schemeClr val="accent1"/>
                  </a:solidFill>
                </a:rPr>
                <a:t>national media </a:t>
              </a:r>
              <a:r>
                <a:rPr lang="en-NZ" sz="1400" b="0" dirty="0">
                  <a:solidFill>
                    <a:schemeClr val="accent1"/>
                  </a:solidFill>
                </a:rPr>
                <a:t>outlets</a:t>
              </a:r>
            </a:p>
          </p:txBody>
        </p:sp>
      </p:grpSp>
      <p:grpSp>
        <p:nvGrpSpPr>
          <p:cNvPr id="38" name="Group 37">
            <a:extLst>
              <a:ext uri="{FF2B5EF4-FFF2-40B4-BE49-F238E27FC236}">
                <a16:creationId xmlns:a16="http://schemas.microsoft.com/office/drawing/2014/main" id="{6901F723-A447-4915-BC43-3D1C16ACDFCB}"/>
              </a:ext>
            </a:extLst>
          </p:cNvPr>
          <p:cNvGrpSpPr/>
          <p:nvPr/>
        </p:nvGrpSpPr>
        <p:grpSpPr>
          <a:xfrm>
            <a:off x="350115" y="3902007"/>
            <a:ext cx="5814462" cy="504000"/>
            <a:chOff x="315894" y="2103595"/>
            <a:chExt cx="5814462" cy="504000"/>
          </a:xfrm>
        </p:grpSpPr>
        <p:sp>
          <p:nvSpPr>
            <p:cNvPr id="39" name="Rectangle 38">
              <a:extLst>
                <a:ext uri="{FF2B5EF4-FFF2-40B4-BE49-F238E27FC236}">
                  <a16:creationId xmlns:a16="http://schemas.microsoft.com/office/drawing/2014/main" id="{F397295E-0CC9-4733-971A-BCDE40AA0A53}"/>
                </a:ext>
              </a:extLst>
            </p:cNvPr>
            <p:cNvSpPr>
              <a:spLocks noChangeAspect="1"/>
            </p:cNvSpPr>
            <p:nvPr>
              <p:custDataLst>
                <p:tags r:id="rId12"/>
              </p:custDataLst>
            </p:nvPr>
          </p:nvSpPr>
          <p:spPr>
            <a:xfrm>
              <a:off x="315894" y="2103595"/>
              <a:ext cx="504000" cy="504000"/>
            </a:xfrm>
            <a:prstGeom prst="rect">
              <a:avLst/>
            </a:prstGeom>
            <a:solidFill>
              <a:schemeClr val="bg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accent1"/>
                  </a:solidFill>
                </a:rPr>
                <a:t>3</a:t>
              </a:r>
            </a:p>
          </p:txBody>
        </p:sp>
        <p:sp>
          <p:nvSpPr>
            <p:cNvPr id="40" name="Rectangle 39">
              <a:extLst>
                <a:ext uri="{FF2B5EF4-FFF2-40B4-BE49-F238E27FC236}">
                  <a16:creationId xmlns:a16="http://schemas.microsoft.com/office/drawing/2014/main" id="{F912B21C-25A5-45FD-B843-8447F5EDEBC3}"/>
                </a:ext>
              </a:extLst>
            </p:cNvPr>
            <p:cNvSpPr/>
            <p:nvPr>
              <p:custDataLst>
                <p:tags r:id="rId13"/>
              </p:custDataLst>
            </p:nvPr>
          </p:nvSpPr>
          <p:spPr>
            <a:xfrm>
              <a:off x="1136495" y="2130541"/>
              <a:ext cx="4993861" cy="477054"/>
            </a:xfrm>
            <a:prstGeom prst="rect">
              <a:avLst/>
            </a:prstGeom>
          </p:spPr>
          <p:txBody>
            <a:bodyPr wrap="square" lIns="0" tIns="0" rIns="0" anchor="ctr">
              <a:spAutoFit/>
            </a:bodyPr>
            <a:lstStyle/>
            <a:p>
              <a:pPr defTabSz="910025" fontAlgn="auto">
                <a:spcBef>
                  <a:spcPts val="0"/>
                </a:spcBef>
                <a:spcAft>
                  <a:spcPts val="0"/>
                </a:spcAft>
                <a:defRPr/>
              </a:pPr>
              <a:r>
                <a:rPr lang="en-NZ" sz="1400" b="0" dirty="0">
                  <a:solidFill>
                    <a:schemeClr val="accent1"/>
                  </a:solidFill>
                </a:rPr>
                <a:t>What I hear from </a:t>
              </a:r>
              <a:r>
                <a:rPr lang="en-NZ" sz="1400" dirty="0">
                  <a:solidFill>
                    <a:schemeClr val="accent1"/>
                  </a:solidFill>
                </a:rPr>
                <a:t>friends / family / colleagues </a:t>
              </a:r>
              <a:r>
                <a:rPr lang="en-NZ" sz="1400" b="0" dirty="0">
                  <a:solidFill>
                    <a:schemeClr val="accent1"/>
                  </a:solidFill>
                </a:rPr>
                <a:t>that they experience first hand in their daily lives</a:t>
              </a:r>
              <a:endParaRPr lang="en-NZ" altLang="zh-TW" sz="1400" b="0" kern="0" dirty="0">
                <a:solidFill>
                  <a:schemeClr val="accent1"/>
                </a:solidFill>
                <a:latin typeface="+mn-lt"/>
                <a:ea typeface="PMingLiU" pitchFamily="18" charset="-120"/>
              </a:endParaRPr>
            </a:p>
          </p:txBody>
        </p:sp>
      </p:grpSp>
      <p:grpSp>
        <p:nvGrpSpPr>
          <p:cNvPr id="41" name="Group 40">
            <a:extLst>
              <a:ext uri="{FF2B5EF4-FFF2-40B4-BE49-F238E27FC236}">
                <a16:creationId xmlns:a16="http://schemas.microsoft.com/office/drawing/2014/main" id="{6CC7B182-ED51-4BB7-BD71-A0A7A231AB09}"/>
              </a:ext>
            </a:extLst>
          </p:cNvPr>
          <p:cNvGrpSpPr/>
          <p:nvPr/>
        </p:nvGrpSpPr>
        <p:grpSpPr>
          <a:xfrm>
            <a:off x="350115" y="5341235"/>
            <a:ext cx="5814462" cy="504000"/>
            <a:chOff x="315894" y="2103595"/>
            <a:chExt cx="5814462" cy="504000"/>
          </a:xfrm>
        </p:grpSpPr>
        <p:sp>
          <p:nvSpPr>
            <p:cNvPr id="42" name="Rectangle 41">
              <a:extLst>
                <a:ext uri="{FF2B5EF4-FFF2-40B4-BE49-F238E27FC236}">
                  <a16:creationId xmlns:a16="http://schemas.microsoft.com/office/drawing/2014/main" id="{13AA8B00-BBED-43EE-97B3-3DE0445E0309}"/>
                </a:ext>
              </a:extLst>
            </p:cNvPr>
            <p:cNvSpPr>
              <a:spLocks noChangeAspect="1"/>
            </p:cNvSpPr>
            <p:nvPr>
              <p:custDataLst>
                <p:tags r:id="rId10"/>
              </p:custDataLst>
            </p:nvPr>
          </p:nvSpPr>
          <p:spPr>
            <a:xfrm>
              <a:off x="315894" y="2103595"/>
              <a:ext cx="504000" cy="504000"/>
            </a:xfrm>
            <a:prstGeom prst="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accent1"/>
                  </a:solidFill>
                </a:rPr>
                <a:t>5</a:t>
              </a:r>
            </a:p>
          </p:txBody>
        </p:sp>
        <p:sp>
          <p:nvSpPr>
            <p:cNvPr id="43" name="Rectangle 42">
              <a:extLst>
                <a:ext uri="{FF2B5EF4-FFF2-40B4-BE49-F238E27FC236}">
                  <a16:creationId xmlns:a16="http://schemas.microsoft.com/office/drawing/2014/main" id="{31B8869F-DCDE-45C8-8C49-1B8FD7CA8840}"/>
                </a:ext>
              </a:extLst>
            </p:cNvPr>
            <p:cNvSpPr/>
            <p:nvPr>
              <p:custDataLst>
                <p:tags r:id="rId11"/>
              </p:custDataLst>
            </p:nvPr>
          </p:nvSpPr>
          <p:spPr>
            <a:xfrm>
              <a:off x="1136496" y="2238263"/>
              <a:ext cx="4993860" cy="261610"/>
            </a:xfrm>
            <a:prstGeom prst="rect">
              <a:avLst/>
            </a:prstGeom>
          </p:spPr>
          <p:txBody>
            <a:bodyPr wrap="square" lIns="0" tIns="0" rIns="0" anchor="ctr">
              <a:spAutoFit/>
            </a:bodyPr>
            <a:lstStyle/>
            <a:p>
              <a:pPr defTabSz="910025" fontAlgn="auto">
                <a:spcBef>
                  <a:spcPts val="0"/>
                </a:spcBef>
                <a:spcAft>
                  <a:spcPts val="0"/>
                </a:spcAft>
                <a:defRPr/>
              </a:pPr>
              <a:r>
                <a:rPr lang="en-NZ" sz="1400" b="0" dirty="0">
                  <a:solidFill>
                    <a:schemeClr val="accent1"/>
                  </a:solidFill>
                </a:rPr>
                <a:t>What I see / hear about tourism from </a:t>
              </a:r>
              <a:r>
                <a:rPr lang="en-NZ" sz="1400" dirty="0">
                  <a:solidFill>
                    <a:schemeClr val="accent1"/>
                  </a:solidFill>
                </a:rPr>
                <a:t>regional media </a:t>
              </a:r>
              <a:r>
                <a:rPr lang="en-NZ" sz="1400" b="0" dirty="0">
                  <a:solidFill>
                    <a:schemeClr val="accent1"/>
                  </a:solidFill>
                </a:rPr>
                <a:t>outlets</a:t>
              </a:r>
              <a:r>
                <a:rPr lang="en-NZ" sz="1400" dirty="0">
                  <a:solidFill>
                    <a:schemeClr val="accent1"/>
                  </a:solidFill>
                </a:rPr>
                <a:t> </a:t>
              </a:r>
              <a:endParaRPr lang="en-NZ" altLang="zh-TW" sz="1400" b="0" kern="0" dirty="0">
                <a:solidFill>
                  <a:schemeClr val="accent1"/>
                </a:solidFill>
                <a:ea typeface="PMingLiU" pitchFamily="18" charset="-120"/>
              </a:endParaRPr>
            </a:p>
          </p:txBody>
        </p:sp>
      </p:grpSp>
      <p:grpSp>
        <p:nvGrpSpPr>
          <p:cNvPr id="44" name="Group 43">
            <a:extLst>
              <a:ext uri="{FF2B5EF4-FFF2-40B4-BE49-F238E27FC236}">
                <a16:creationId xmlns:a16="http://schemas.microsoft.com/office/drawing/2014/main" id="{EE2D7B85-A34C-4401-BB1C-88308C1B125A}"/>
              </a:ext>
            </a:extLst>
          </p:cNvPr>
          <p:cNvGrpSpPr/>
          <p:nvPr/>
        </p:nvGrpSpPr>
        <p:grpSpPr>
          <a:xfrm>
            <a:off x="350115" y="4623972"/>
            <a:ext cx="5814462" cy="504000"/>
            <a:chOff x="315894" y="2103595"/>
            <a:chExt cx="5814462" cy="504000"/>
          </a:xfrm>
        </p:grpSpPr>
        <p:sp>
          <p:nvSpPr>
            <p:cNvPr id="45" name="Rectangle 44">
              <a:extLst>
                <a:ext uri="{FF2B5EF4-FFF2-40B4-BE49-F238E27FC236}">
                  <a16:creationId xmlns:a16="http://schemas.microsoft.com/office/drawing/2014/main" id="{2B38ADE3-177E-4089-BAA2-F639FB6EF44A}"/>
                </a:ext>
              </a:extLst>
            </p:cNvPr>
            <p:cNvSpPr>
              <a:spLocks noChangeAspect="1"/>
            </p:cNvSpPr>
            <p:nvPr>
              <p:custDataLst>
                <p:tags r:id="rId8"/>
              </p:custDataLst>
            </p:nvPr>
          </p:nvSpPr>
          <p:spPr>
            <a:xfrm>
              <a:off x="315894" y="2103595"/>
              <a:ext cx="504000" cy="504000"/>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accent1"/>
                  </a:solidFill>
                </a:rPr>
                <a:t>4</a:t>
              </a:r>
            </a:p>
          </p:txBody>
        </p:sp>
        <p:sp>
          <p:nvSpPr>
            <p:cNvPr id="46" name="Rectangle 45">
              <a:extLst>
                <a:ext uri="{FF2B5EF4-FFF2-40B4-BE49-F238E27FC236}">
                  <a16:creationId xmlns:a16="http://schemas.microsoft.com/office/drawing/2014/main" id="{6AFE0BE0-FE01-415A-9FFC-3A7BB2F16485}"/>
                </a:ext>
              </a:extLst>
            </p:cNvPr>
            <p:cNvSpPr/>
            <p:nvPr>
              <p:custDataLst>
                <p:tags r:id="rId9"/>
              </p:custDataLst>
            </p:nvPr>
          </p:nvSpPr>
          <p:spPr>
            <a:xfrm>
              <a:off x="1136496" y="2238263"/>
              <a:ext cx="4993860" cy="261610"/>
            </a:xfrm>
            <a:prstGeom prst="rect">
              <a:avLst/>
            </a:prstGeom>
          </p:spPr>
          <p:txBody>
            <a:bodyPr wrap="square" lIns="0" tIns="0" rIns="0" anchor="ctr">
              <a:spAutoFit/>
            </a:bodyPr>
            <a:lstStyle/>
            <a:p>
              <a:pPr defTabSz="910025" fontAlgn="auto">
                <a:spcBef>
                  <a:spcPts val="0"/>
                </a:spcBef>
                <a:spcAft>
                  <a:spcPts val="0"/>
                </a:spcAft>
                <a:defRPr/>
              </a:pPr>
              <a:r>
                <a:rPr lang="en-NZ" sz="1400" b="0" dirty="0">
                  <a:solidFill>
                    <a:schemeClr val="accent1"/>
                  </a:solidFill>
                </a:rPr>
                <a:t>What I see / hear about tourism from </a:t>
              </a:r>
              <a:r>
                <a:rPr lang="en-NZ" sz="1400" dirty="0">
                  <a:solidFill>
                    <a:schemeClr val="accent1"/>
                  </a:solidFill>
                </a:rPr>
                <a:t>local media </a:t>
              </a:r>
              <a:r>
                <a:rPr lang="en-NZ" sz="1400" b="0" dirty="0">
                  <a:solidFill>
                    <a:schemeClr val="accent1"/>
                  </a:solidFill>
                </a:rPr>
                <a:t>outlets</a:t>
              </a:r>
              <a:r>
                <a:rPr lang="en-NZ" sz="1400" dirty="0">
                  <a:solidFill>
                    <a:schemeClr val="accent1"/>
                  </a:solidFill>
                </a:rPr>
                <a:t> </a:t>
              </a:r>
              <a:endParaRPr lang="en-NZ" altLang="zh-TW" sz="1400" b="0" kern="0" dirty="0">
                <a:solidFill>
                  <a:schemeClr val="accent1"/>
                </a:solidFill>
                <a:ea typeface="PMingLiU" pitchFamily="18" charset="-120"/>
              </a:endParaRPr>
            </a:p>
          </p:txBody>
        </p:sp>
      </p:grpSp>
      <p:sp>
        <p:nvSpPr>
          <p:cNvPr id="49" name="TextBox 48">
            <a:extLst>
              <a:ext uri="{FF2B5EF4-FFF2-40B4-BE49-F238E27FC236}">
                <a16:creationId xmlns:a16="http://schemas.microsoft.com/office/drawing/2014/main" id="{387B3CA8-14F4-4FCA-A757-A459BD5A8A15}"/>
              </a:ext>
            </a:extLst>
          </p:cNvPr>
          <p:cNvSpPr txBox="1"/>
          <p:nvPr>
            <p:custDataLst>
              <p:tags r:id="rId3"/>
            </p:custDataLst>
          </p:nvPr>
        </p:nvSpPr>
        <p:spPr>
          <a:xfrm>
            <a:off x="320675" y="6075894"/>
            <a:ext cx="8641136" cy="418706"/>
          </a:xfrm>
          <a:prstGeom prst="rect">
            <a:avLst/>
          </a:prstGeom>
          <a:noFill/>
        </p:spPr>
        <p:txBody>
          <a:bodyPr vert="horz" wrap="square" lIns="0" tIns="0" rIns="0" bIns="0" rtlCol="0" anchor="b">
            <a:noAutofit/>
          </a:bodyPr>
          <a:lstStyle/>
          <a:p>
            <a:pPr>
              <a:tabLst>
                <a:tab pos="266700" algn="l"/>
              </a:tabLst>
            </a:pPr>
            <a:r>
              <a:rPr lang="en-GB" sz="700" b="0" dirty="0">
                <a:solidFill>
                  <a:schemeClr val="accent1"/>
                </a:solidFill>
                <a:latin typeface="+mn-lt"/>
              </a:rPr>
              <a:t>Base:	New Zealanders aged 18 plus: </a:t>
            </a:r>
            <a:r>
              <a:rPr lang="pt-BR" sz="700" b="0" dirty="0">
                <a:solidFill>
                  <a:schemeClr val="accent1"/>
                </a:solidFill>
              </a:rPr>
              <a:t>Nov-19 n = 1081</a:t>
            </a:r>
            <a:endParaRPr lang="en-GB" sz="700" b="0" dirty="0">
              <a:solidFill>
                <a:schemeClr val="accent1"/>
              </a:solidFill>
              <a:latin typeface="+mn-lt"/>
            </a:endParaRPr>
          </a:p>
        </p:txBody>
      </p:sp>
      <p:sp>
        <p:nvSpPr>
          <p:cNvPr id="51" name="Text Placeholder 6">
            <a:extLst>
              <a:ext uri="{FF2B5EF4-FFF2-40B4-BE49-F238E27FC236}">
                <a16:creationId xmlns:a16="http://schemas.microsoft.com/office/drawing/2014/main" id="{D52A0D56-9378-469C-8D24-8A240CD8F36E}"/>
              </a:ext>
            </a:extLst>
          </p:cNvPr>
          <p:cNvSpPr>
            <a:spLocks noGrp="1"/>
          </p:cNvSpPr>
          <p:nvPr>
            <p:ph type="body" sz="quarter" idx="15"/>
          </p:nvPr>
        </p:nvSpPr>
        <p:spPr>
          <a:xfrm>
            <a:off x="326281" y="1137651"/>
            <a:ext cx="9784800" cy="836679"/>
          </a:xfrm>
        </p:spPr>
        <p:txBody>
          <a:bodyPr/>
          <a:lstStyle/>
          <a:p>
            <a:r>
              <a:rPr lang="en-US" sz="1600" b="0" dirty="0">
                <a:solidFill>
                  <a:schemeClr val="accent1"/>
                </a:solidFill>
              </a:rPr>
              <a:t>What influences the opinions on international tourism</a:t>
            </a:r>
          </a:p>
          <a:p>
            <a:r>
              <a:rPr lang="en-GB" sz="1100" b="0" dirty="0">
                <a:solidFill>
                  <a:schemeClr val="accent1"/>
                </a:solidFill>
              </a:rPr>
              <a:t>18+ year olds, Nov-19</a:t>
            </a:r>
          </a:p>
          <a:p>
            <a:endParaRPr lang="en-US" sz="1600" b="0" dirty="0">
              <a:solidFill>
                <a:schemeClr val="accent1"/>
              </a:solidFill>
            </a:endParaRPr>
          </a:p>
        </p:txBody>
      </p:sp>
      <p:sp>
        <p:nvSpPr>
          <p:cNvPr id="52" name="Title 1">
            <a:extLst>
              <a:ext uri="{FF2B5EF4-FFF2-40B4-BE49-F238E27FC236}">
                <a16:creationId xmlns:a16="http://schemas.microsoft.com/office/drawing/2014/main" id="{40481D58-C63E-40B2-A893-76BE9DD97A06}"/>
              </a:ext>
            </a:extLst>
          </p:cNvPr>
          <p:cNvSpPr>
            <a:spLocks noGrp="1"/>
          </p:cNvSpPr>
          <p:nvPr>
            <p:ph type="title"/>
          </p:nvPr>
        </p:nvSpPr>
        <p:spPr>
          <a:xfrm>
            <a:off x="326282" y="1"/>
            <a:ext cx="9784800" cy="1137649"/>
          </a:xfrm>
        </p:spPr>
        <p:txBody>
          <a:bodyPr/>
          <a:lstStyle/>
          <a:p>
            <a:r>
              <a:rPr lang="en-NZ" dirty="0"/>
              <a:t>Personal experience and information from national media outlets have the most influence on New Zealander's opinion of international tourism </a:t>
            </a:r>
            <a:endParaRPr lang="en-NZ" dirty="0">
              <a:solidFill>
                <a:schemeClr val="accent1"/>
              </a:solidFill>
              <a:latin typeface="+mj-lt"/>
            </a:endParaRPr>
          </a:p>
        </p:txBody>
      </p:sp>
      <p:graphicFrame>
        <p:nvGraphicFramePr>
          <p:cNvPr id="33" name="Table 32">
            <a:extLst>
              <a:ext uri="{FF2B5EF4-FFF2-40B4-BE49-F238E27FC236}">
                <a16:creationId xmlns:a16="http://schemas.microsoft.com/office/drawing/2014/main" id="{FBFD1586-AC99-46F5-93FC-079433E95192}"/>
              </a:ext>
            </a:extLst>
          </p:cNvPr>
          <p:cNvGraphicFramePr>
            <a:graphicFrameLocks noGrp="1"/>
          </p:cNvGraphicFramePr>
          <p:nvPr>
            <p:extLst>
              <p:ext uri="{D42A27DB-BD31-4B8C-83A1-F6EECF244321}">
                <p14:modId xmlns:p14="http://schemas.microsoft.com/office/powerpoint/2010/main" val="155843429"/>
              </p:ext>
            </p:extLst>
          </p:nvPr>
        </p:nvGraphicFramePr>
        <p:xfrm>
          <a:off x="6905625" y="1621296"/>
          <a:ext cx="2934302" cy="4341756"/>
        </p:xfrm>
        <a:graphic>
          <a:graphicData uri="http://schemas.openxmlformats.org/drawingml/2006/table">
            <a:tbl>
              <a:tblPr>
                <a:tableStyleId>{5C22544A-7EE6-4342-B048-85BDC9FD1C3A}</a:tableStyleId>
              </a:tblPr>
              <a:tblGrid>
                <a:gridCol w="1467151">
                  <a:extLst>
                    <a:ext uri="{9D8B030D-6E8A-4147-A177-3AD203B41FA5}">
                      <a16:colId xmlns:a16="http://schemas.microsoft.com/office/drawing/2014/main" val="4276625458"/>
                    </a:ext>
                  </a:extLst>
                </a:gridCol>
                <a:gridCol w="1467151">
                  <a:extLst>
                    <a:ext uri="{9D8B030D-6E8A-4147-A177-3AD203B41FA5}">
                      <a16:colId xmlns:a16="http://schemas.microsoft.com/office/drawing/2014/main" val="20000"/>
                    </a:ext>
                  </a:extLst>
                </a:gridCol>
              </a:tblGrid>
              <a:tr h="717381">
                <a:tc>
                  <a:txBody>
                    <a:bodyPr/>
                    <a:lstStyle/>
                    <a:p>
                      <a:pPr marL="0" marR="0" lvl="0" indent="0" algn="ctr" defTabSz="1028700" rtl="0" eaLnBrk="1" fontAlgn="ctr" latinLnBrk="0" hangingPunct="1">
                        <a:lnSpc>
                          <a:spcPct val="100000"/>
                        </a:lnSpc>
                        <a:spcBef>
                          <a:spcPts val="0"/>
                        </a:spcBef>
                        <a:spcAft>
                          <a:spcPts val="0"/>
                        </a:spcAft>
                        <a:buClrTx/>
                        <a:buSzTx/>
                        <a:buFontTx/>
                        <a:buNone/>
                        <a:tabLst/>
                        <a:defRPr/>
                      </a:pPr>
                      <a:r>
                        <a:rPr lang="en-NZ" sz="1400" b="1" i="0" u="none" strike="noStrike" dirty="0">
                          <a:solidFill>
                            <a:schemeClr val="accent1"/>
                          </a:solidFill>
                          <a:effectLst/>
                          <a:latin typeface="+mn-lt"/>
                        </a:rPr>
                        <a:t>1</a:t>
                      </a:r>
                      <a:r>
                        <a:rPr lang="en-NZ" sz="1400" b="1" i="0" u="none" strike="noStrike" baseline="30000" dirty="0">
                          <a:solidFill>
                            <a:schemeClr val="accent1"/>
                          </a:solidFill>
                          <a:effectLst/>
                          <a:latin typeface="+mn-lt"/>
                        </a:rPr>
                        <a:t>st</a:t>
                      </a:r>
                      <a:r>
                        <a:rPr lang="en-NZ" sz="1400" b="1" i="0" u="none" strike="noStrike" dirty="0">
                          <a:solidFill>
                            <a:schemeClr val="accent1"/>
                          </a:solidFill>
                          <a:effectLst/>
                          <a:latin typeface="+mn-lt"/>
                        </a:rPr>
                        <a:t> most significant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400" b="1" i="0" u="none" strike="noStrike" dirty="0">
                          <a:solidFill>
                            <a:schemeClr val="accent1"/>
                          </a:solidFill>
                          <a:effectLst/>
                          <a:latin typeface="+mn-lt"/>
                        </a:rPr>
                        <a:t>2</a:t>
                      </a:r>
                      <a:r>
                        <a:rPr lang="en-NZ" sz="1400" b="1" i="0" u="none" strike="noStrike" baseline="30000" dirty="0">
                          <a:solidFill>
                            <a:schemeClr val="accent1"/>
                          </a:solidFill>
                          <a:effectLst/>
                          <a:latin typeface="+mn-lt"/>
                        </a:rPr>
                        <a:t>nd</a:t>
                      </a:r>
                      <a:r>
                        <a:rPr lang="en-NZ" sz="1400" b="1" i="0" u="none" strike="noStrike" dirty="0">
                          <a:solidFill>
                            <a:schemeClr val="accent1"/>
                          </a:solidFill>
                          <a:effectLst/>
                          <a:latin typeface="+mn-lt"/>
                        </a:rPr>
                        <a:t> most significant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4875">
                <a:tc>
                  <a:txBody>
                    <a:bodyPr/>
                    <a:lstStyle/>
                    <a:p>
                      <a:pPr algn="ctr" fontAlgn="ctr"/>
                      <a:r>
                        <a:rPr lang="en-NZ" sz="1400" b="0" i="0" u="none" strike="noStrike">
                          <a:solidFill>
                            <a:schemeClr val="tx1"/>
                          </a:solidFill>
                          <a:effectLst/>
                          <a:latin typeface="Arial" panose="020B0604020202020204" pitchFamily="34" charset="0"/>
                        </a:rPr>
                        <a:t>42%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400" b="0" i="0" u="none" strike="noStrike">
                          <a:solidFill>
                            <a:schemeClr val="tx1"/>
                          </a:solidFill>
                          <a:effectLst/>
                          <a:latin typeface="Arial" panose="020B0604020202020204" pitchFamily="34" charset="0"/>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4875">
                <a:tc>
                  <a:txBody>
                    <a:bodyPr/>
                    <a:lstStyle/>
                    <a:p>
                      <a:pPr algn="ctr" fontAlgn="ctr"/>
                      <a:r>
                        <a:rPr lang="en-NZ" sz="1400" b="0" i="0" u="none" strike="noStrike">
                          <a:solidFill>
                            <a:schemeClr val="tx1"/>
                          </a:solidFill>
                          <a:effectLst/>
                          <a:latin typeface="Arial" panose="020B0604020202020204" pitchFamily="34" charset="0"/>
                        </a:rPr>
                        <a:t>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400" b="0" i="0" u="none" strike="noStrike">
                          <a:solidFill>
                            <a:schemeClr val="tx1"/>
                          </a:solidFill>
                          <a:effectLst/>
                          <a:latin typeface="Arial" panose="020B0604020202020204" pitchFamily="34" charset="0"/>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169508"/>
                  </a:ext>
                </a:extLst>
              </a:tr>
              <a:tr h="724875">
                <a:tc>
                  <a:txBody>
                    <a:bodyPr/>
                    <a:lstStyle/>
                    <a:p>
                      <a:pPr algn="ctr" fontAlgn="ctr"/>
                      <a:r>
                        <a:rPr lang="en-NZ" sz="1400" b="0" i="0" u="none" strike="noStrike">
                          <a:solidFill>
                            <a:schemeClr val="tx1"/>
                          </a:solidFill>
                          <a:effectLst/>
                          <a:latin typeface="Arial" panose="020B0604020202020204" pitchFamily="34" charset="0"/>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400" b="0" i="0" u="none" strike="noStrike">
                          <a:solidFill>
                            <a:schemeClr val="tx1"/>
                          </a:solidFill>
                          <a:effectLst/>
                          <a:latin typeface="Arial" panose="020B0604020202020204" pitchFamily="34" charset="0"/>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890629"/>
                  </a:ext>
                </a:extLst>
              </a:tr>
              <a:tr h="724875">
                <a:tc>
                  <a:txBody>
                    <a:bodyPr/>
                    <a:lstStyle/>
                    <a:p>
                      <a:pPr algn="ctr" fontAlgn="ctr"/>
                      <a:r>
                        <a:rPr lang="en-NZ" sz="1400" b="0" i="0" u="none" strike="noStrike">
                          <a:solidFill>
                            <a:schemeClr val="tx1"/>
                          </a:solidFill>
                          <a:effectLst/>
                          <a:latin typeface="Arial" panose="020B0604020202020204" pitchFamily="34" charset="0"/>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400" b="0" i="0" u="none" strike="noStrike">
                          <a:solidFill>
                            <a:schemeClr val="tx1"/>
                          </a:solidFill>
                          <a:effectLst/>
                          <a:latin typeface="Arial" panose="020B0604020202020204" pitchFamily="34" charset="0"/>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4875">
                <a:tc>
                  <a:txBody>
                    <a:bodyPr/>
                    <a:lstStyle/>
                    <a:p>
                      <a:pPr algn="ctr" fontAlgn="ctr"/>
                      <a:r>
                        <a:rPr lang="en-NZ" sz="1400" b="0" i="0" u="none" strike="noStrike">
                          <a:solidFill>
                            <a:schemeClr val="tx1"/>
                          </a:solidFill>
                          <a:effectLst/>
                          <a:latin typeface="Arial" panose="020B0604020202020204" pitchFamily="34" charset="0"/>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400" b="0" i="0" u="none" strike="noStrike" dirty="0">
                          <a:solidFill>
                            <a:schemeClr val="tx1"/>
                          </a:solidFill>
                          <a:effectLst/>
                          <a:latin typeface="Arial" panose="020B0604020202020204" pitchFamily="34" charset="0"/>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5" name="TextBox 34">
            <a:extLst>
              <a:ext uri="{FF2B5EF4-FFF2-40B4-BE49-F238E27FC236}">
                <a16:creationId xmlns:a16="http://schemas.microsoft.com/office/drawing/2014/main" id="{1F883DD7-7BE3-4E4E-B95C-4554D5C320C2}"/>
              </a:ext>
            </a:extLst>
          </p:cNvPr>
          <p:cNvSpPr txBox="1"/>
          <p:nvPr/>
        </p:nvSpPr>
        <p:spPr>
          <a:xfrm>
            <a:off x="7089906" y="1556194"/>
            <a:ext cx="2652300" cy="257175"/>
          </a:xfrm>
          <a:prstGeom prst="rect">
            <a:avLst/>
          </a:prstGeom>
          <a:noFill/>
        </p:spPr>
        <p:txBody>
          <a:bodyPr wrap="none" lIns="0" tIns="0" rIns="0" bIns="0" rtlCol="0">
            <a:noAutofit/>
          </a:bodyPr>
          <a:lstStyle/>
          <a:p>
            <a:pPr algn="ctr"/>
            <a:r>
              <a:rPr lang="en-NZ" sz="1400" u="sng" dirty="0">
                <a:solidFill>
                  <a:schemeClr val="accent1"/>
                </a:solidFill>
                <a:latin typeface="+mn-lt"/>
              </a:rPr>
              <a:t>Level of influence</a:t>
            </a:r>
          </a:p>
        </p:txBody>
      </p:sp>
      <p:grpSp>
        <p:nvGrpSpPr>
          <p:cNvPr id="31" name="Group 30">
            <a:extLst>
              <a:ext uri="{FF2B5EF4-FFF2-40B4-BE49-F238E27FC236}">
                <a16:creationId xmlns:a16="http://schemas.microsoft.com/office/drawing/2014/main" id="{739E73CA-9913-44B8-98A4-957144A9CAA0}"/>
              </a:ext>
            </a:extLst>
          </p:cNvPr>
          <p:cNvGrpSpPr/>
          <p:nvPr/>
        </p:nvGrpSpPr>
        <p:grpSpPr>
          <a:xfrm>
            <a:off x="8287964" y="6176410"/>
            <a:ext cx="1899936" cy="326022"/>
            <a:chOff x="8283348" y="6176410"/>
            <a:chExt cx="1877449" cy="326022"/>
          </a:xfrm>
        </p:grpSpPr>
        <p:sp>
          <p:nvSpPr>
            <p:cNvPr id="32" name="Rectangle 31">
              <a:extLst>
                <a:ext uri="{FF2B5EF4-FFF2-40B4-BE49-F238E27FC236}">
                  <a16:creationId xmlns:a16="http://schemas.microsoft.com/office/drawing/2014/main" id="{D2DB6B48-F0F9-4488-8899-10DDADB2F904}"/>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48" name="Text Box 21">
              <a:extLst>
                <a:ext uri="{FF2B5EF4-FFF2-40B4-BE49-F238E27FC236}">
                  <a16:creationId xmlns:a16="http://schemas.microsoft.com/office/drawing/2014/main" id="{DF782D1B-685C-490D-BD66-0F8C939C654B}"/>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53" name="AutoShape 22">
              <a:extLst>
                <a:ext uri="{FF2B5EF4-FFF2-40B4-BE49-F238E27FC236}">
                  <a16:creationId xmlns:a16="http://schemas.microsoft.com/office/drawing/2014/main" id="{65B914E4-4965-4AA0-B338-3D16ADD0D926}"/>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54" name="AutoShape 20">
              <a:extLst>
                <a:ext uri="{FF2B5EF4-FFF2-40B4-BE49-F238E27FC236}">
                  <a16:creationId xmlns:a16="http://schemas.microsoft.com/office/drawing/2014/main" id="{A5F67AFC-1E24-4C41-9605-9A6B387D870B}"/>
                </a:ext>
              </a:extLst>
            </p:cNvPr>
            <p:cNvSpPr>
              <a:spLocks noChangeArrowheads="1"/>
            </p:cNvSpPr>
            <p:nvPr>
              <p:custDataLst>
                <p:tags r:id="rId7"/>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56" name="AutoShape 20">
            <a:extLst>
              <a:ext uri="{FF2B5EF4-FFF2-40B4-BE49-F238E27FC236}">
                <a16:creationId xmlns:a16="http://schemas.microsoft.com/office/drawing/2014/main" id="{5853B791-269E-4C51-A870-8E7A6E291F33}"/>
              </a:ext>
            </a:extLst>
          </p:cNvPr>
          <p:cNvSpPr>
            <a:spLocks noChangeArrowheads="1"/>
          </p:cNvSpPr>
          <p:nvPr>
            <p:custDataLst>
              <p:tags r:id="rId4"/>
            </p:custDataLst>
          </p:nvPr>
        </p:nvSpPr>
        <p:spPr bwMode="gray">
          <a:xfrm>
            <a:off x="9308624" y="3350384"/>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sp>
        <p:nvSpPr>
          <p:cNvPr id="3" name="Slide Number Placeholder 2">
            <a:extLst>
              <a:ext uri="{FF2B5EF4-FFF2-40B4-BE49-F238E27FC236}">
                <a16:creationId xmlns:a16="http://schemas.microsoft.com/office/drawing/2014/main" id="{3C71BDAC-2E13-4F23-BE90-844C017E6E15}"/>
              </a:ext>
            </a:extLst>
          </p:cNvPr>
          <p:cNvSpPr>
            <a:spLocks noGrp="1"/>
          </p:cNvSpPr>
          <p:nvPr>
            <p:ph type="sldNum" sz="quarter" idx="10"/>
          </p:nvPr>
        </p:nvSpPr>
        <p:spPr/>
        <p:txBody>
          <a:bodyPr/>
          <a:lstStyle/>
          <a:p>
            <a:fld id="{9784CBA3-D598-4B1F-BAA3-EE14B5154290}" type="slidenum">
              <a:rPr lang="en-AU" smtClean="0"/>
              <a:pPr/>
              <a:t>13</a:t>
            </a:fld>
            <a:endParaRPr lang="en-AU" dirty="0"/>
          </a:p>
        </p:txBody>
      </p:sp>
    </p:spTree>
    <p:extLst>
      <p:ext uri="{BB962C8B-B14F-4D97-AF65-F5344CB8AC3E}">
        <p14:creationId xmlns:p14="http://schemas.microsoft.com/office/powerpoint/2010/main" val="69567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6282" y="1"/>
            <a:ext cx="9784800" cy="1137649"/>
          </a:xfrm>
        </p:spPr>
        <p:txBody>
          <a:bodyPr/>
          <a:lstStyle/>
          <a:p>
            <a:r>
              <a:rPr lang="en-GB" dirty="0">
                <a:solidFill>
                  <a:schemeClr val="accent1"/>
                </a:solidFill>
                <a:latin typeface="+mj-lt"/>
              </a:rPr>
              <a:t>The majority of New Zealander’s remain unaware of international visitor volume</a:t>
            </a:r>
          </a:p>
        </p:txBody>
      </p:sp>
      <p:graphicFrame>
        <p:nvGraphicFramePr>
          <p:cNvPr id="5" name="MAC_580_5"/>
          <p:cNvGraphicFramePr>
            <a:graphicFrameLocks noGrp="1"/>
          </p:cNvGraphicFramePr>
          <p:nvPr>
            <p:ph sz="quarter" idx="11"/>
            <p:extLst>
              <p:ext uri="{D42A27DB-BD31-4B8C-83A1-F6EECF244321}">
                <p14:modId xmlns:p14="http://schemas.microsoft.com/office/powerpoint/2010/main" val="3175697539"/>
              </p:ext>
            </p:extLst>
          </p:nvPr>
        </p:nvGraphicFramePr>
        <p:xfrm>
          <a:off x="343628" y="197433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p:txBody>
          <a:bodyPr/>
          <a:lstStyle/>
          <a:p>
            <a:r>
              <a:rPr lang="en-GB" sz="1600" b="0" dirty="0">
                <a:solidFill>
                  <a:schemeClr val="accent1"/>
                </a:solidFill>
              </a:rPr>
              <a:t>Knowledge of annual visitor numbers</a:t>
            </a:r>
          </a:p>
          <a:p>
            <a:r>
              <a:rPr lang="en-GB" sz="1100" b="0" dirty="0">
                <a:solidFill>
                  <a:schemeClr val="accent1"/>
                </a:solidFill>
              </a:rPr>
              <a:t>%, 18+ year olds</a:t>
            </a:r>
          </a:p>
          <a:p>
            <a:endParaRPr lang="en-GB" sz="1600" b="0" dirty="0">
              <a:solidFill>
                <a:schemeClr val="accent1"/>
              </a:solidFill>
            </a:endParaRPr>
          </a:p>
        </p:txBody>
      </p:sp>
      <p:graphicFrame>
        <p:nvGraphicFramePr>
          <p:cNvPr id="6" name="Table 5">
            <a:extLst>
              <a:ext uri="{FF2B5EF4-FFF2-40B4-BE49-F238E27FC236}">
                <a16:creationId xmlns:a16="http://schemas.microsoft.com/office/drawing/2014/main" id="{BE0547EB-637C-4EB4-887B-E6E568ABE010}"/>
              </a:ext>
            </a:extLst>
          </p:cNvPr>
          <p:cNvGraphicFramePr>
            <a:graphicFrameLocks noGrp="1"/>
          </p:cNvGraphicFramePr>
          <p:nvPr>
            <p:extLst>
              <p:ext uri="{D42A27DB-BD31-4B8C-83A1-F6EECF244321}">
                <p14:modId xmlns:p14="http://schemas.microsoft.com/office/powerpoint/2010/main" val="454605511"/>
              </p:ext>
            </p:extLst>
          </p:nvPr>
        </p:nvGraphicFramePr>
        <p:xfrm>
          <a:off x="325986" y="5292242"/>
          <a:ext cx="9776904" cy="259459"/>
        </p:xfrm>
        <a:graphic>
          <a:graphicData uri="http://schemas.openxmlformats.org/drawingml/2006/table">
            <a:tbl>
              <a:tblPr>
                <a:tableStyleId>{5C22544A-7EE6-4342-B048-85BDC9FD1C3A}</a:tableStyleId>
              </a:tblPr>
              <a:tblGrid>
                <a:gridCol w="1380894">
                  <a:extLst>
                    <a:ext uri="{9D8B030D-6E8A-4147-A177-3AD203B41FA5}">
                      <a16:colId xmlns:a16="http://schemas.microsoft.com/office/drawing/2014/main" val="1538958729"/>
                    </a:ext>
                  </a:extLst>
                </a:gridCol>
                <a:gridCol w="932890">
                  <a:extLst>
                    <a:ext uri="{9D8B030D-6E8A-4147-A177-3AD203B41FA5}">
                      <a16:colId xmlns:a16="http://schemas.microsoft.com/office/drawing/2014/main" val="3159294587"/>
                    </a:ext>
                  </a:extLst>
                </a:gridCol>
                <a:gridCol w="932890">
                  <a:extLst>
                    <a:ext uri="{9D8B030D-6E8A-4147-A177-3AD203B41FA5}">
                      <a16:colId xmlns:a16="http://schemas.microsoft.com/office/drawing/2014/main" val="1963396042"/>
                    </a:ext>
                  </a:extLst>
                </a:gridCol>
                <a:gridCol w="932890">
                  <a:extLst>
                    <a:ext uri="{9D8B030D-6E8A-4147-A177-3AD203B41FA5}">
                      <a16:colId xmlns:a16="http://schemas.microsoft.com/office/drawing/2014/main" val="2690906137"/>
                    </a:ext>
                  </a:extLst>
                </a:gridCol>
                <a:gridCol w="932890">
                  <a:extLst>
                    <a:ext uri="{9D8B030D-6E8A-4147-A177-3AD203B41FA5}">
                      <a16:colId xmlns:a16="http://schemas.microsoft.com/office/drawing/2014/main" val="3228103872"/>
                    </a:ext>
                  </a:extLst>
                </a:gridCol>
                <a:gridCol w="932890">
                  <a:extLst>
                    <a:ext uri="{9D8B030D-6E8A-4147-A177-3AD203B41FA5}">
                      <a16:colId xmlns:a16="http://schemas.microsoft.com/office/drawing/2014/main" val="2973207205"/>
                    </a:ext>
                  </a:extLst>
                </a:gridCol>
                <a:gridCol w="932890">
                  <a:extLst>
                    <a:ext uri="{9D8B030D-6E8A-4147-A177-3AD203B41FA5}">
                      <a16:colId xmlns:a16="http://schemas.microsoft.com/office/drawing/2014/main" val="1610536427"/>
                    </a:ext>
                  </a:extLst>
                </a:gridCol>
                <a:gridCol w="932890">
                  <a:extLst>
                    <a:ext uri="{9D8B030D-6E8A-4147-A177-3AD203B41FA5}">
                      <a16:colId xmlns:a16="http://schemas.microsoft.com/office/drawing/2014/main" val="20006"/>
                    </a:ext>
                  </a:extLst>
                </a:gridCol>
                <a:gridCol w="932890">
                  <a:extLst>
                    <a:ext uri="{9D8B030D-6E8A-4147-A177-3AD203B41FA5}">
                      <a16:colId xmlns:a16="http://schemas.microsoft.com/office/drawing/2014/main" val="3129272017"/>
                    </a:ext>
                  </a:extLst>
                </a:gridCol>
                <a:gridCol w="932890">
                  <a:extLst>
                    <a:ext uri="{9D8B030D-6E8A-4147-A177-3AD203B41FA5}">
                      <a16:colId xmlns:a16="http://schemas.microsoft.com/office/drawing/2014/main" val="3324501260"/>
                    </a:ext>
                  </a:extLst>
                </a:gridCol>
              </a:tblGrid>
              <a:tr h="259459">
                <a:tc>
                  <a:txBody>
                    <a:bodyPr/>
                    <a:lstStyle/>
                    <a:p>
                      <a:pPr algn="l" fontAlgn="b"/>
                      <a:r>
                        <a:rPr lang="en-NZ" sz="1050" b="0" kern="1200" dirty="0">
                          <a:solidFill>
                            <a:schemeClr val="accent1"/>
                          </a:solidFill>
                          <a:latin typeface="+mn-lt"/>
                          <a:ea typeface="+mn-ea"/>
                          <a:cs typeface="Arial" charset="0"/>
                        </a:rPr>
                        <a:t>Actual number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tabLst>
                          <a:tab pos="1076325" algn="l"/>
                        </a:tabLst>
                      </a:pPr>
                      <a:r>
                        <a:rPr lang="en-NZ" sz="1050" b="0" kern="1200" dirty="0">
                          <a:solidFill>
                            <a:schemeClr val="accent1"/>
                          </a:solidFill>
                          <a:latin typeface="+mn-lt"/>
                          <a:ea typeface="+mn-ea"/>
                          <a:cs typeface="Arial" charset="0"/>
                        </a:rPr>
                        <a:t>3m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050" b="0" kern="1200" dirty="0">
                          <a:solidFill>
                            <a:schemeClr val="accent1"/>
                          </a:solidFill>
                          <a:latin typeface="+mn-lt"/>
                          <a:ea typeface="+mn-ea"/>
                          <a:cs typeface="Arial" charset="0"/>
                        </a:rPr>
                        <a:t>3m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050" b="0" kern="1200" dirty="0">
                          <a:solidFill>
                            <a:schemeClr val="accent1"/>
                          </a:solidFill>
                          <a:latin typeface="+mn-lt"/>
                          <a:ea typeface="+mn-ea"/>
                          <a:cs typeface="Arial" charset="0"/>
                        </a:rPr>
                        <a:t> 3.4m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050" b="0" kern="1200" dirty="0">
                          <a:solidFill>
                            <a:schemeClr val="accent1"/>
                          </a:solidFill>
                          <a:latin typeface="+mn-lt"/>
                          <a:ea typeface="+mn-ea"/>
                          <a:cs typeface="Arial" charset="0"/>
                        </a:rPr>
                        <a:t>3.5m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3.7m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3.7m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3.8m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a:ln>
                            <a:noFill/>
                          </a:ln>
                          <a:solidFill>
                            <a:srgbClr val="171717"/>
                          </a:solidFill>
                          <a:effectLst/>
                          <a:uLnTx/>
                          <a:uFillTx/>
                          <a:latin typeface="Arial"/>
                          <a:ea typeface="+mn-ea"/>
                          <a:cs typeface="Arial" charset="0"/>
                        </a:rPr>
                        <a:t>3.8m</a:t>
                      </a:r>
                      <a:endParaRPr kumimoji="0" lang="en-NZ" sz="1050" b="0" i="0" u="none" strike="noStrike" kern="1200" cap="none" spc="0" normalizeH="0" baseline="0" noProof="0" dirty="0">
                        <a:ln>
                          <a:noFill/>
                        </a:ln>
                        <a:solidFill>
                          <a:srgbClr val="171717"/>
                        </a:solidFill>
                        <a:effectLst/>
                        <a:uLnTx/>
                        <a:uFillTx/>
                        <a:latin typeface="Arial"/>
                        <a:ea typeface="+mn-ea"/>
                        <a:cs typeface="Arial"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3.8m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391453"/>
                  </a:ext>
                </a:extLst>
              </a:tr>
            </a:tbl>
          </a:graphicData>
        </a:graphic>
      </p:graphicFrame>
      <p:grpSp>
        <p:nvGrpSpPr>
          <p:cNvPr id="31" name="Group 30">
            <a:extLst>
              <a:ext uri="{FF2B5EF4-FFF2-40B4-BE49-F238E27FC236}">
                <a16:creationId xmlns:a16="http://schemas.microsoft.com/office/drawing/2014/main" id="{0C97FF2E-C86E-4B80-8A9C-ED52D21AC6D3}"/>
              </a:ext>
            </a:extLst>
          </p:cNvPr>
          <p:cNvGrpSpPr/>
          <p:nvPr/>
        </p:nvGrpSpPr>
        <p:grpSpPr>
          <a:xfrm>
            <a:off x="8287964" y="6176410"/>
            <a:ext cx="1899936" cy="326022"/>
            <a:chOff x="8283348" y="6176410"/>
            <a:chExt cx="1877449" cy="326022"/>
          </a:xfrm>
        </p:grpSpPr>
        <p:sp>
          <p:nvSpPr>
            <p:cNvPr id="32" name="Rectangle 31">
              <a:extLst>
                <a:ext uri="{FF2B5EF4-FFF2-40B4-BE49-F238E27FC236}">
                  <a16:creationId xmlns:a16="http://schemas.microsoft.com/office/drawing/2014/main" id="{C5A4C951-B245-469F-A262-9F1F50C82D51}"/>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33" name="Text Box 21">
              <a:extLst>
                <a:ext uri="{FF2B5EF4-FFF2-40B4-BE49-F238E27FC236}">
                  <a16:creationId xmlns:a16="http://schemas.microsoft.com/office/drawing/2014/main" id="{8F0301D8-7551-4D07-B396-6045FAAF145C}"/>
                </a:ext>
              </a:extLst>
            </p:cNvPr>
            <p:cNvSpPr txBox="1">
              <a:spLocks noChangeArrowheads="1"/>
            </p:cNvSpPr>
            <p:nvPr>
              <p:custDataLst>
                <p:tags r:id="rId2"/>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39" name="AutoShape 22">
              <a:extLst>
                <a:ext uri="{FF2B5EF4-FFF2-40B4-BE49-F238E27FC236}">
                  <a16:creationId xmlns:a16="http://schemas.microsoft.com/office/drawing/2014/main" id="{C486CB2B-FC60-4B7B-8246-EDE381C0CCD1}"/>
                </a:ext>
              </a:extLst>
            </p:cNvPr>
            <p:cNvSpPr>
              <a:spLocks noChangeArrowheads="1"/>
            </p:cNvSpPr>
            <p:nvPr>
              <p:custDataLst>
                <p:tags r:id="rId3"/>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40" name="AutoShape 20">
              <a:extLst>
                <a:ext uri="{FF2B5EF4-FFF2-40B4-BE49-F238E27FC236}">
                  <a16:creationId xmlns:a16="http://schemas.microsoft.com/office/drawing/2014/main" id="{9CE0598B-0AFD-459D-AF41-C346E2856462}"/>
                </a:ext>
              </a:extLst>
            </p:cNvPr>
            <p:cNvSpPr>
              <a:spLocks noChangeArrowheads="1"/>
            </p:cNvSpPr>
            <p:nvPr>
              <p:custDataLst>
                <p:tags r:id="rId4"/>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34" name="TextBox 33">
            <a:extLst>
              <a:ext uri="{FF2B5EF4-FFF2-40B4-BE49-F238E27FC236}">
                <a16:creationId xmlns:a16="http://schemas.microsoft.com/office/drawing/2014/main" id="{EFEFDC42-0BC4-4232-BB6D-92C0C5589FD6}"/>
              </a:ext>
            </a:extLst>
          </p:cNvPr>
          <p:cNvSpPr txBox="1"/>
          <p:nvPr>
            <p:custDataLst>
              <p:tags r:id="rId1"/>
            </p:custDataLst>
          </p:nvPr>
        </p:nvSpPr>
        <p:spPr>
          <a:xfrm>
            <a:off x="326281" y="6083726"/>
            <a:ext cx="8641136" cy="418706"/>
          </a:xfrm>
          <a:prstGeom prst="rect">
            <a:avLst/>
          </a:prstGeom>
          <a:noFill/>
        </p:spPr>
        <p:txBody>
          <a:bodyPr vert="horz" wrap="square" lIns="0" tIns="0" rIns="0" bIns="0" rtlCol="0" anchor="b">
            <a:noAutofit/>
          </a:bodyPr>
          <a:lstStyle/>
          <a:p>
            <a:pPr>
              <a:tabLst>
                <a:tab pos="266700" algn="l"/>
              </a:tabLst>
            </a:pPr>
            <a:r>
              <a:rPr lang="pt-BR" sz="700" b="0" dirty="0">
                <a:solidFill>
                  <a:schemeClr val="accent1"/>
                </a:solidFill>
                <a:latin typeface="+mn-lt"/>
              </a:rPr>
              <a:t>Base:	New Zealanders aged 18 plus: Dec-15 n = 502 | Mar-16 n = 520 | Nov-16  n = 521 | Mar-17 n = 500 | Nov-17 n = 501 | Mar-18 n = 555 | </a:t>
            </a:r>
            <a:r>
              <a:rPr lang="pt-BR" sz="700" b="0" dirty="0">
                <a:solidFill>
                  <a:schemeClr val="accent1"/>
                </a:solidFill>
              </a:rPr>
              <a:t>Nov-18 n = 1084 | Mar-19 n = 1083 | Nov-19 n = 1081</a:t>
            </a:r>
            <a:endParaRPr lang="pt-BR" sz="700" b="0" dirty="0">
              <a:solidFill>
                <a:schemeClr val="accent1"/>
              </a:solidFill>
              <a:latin typeface="+mn-lt"/>
            </a:endParaRPr>
          </a:p>
        </p:txBody>
      </p:sp>
      <p:sp>
        <p:nvSpPr>
          <p:cNvPr id="3" name="Slide Number Placeholder 2">
            <a:extLst>
              <a:ext uri="{FF2B5EF4-FFF2-40B4-BE49-F238E27FC236}">
                <a16:creationId xmlns:a16="http://schemas.microsoft.com/office/drawing/2014/main" id="{A8E0D148-5C32-405A-86C9-8347C154803E}"/>
              </a:ext>
            </a:extLst>
          </p:cNvPr>
          <p:cNvSpPr>
            <a:spLocks noGrp="1"/>
          </p:cNvSpPr>
          <p:nvPr>
            <p:ph type="sldNum" sz="quarter" idx="10"/>
          </p:nvPr>
        </p:nvSpPr>
        <p:spPr/>
        <p:txBody>
          <a:bodyPr/>
          <a:lstStyle/>
          <a:p>
            <a:fld id="{9784CBA3-D598-4B1F-BAA3-EE14B5154290}" type="slidenum">
              <a:rPr lang="en-AU" smtClean="0"/>
              <a:pPr/>
              <a:t>14</a:t>
            </a:fld>
            <a:endParaRPr lang="en-AU" dirty="0"/>
          </a:p>
        </p:txBody>
      </p:sp>
    </p:spTree>
    <p:extLst>
      <p:ext uri="{BB962C8B-B14F-4D97-AF65-F5344CB8AC3E}">
        <p14:creationId xmlns:p14="http://schemas.microsoft.com/office/powerpoint/2010/main" val="111338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MAC_581_20">
            <a:extLst>
              <a:ext uri="{FF2B5EF4-FFF2-40B4-BE49-F238E27FC236}">
                <a16:creationId xmlns:a16="http://schemas.microsoft.com/office/drawing/2014/main" id="{8834CB3B-5A7B-44D4-8843-4E92242D014B}"/>
              </a:ext>
            </a:extLst>
          </p:cNvPr>
          <p:cNvGraphicFramePr>
            <a:graphicFrameLocks noGrp="1"/>
          </p:cNvGraphicFramePr>
          <p:nvPr>
            <p:ph sz="quarter" idx="11"/>
            <p:extLst>
              <p:ext uri="{D42A27DB-BD31-4B8C-83A1-F6EECF244321}">
                <p14:modId xmlns:p14="http://schemas.microsoft.com/office/powerpoint/2010/main" val="1327902973"/>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8" name="Title 7"/>
          <p:cNvSpPr>
            <a:spLocks noGrp="1"/>
          </p:cNvSpPr>
          <p:nvPr>
            <p:ph type="title"/>
          </p:nvPr>
        </p:nvSpPr>
        <p:spPr>
          <a:xfrm>
            <a:off x="326282" y="1"/>
            <a:ext cx="9784800" cy="1137649"/>
          </a:xfrm>
        </p:spPr>
        <p:txBody>
          <a:bodyPr/>
          <a:lstStyle/>
          <a:p>
            <a:r>
              <a:rPr lang="en-GB" dirty="0"/>
              <a:t>Most New Zealanders continue to overestimate the number of people directly or indirectly employed in the tourism industry</a:t>
            </a:r>
            <a:endParaRPr lang="en-GB" dirty="0">
              <a:solidFill>
                <a:schemeClr val="accent1"/>
              </a:solidFill>
              <a:latin typeface="+mj-lt"/>
            </a:endParaRPr>
          </a:p>
        </p:txBody>
      </p:sp>
      <p:sp>
        <p:nvSpPr>
          <p:cNvPr id="9" name="Text Placeholder 8"/>
          <p:cNvSpPr>
            <a:spLocks noGrp="1"/>
          </p:cNvSpPr>
          <p:nvPr>
            <p:ph type="body" sz="quarter" idx="15"/>
          </p:nvPr>
        </p:nvSpPr>
        <p:spPr/>
        <p:txBody>
          <a:bodyPr/>
          <a:lstStyle/>
          <a:p>
            <a:r>
              <a:rPr lang="en-GB" sz="1600" b="0" dirty="0">
                <a:solidFill>
                  <a:schemeClr val="accent1"/>
                </a:solidFill>
              </a:rPr>
              <a:t>Knowledge of how many New Zealand workers employed in the tourism industry (directly or indirectly)</a:t>
            </a:r>
          </a:p>
          <a:p>
            <a:r>
              <a:rPr lang="en-GB" sz="1100" b="0" dirty="0">
                <a:solidFill>
                  <a:schemeClr val="accent1"/>
                </a:solidFill>
              </a:rPr>
              <a:t>%, 18+ year olds</a:t>
            </a:r>
          </a:p>
          <a:p>
            <a:endParaRPr lang="en-GB" sz="1600" b="0" dirty="0">
              <a:solidFill>
                <a:schemeClr val="accent1"/>
              </a:solidFill>
            </a:endParaRPr>
          </a:p>
        </p:txBody>
      </p:sp>
      <p:sp>
        <p:nvSpPr>
          <p:cNvPr id="23" name="TextBox 22"/>
          <p:cNvSpPr txBox="1"/>
          <p:nvPr>
            <p:custDataLst>
              <p:tags r:id="rId1"/>
            </p:custDataLst>
          </p:nvPr>
        </p:nvSpPr>
        <p:spPr>
          <a:xfrm>
            <a:off x="326281" y="6083726"/>
            <a:ext cx="8641136" cy="418706"/>
          </a:xfrm>
          <a:prstGeom prst="rect">
            <a:avLst/>
          </a:prstGeom>
          <a:noFill/>
        </p:spPr>
        <p:txBody>
          <a:bodyPr vert="horz" wrap="square" lIns="0" tIns="0" rIns="0" bIns="0" rtlCol="0" anchor="b">
            <a:noAutofit/>
          </a:bodyPr>
          <a:lstStyle/>
          <a:p>
            <a:pPr>
              <a:tabLst>
                <a:tab pos="266700" algn="l"/>
              </a:tabLst>
            </a:pPr>
            <a:r>
              <a:rPr lang="pt-BR" sz="700" b="0" dirty="0">
                <a:solidFill>
                  <a:schemeClr val="accent1"/>
                </a:solidFill>
                <a:latin typeface="+mn-lt"/>
              </a:rPr>
              <a:t>Base:	New Zealanders aged 18 plus: Dec-15 n = 502 | Mar-16 n = 520 | Nov-16  n = 521 | Mar-17 n = 500 | Nov-17 n = 501 | Mar-18 n = 555 | </a:t>
            </a:r>
            <a:r>
              <a:rPr lang="pt-BR" sz="700" b="0" dirty="0">
                <a:solidFill>
                  <a:schemeClr val="accent1"/>
                </a:solidFill>
              </a:rPr>
              <a:t>Nov-18 n = 1084 | Mar-19 n = 1083 | Nov-19 n = 1081</a:t>
            </a:r>
            <a:endParaRPr lang="pt-BR" sz="700" b="0" dirty="0">
              <a:solidFill>
                <a:schemeClr val="accent1"/>
              </a:solidFill>
              <a:latin typeface="+mn-lt"/>
            </a:endParaRPr>
          </a:p>
        </p:txBody>
      </p:sp>
      <p:graphicFrame>
        <p:nvGraphicFramePr>
          <p:cNvPr id="21" name="Table 20">
            <a:extLst>
              <a:ext uri="{FF2B5EF4-FFF2-40B4-BE49-F238E27FC236}">
                <a16:creationId xmlns:a16="http://schemas.microsoft.com/office/drawing/2014/main" id="{8EFE6B9A-0FD9-4CBC-B6B6-C4076A9E0DE3}"/>
              </a:ext>
            </a:extLst>
          </p:cNvPr>
          <p:cNvGraphicFramePr>
            <a:graphicFrameLocks noGrp="1"/>
          </p:cNvGraphicFramePr>
          <p:nvPr>
            <p:extLst>
              <p:ext uri="{D42A27DB-BD31-4B8C-83A1-F6EECF244321}">
                <p14:modId xmlns:p14="http://schemas.microsoft.com/office/powerpoint/2010/main" val="2530645041"/>
              </p:ext>
            </p:extLst>
          </p:nvPr>
        </p:nvGraphicFramePr>
        <p:xfrm>
          <a:off x="325986" y="5246526"/>
          <a:ext cx="9774321" cy="305175"/>
        </p:xfrm>
        <a:graphic>
          <a:graphicData uri="http://schemas.openxmlformats.org/drawingml/2006/table">
            <a:tbl>
              <a:tblPr>
                <a:tableStyleId>{5C22544A-7EE6-4342-B048-85BDC9FD1C3A}</a:tableStyleId>
              </a:tblPr>
              <a:tblGrid>
                <a:gridCol w="1380894">
                  <a:extLst>
                    <a:ext uri="{9D8B030D-6E8A-4147-A177-3AD203B41FA5}">
                      <a16:colId xmlns:a16="http://schemas.microsoft.com/office/drawing/2014/main" val="1538958729"/>
                    </a:ext>
                  </a:extLst>
                </a:gridCol>
                <a:gridCol w="932603">
                  <a:extLst>
                    <a:ext uri="{9D8B030D-6E8A-4147-A177-3AD203B41FA5}">
                      <a16:colId xmlns:a16="http://schemas.microsoft.com/office/drawing/2014/main" val="3159294587"/>
                    </a:ext>
                  </a:extLst>
                </a:gridCol>
                <a:gridCol w="932603">
                  <a:extLst>
                    <a:ext uri="{9D8B030D-6E8A-4147-A177-3AD203B41FA5}">
                      <a16:colId xmlns:a16="http://schemas.microsoft.com/office/drawing/2014/main" val="1963396042"/>
                    </a:ext>
                  </a:extLst>
                </a:gridCol>
                <a:gridCol w="932603">
                  <a:extLst>
                    <a:ext uri="{9D8B030D-6E8A-4147-A177-3AD203B41FA5}">
                      <a16:colId xmlns:a16="http://schemas.microsoft.com/office/drawing/2014/main" val="2690906137"/>
                    </a:ext>
                  </a:extLst>
                </a:gridCol>
                <a:gridCol w="932603">
                  <a:extLst>
                    <a:ext uri="{9D8B030D-6E8A-4147-A177-3AD203B41FA5}">
                      <a16:colId xmlns:a16="http://schemas.microsoft.com/office/drawing/2014/main" val="3228103872"/>
                    </a:ext>
                  </a:extLst>
                </a:gridCol>
                <a:gridCol w="932603">
                  <a:extLst>
                    <a:ext uri="{9D8B030D-6E8A-4147-A177-3AD203B41FA5}">
                      <a16:colId xmlns:a16="http://schemas.microsoft.com/office/drawing/2014/main" val="2973207205"/>
                    </a:ext>
                  </a:extLst>
                </a:gridCol>
                <a:gridCol w="932603">
                  <a:extLst>
                    <a:ext uri="{9D8B030D-6E8A-4147-A177-3AD203B41FA5}">
                      <a16:colId xmlns:a16="http://schemas.microsoft.com/office/drawing/2014/main" val="3641769649"/>
                    </a:ext>
                  </a:extLst>
                </a:gridCol>
                <a:gridCol w="932603">
                  <a:extLst>
                    <a:ext uri="{9D8B030D-6E8A-4147-A177-3AD203B41FA5}">
                      <a16:colId xmlns:a16="http://schemas.microsoft.com/office/drawing/2014/main" val="20006"/>
                    </a:ext>
                  </a:extLst>
                </a:gridCol>
                <a:gridCol w="932603">
                  <a:extLst>
                    <a:ext uri="{9D8B030D-6E8A-4147-A177-3AD203B41FA5}">
                      <a16:colId xmlns:a16="http://schemas.microsoft.com/office/drawing/2014/main" val="182293861"/>
                    </a:ext>
                  </a:extLst>
                </a:gridCol>
                <a:gridCol w="932603">
                  <a:extLst>
                    <a:ext uri="{9D8B030D-6E8A-4147-A177-3AD203B41FA5}">
                      <a16:colId xmlns:a16="http://schemas.microsoft.com/office/drawing/2014/main" val="840759025"/>
                    </a:ext>
                  </a:extLst>
                </a:gridCol>
              </a:tblGrid>
              <a:tr h="305175">
                <a:tc>
                  <a:txBody>
                    <a:bodyPr/>
                    <a:lstStyle/>
                    <a:p>
                      <a:pPr algn="l" fontAlgn="b"/>
                      <a:r>
                        <a:rPr lang="en-NZ" sz="1050" b="0" kern="1200" dirty="0">
                          <a:solidFill>
                            <a:schemeClr val="accent1"/>
                          </a:solidFill>
                          <a:latin typeface="+mn-lt"/>
                          <a:ea typeface="+mn-ea"/>
                          <a:cs typeface="Arial" charset="0"/>
                        </a:rPr>
                        <a:t>Correct answer</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defTabSz="1257300" fontAlgn="b"/>
                      <a:r>
                        <a:rPr lang="en-NZ" sz="1050" b="0" kern="1200" dirty="0">
                          <a:solidFill>
                            <a:schemeClr val="accent1"/>
                          </a:solidFill>
                          <a:latin typeface="+mn-lt"/>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050" b="0" kern="1200" dirty="0">
                          <a:solidFill>
                            <a:schemeClr val="accent1"/>
                          </a:solidFill>
                          <a:latin typeface="+mn-lt"/>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050" b="0" kern="1200" dirty="0">
                          <a:solidFill>
                            <a:schemeClr val="accent1"/>
                          </a:solidFill>
                          <a:latin typeface="+mn-lt"/>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050" b="0" kern="1200" dirty="0">
                          <a:solidFill>
                            <a:schemeClr val="accent1"/>
                          </a:solidFill>
                          <a:latin typeface="+mn-lt"/>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7391453"/>
                  </a:ext>
                </a:extLst>
              </a:tr>
            </a:tbl>
          </a:graphicData>
        </a:graphic>
      </p:graphicFrame>
      <p:grpSp>
        <p:nvGrpSpPr>
          <p:cNvPr id="24" name="Group 23">
            <a:extLst>
              <a:ext uri="{FF2B5EF4-FFF2-40B4-BE49-F238E27FC236}">
                <a16:creationId xmlns:a16="http://schemas.microsoft.com/office/drawing/2014/main" id="{CCF594ED-3DE3-4395-B39D-EB483B7F31E9}"/>
              </a:ext>
            </a:extLst>
          </p:cNvPr>
          <p:cNvGrpSpPr/>
          <p:nvPr/>
        </p:nvGrpSpPr>
        <p:grpSpPr>
          <a:xfrm>
            <a:off x="8287964" y="6176410"/>
            <a:ext cx="1899936" cy="326022"/>
            <a:chOff x="8283348" y="6176410"/>
            <a:chExt cx="1877449" cy="326022"/>
          </a:xfrm>
        </p:grpSpPr>
        <p:sp>
          <p:nvSpPr>
            <p:cNvPr id="25" name="Rectangle 24">
              <a:extLst>
                <a:ext uri="{FF2B5EF4-FFF2-40B4-BE49-F238E27FC236}">
                  <a16:creationId xmlns:a16="http://schemas.microsoft.com/office/drawing/2014/main" id="{7CC377D2-9BFA-4335-8CC7-273C4FDC2967}"/>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6" name="Text Box 21">
              <a:extLst>
                <a:ext uri="{FF2B5EF4-FFF2-40B4-BE49-F238E27FC236}">
                  <a16:creationId xmlns:a16="http://schemas.microsoft.com/office/drawing/2014/main" id="{33533352-626C-4DE5-BD6A-B1C2DE611510}"/>
                </a:ext>
              </a:extLst>
            </p:cNvPr>
            <p:cNvSpPr txBox="1">
              <a:spLocks noChangeArrowheads="1"/>
            </p:cNvSpPr>
            <p:nvPr>
              <p:custDataLst>
                <p:tags r:id="rId2"/>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30" name="AutoShape 22">
              <a:extLst>
                <a:ext uri="{FF2B5EF4-FFF2-40B4-BE49-F238E27FC236}">
                  <a16:creationId xmlns:a16="http://schemas.microsoft.com/office/drawing/2014/main" id="{F8DDC171-1D7A-48BC-90CA-970332F7A0D1}"/>
                </a:ext>
              </a:extLst>
            </p:cNvPr>
            <p:cNvSpPr>
              <a:spLocks noChangeArrowheads="1"/>
            </p:cNvSpPr>
            <p:nvPr>
              <p:custDataLst>
                <p:tags r:id="rId3"/>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32" name="AutoShape 20">
              <a:extLst>
                <a:ext uri="{FF2B5EF4-FFF2-40B4-BE49-F238E27FC236}">
                  <a16:creationId xmlns:a16="http://schemas.microsoft.com/office/drawing/2014/main" id="{C2022C16-FED8-41AC-96F3-1F1AF2295EA0}"/>
                </a:ext>
              </a:extLst>
            </p:cNvPr>
            <p:cNvSpPr>
              <a:spLocks noChangeArrowheads="1"/>
            </p:cNvSpPr>
            <p:nvPr>
              <p:custDataLst>
                <p:tags r:id="rId4"/>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3" name="Slide Number Placeholder 2">
            <a:extLst>
              <a:ext uri="{FF2B5EF4-FFF2-40B4-BE49-F238E27FC236}">
                <a16:creationId xmlns:a16="http://schemas.microsoft.com/office/drawing/2014/main" id="{E629B38E-30B4-4844-8E2E-4F39CFCBB077}"/>
              </a:ext>
            </a:extLst>
          </p:cNvPr>
          <p:cNvSpPr>
            <a:spLocks noGrp="1"/>
          </p:cNvSpPr>
          <p:nvPr>
            <p:ph type="sldNum" sz="quarter" idx="10"/>
          </p:nvPr>
        </p:nvSpPr>
        <p:spPr/>
        <p:txBody>
          <a:bodyPr/>
          <a:lstStyle/>
          <a:p>
            <a:fld id="{9784CBA3-D598-4B1F-BAA3-EE14B5154290}" type="slidenum">
              <a:rPr lang="en-AU" smtClean="0"/>
              <a:pPr/>
              <a:t>15</a:t>
            </a:fld>
            <a:endParaRPr lang="en-AU" dirty="0"/>
          </a:p>
        </p:txBody>
      </p:sp>
    </p:spTree>
    <p:extLst>
      <p:ext uri="{BB962C8B-B14F-4D97-AF65-F5344CB8AC3E}">
        <p14:creationId xmlns:p14="http://schemas.microsoft.com/office/powerpoint/2010/main" val="393651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0679782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73" name="think-cell Slide" r:id="rId9" imgW="270" imgH="270" progId="TCLayout.ActiveDocument.1">
                  <p:embed/>
                </p:oleObj>
              </mc:Choice>
              <mc:Fallback>
                <p:oleObj name="think-cell Slide" r:id="rId9" imgW="270" imgH="270" progId="TCLayout.ActiveDocument.1">
                  <p:embed/>
                  <p:pic>
                    <p:nvPicPr>
                      <p:cNvPr id="14" name="Object 13"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5" name="Title 4"/>
          <p:cNvSpPr>
            <a:spLocks noGrp="1"/>
          </p:cNvSpPr>
          <p:nvPr>
            <p:ph type="title"/>
          </p:nvPr>
        </p:nvSpPr>
        <p:spPr>
          <a:xfrm>
            <a:off x="326282" y="1"/>
            <a:ext cx="9784800" cy="1137649"/>
          </a:xfrm>
        </p:spPr>
        <p:txBody>
          <a:bodyPr/>
          <a:lstStyle/>
          <a:p>
            <a:r>
              <a:rPr lang="en-GB" dirty="0"/>
              <a:t>New Zealanders are still largely unaware of the scale and value of international tourism, with only a small proportion realising it is New Zealand’s largest export industry </a:t>
            </a:r>
            <a:endParaRPr lang="en-GB" dirty="0">
              <a:solidFill>
                <a:schemeClr val="accent1"/>
              </a:solidFill>
              <a:latin typeface="+mj-lt"/>
            </a:endParaRPr>
          </a:p>
        </p:txBody>
      </p:sp>
      <p:sp>
        <p:nvSpPr>
          <p:cNvPr id="7" name="Text Placeholder 6"/>
          <p:cNvSpPr>
            <a:spLocks noGrp="1"/>
          </p:cNvSpPr>
          <p:nvPr>
            <p:ph type="body" sz="quarter" idx="15"/>
          </p:nvPr>
        </p:nvSpPr>
        <p:spPr/>
        <p:txBody>
          <a:bodyPr/>
          <a:lstStyle/>
          <a:p>
            <a:r>
              <a:rPr lang="en-GB" sz="1600" b="0" dirty="0">
                <a:solidFill>
                  <a:schemeClr val="accent1"/>
                </a:solidFill>
              </a:rPr>
              <a:t>Knowledge of the value of the tourism industry</a:t>
            </a:r>
          </a:p>
          <a:p>
            <a:r>
              <a:rPr lang="en-GB" sz="1100" b="0" dirty="0">
                <a:solidFill>
                  <a:schemeClr val="accent1"/>
                </a:solidFill>
              </a:rPr>
              <a:t>%, 18+ year olds</a:t>
            </a:r>
            <a:endParaRPr lang="en-GB" sz="1600" b="0" dirty="0">
              <a:solidFill>
                <a:schemeClr val="accent1"/>
              </a:solidFill>
            </a:endParaRPr>
          </a:p>
        </p:txBody>
      </p:sp>
      <p:sp>
        <p:nvSpPr>
          <p:cNvPr id="19" name="TextBox 18"/>
          <p:cNvSpPr txBox="1"/>
          <p:nvPr>
            <p:custDataLst>
              <p:tags r:id="rId3"/>
            </p:custDataLst>
          </p:nvPr>
        </p:nvSpPr>
        <p:spPr>
          <a:xfrm>
            <a:off x="326280" y="6266770"/>
            <a:ext cx="6403703" cy="235661"/>
          </a:xfrm>
          <a:prstGeom prst="rect">
            <a:avLst/>
          </a:prstGeom>
          <a:noFill/>
        </p:spPr>
        <p:txBody>
          <a:bodyPr vert="horz" wrap="square" lIns="0" tIns="0" rIns="0" bIns="0" rtlCol="0" anchor="b">
            <a:noAutofit/>
          </a:bodyPr>
          <a:lstStyle/>
          <a:p>
            <a:pPr>
              <a:tabLst>
                <a:tab pos="266700" algn="l"/>
              </a:tabLst>
            </a:pPr>
            <a:r>
              <a:rPr lang="pt-BR" sz="700" b="0" dirty="0">
                <a:solidFill>
                  <a:schemeClr val="accent1"/>
                </a:solidFill>
                <a:latin typeface="+mn-lt"/>
              </a:rPr>
              <a:t>Base:	New Zealanders aged 18 plus: Mar-17 n = 500 | Nov-17 n = 501 | Mar-18 n = 555 | </a:t>
            </a:r>
            <a:r>
              <a:rPr lang="pt-BR" sz="700" b="0" dirty="0">
                <a:solidFill>
                  <a:schemeClr val="accent1"/>
                </a:solidFill>
              </a:rPr>
              <a:t>Nov-18 n = 1084 | Mar-19 n = 1083 | Nov-19 n = 1081</a:t>
            </a:r>
            <a:endParaRPr lang="pt-BR" sz="700" b="0" dirty="0">
              <a:solidFill>
                <a:schemeClr val="accent1"/>
              </a:solidFill>
              <a:latin typeface="+mn-lt"/>
            </a:endParaRPr>
          </a:p>
        </p:txBody>
      </p:sp>
      <p:graphicFrame>
        <p:nvGraphicFramePr>
          <p:cNvPr id="28" name="MAC_582_28"/>
          <p:cNvGraphicFramePr>
            <a:graphicFrameLocks noGrp="1"/>
          </p:cNvGraphicFramePr>
          <p:nvPr>
            <p:ph sz="quarter" idx="11"/>
            <p:extLst>
              <p:ext uri="{D42A27DB-BD31-4B8C-83A1-F6EECF244321}">
                <p14:modId xmlns:p14="http://schemas.microsoft.com/office/powerpoint/2010/main" val="4276062817"/>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1"/>
          </a:graphicData>
        </a:graphic>
      </p:graphicFrame>
      <p:grpSp>
        <p:nvGrpSpPr>
          <p:cNvPr id="17" name="Group 16">
            <a:extLst>
              <a:ext uri="{FF2B5EF4-FFF2-40B4-BE49-F238E27FC236}">
                <a16:creationId xmlns:a16="http://schemas.microsoft.com/office/drawing/2014/main" id="{A795CED6-4086-4DDF-AB17-CDD9717F60EA}"/>
              </a:ext>
            </a:extLst>
          </p:cNvPr>
          <p:cNvGrpSpPr/>
          <p:nvPr/>
        </p:nvGrpSpPr>
        <p:grpSpPr>
          <a:xfrm>
            <a:off x="8287964" y="6176410"/>
            <a:ext cx="1899936" cy="326022"/>
            <a:chOff x="8283348" y="6176410"/>
            <a:chExt cx="1877449" cy="326022"/>
          </a:xfrm>
        </p:grpSpPr>
        <p:sp>
          <p:nvSpPr>
            <p:cNvPr id="18" name="Rectangle 17">
              <a:extLst>
                <a:ext uri="{FF2B5EF4-FFF2-40B4-BE49-F238E27FC236}">
                  <a16:creationId xmlns:a16="http://schemas.microsoft.com/office/drawing/2014/main" id="{2C55A9C2-D446-42E7-808B-6DA05FEC07D7}"/>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1" name="Text Box 21">
              <a:extLst>
                <a:ext uri="{FF2B5EF4-FFF2-40B4-BE49-F238E27FC236}">
                  <a16:creationId xmlns:a16="http://schemas.microsoft.com/office/drawing/2014/main" id="{66FD69F3-3C4F-44C0-A381-DB50DACE5BE5}"/>
                </a:ext>
              </a:extLst>
            </p:cNvPr>
            <p:cNvSpPr txBox="1">
              <a:spLocks noChangeArrowheads="1"/>
            </p:cNvSpPr>
            <p:nvPr>
              <p:custDataLst>
                <p:tags r:id="rId4"/>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9" name="AutoShape 22">
              <a:extLst>
                <a:ext uri="{FF2B5EF4-FFF2-40B4-BE49-F238E27FC236}">
                  <a16:creationId xmlns:a16="http://schemas.microsoft.com/office/drawing/2014/main" id="{5A27333F-64F4-4831-8FA3-814419E8CA11}"/>
                </a:ext>
              </a:extLst>
            </p:cNvPr>
            <p:cNvSpPr>
              <a:spLocks noChangeArrowheads="1"/>
            </p:cNvSpPr>
            <p:nvPr>
              <p:custDataLst>
                <p:tags r:id="rId5"/>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30" name="AutoShape 20">
              <a:extLst>
                <a:ext uri="{FF2B5EF4-FFF2-40B4-BE49-F238E27FC236}">
                  <a16:creationId xmlns:a16="http://schemas.microsoft.com/office/drawing/2014/main" id="{610E3DC2-277A-4A5C-8619-11009FA45A04}"/>
                </a:ext>
              </a:extLst>
            </p:cNvPr>
            <p:cNvSpPr>
              <a:spLocks noChangeArrowheads="1"/>
            </p:cNvSpPr>
            <p:nvPr>
              <p:custDataLst>
                <p:tags r:id="rId6"/>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3" name="Slide Number Placeholder 2">
            <a:extLst>
              <a:ext uri="{FF2B5EF4-FFF2-40B4-BE49-F238E27FC236}">
                <a16:creationId xmlns:a16="http://schemas.microsoft.com/office/drawing/2014/main" id="{165DA988-3007-4101-9AFD-02C1606C2388}"/>
              </a:ext>
            </a:extLst>
          </p:cNvPr>
          <p:cNvSpPr>
            <a:spLocks noGrp="1"/>
          </p:cNvSpPr>
          <p:nvPr>
            <p:ph type="sldNum" sz="quarter" idx="10"/>
          </p:nvPr>
        </p:nvSpPr>
        <p:spPr/>
        <p:txBody>
          <a:bodyPr/>
          <a:lstStyle/>
          <a:p>
            <a:fld id="{9784CBA3-D598-4B1F-BAA3-EE14B5154290}" type="slidenum">
              <a:rPr lang="en-AU" smtClean="0"/>
              <a:pPr/>
              <a:t>16</a:t>
            </a:fld>
            <a:endParaRPr lang="en-AU" dirty="0"/>
          </a:p>
        </p:txBody>
      </p:sp>
    </p:spTree>
    <p:extLst>
      <p:ext uri="{BB962C8B-B14F-4D97-AF65-F5344CB8AC3E}">
        <p14:creationId xmlns:p14="http://schemas.microsoft.com/office/powerpoint/2010/main" val="1706466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18136912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00" name="think-cell Slide" r:id="rId10" imgW="270" imgH="270" progId="TCLayout.ActiveDocument.1">
                  <p:embed/>
                </p:oleObj>
              </mc:Choice>
              <mc:Fallback>
                <p:oleObj name="think-cell Slide" r:id="rId10" imgW="270" imgH="270" progId="TCLayout.ActiveDocument.1">
                  <p:embed/>
                  <p:pic>
                    <p:nvPicPr>
                      <p:cNvPr id="12" name="Object 11"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25C579B-286F-4221-A561-6B34790B920F}"/>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sz="2000" b="0" dirty="0">
              <a:latin typeface="Arial" panose="020B0604020202020204" pitchFamily="34" charset="0"/>
              <a:ea typeface="+mj-ea"/>
              <a:cs typeface="+mj-cs"/>
              <a:sym typeface="Arial" panose="020B0604020202020204" pitchFamily="34" charset="0"/>
            </a:endParaRPr>
          </a:p>
        </p:txBody>
      </p:sp>
      <p:sp>
        <p:nvSpPr>
          <p:cNvPr id="21" name="TextBox 20"/>
          <p:cNvSpPr txBox="1"/>
          <p:nvPr>
            <p:custDataLst>
              <p:tags r:id="rId4"/>
            </p:custDataLst>
          </p:nvPr>
        </p:nvSpPr>
        <p:spPr>
          <a:xfrm>
            <a:off x="326281" y="6293078"/>
            <a:ext cx="8641136" cy="209353"/>
          </a:xfrm>
          <a:prstGeom prst="rect">
            <a:avLst/>
          </a:prstGeom>
          <a:noFill/>
        </p:spPr>
        <p:txBody>
          <a:bodyPr vert="horz" wrap="square" lIns="0" tIns="0" rIns="0" bIns="0" rtlCol="0" anchor="b">
            <a:noAutofit/>
          </a:bodyPr>
          <a:lstStyle/>
          <a:p>
            <a:pPr>
              <a:tabLst>
                <a:tab pos="266700" algn="l"/>
              </a:tabLst>
            </a:pPr>
            <a:r>
              <a:rPr lang="pt-BR" sz="700" b="0" dirty="0">
                <a:solidFill>
                  <a:schemeClr val="accent1"/>
                </a:solidFill>
                <a:latin typeface="+mn-lt"/>
              </a:rPr>
              <a:t>Base:	New Zealanders aged 18 plus: Dec-15 n = 502 | Mar-16 n = 520 | Nov-16  n = 521 | Mar-17 n = 500 | Nov-17 n = 501 | Mar-18 n = 555 | </a:t>
            </a:r>
            <a:r>
              <a:rPr lang="pt-BR" sz="700" b="0" dirty="0">
                <a:solidFill>
                  <a:schemeClr val="accent1"/>
                </a:solidFill>
              </a:rPr>
              <a:t>Nov-18 n = 1084 | Mar-19 n = 1083 | Nov-19 n = 1081</a:t>
            </a:r>
            <a:endParaRPr lang="pt-BR" sz="700" b="0" dirty="0">
              <a:solidFill>
                <a:schemeClr val="accent1"/>
              </a:solidFill>
              <a:latin typeface="+mn-lt"/>
            </a:endParaRPr>
          </a:p>
        </p:txBody>
      </p:sp>
      <p:sp>
        <p:nvSpPr>
          <p:cNvPr id="4" name="Title 3"/>
          <p:cNvSpPr>
            <a:spLocks noGrp="1"/>
          </p:cNvSpPr>
          <p:nvPr>
            <p:ph type="title"/>
          </p:nvPr>
        </p:nvSpPr>
        <p:spPr/>
        <p:txBody>
          <a:bodyPr/>
          <a:lstStyle/>
          <a:p>
            <a:r>
              <a:rPr lang="en-NZ" dirty="0"/>
              <a:t>The proportion of New Zealanders who think New Zealand attracts too many international visitors is stable</a:t>
            </a:r>
            <a:endParaRPr lang="en-NZ" dirty="0">
              <a:solidFill>
                <a:schemeClr val="accent1"/>
              </a:solidFill>
              <a:latin typeface="+mj-lt"/>
            </a:endParaRPr>
          </a:p>
        </p:txBody>
      </p:sp>
      <p:graphicFrame>
        <p:nvGraphicFramePr>
          <p:cNvPr id="5" name="MAC_584_5"/>
          <p:cNvGraphicFramePr>
            <a:graphicFrameLocks noGrp="1"/>
          </p:cNvGraphicFramePr>
          <p:nvPr>
            <p:ph sz="quarter" idx="11"/>
            <p:extLst>
              <p:ext uri="{D42A27DB-BD31-4B8C-83A1-F6EECF244321}">
                <p14:modId xmlns:p14="http://schemas.microsoft.com/office/powerpoint/2010/main" val="1965218994"/>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2"/>
          </a:graphicData>
        </a:graphic>
      </p:graphicFrame>
      <p:sp>
        <p:nvSpPr>
          <p:cNvPr id="9" name="Text Placeholder 8"/>
          <p:cNvSpPr>
            <a:spLocks noGrp="1"/>
          </p:cNvSpPr>
          <p:nvPr>
            <p:ph type="body" sz="quarter" idx="15"/>
          </p:nvPr>
        </p:nvSpPr>
        <p:spPr/>
        <p:txBody>
          <a:bodyPr/>
          <a:lstStyle/>
          <a:p>
            <a:r>
              <a:rPr lang="en-NZ" sz="1600" b="0" dirty="0">
                <a:solidFill>
                  <a:schemeClr val="accent1"/>
                </a:solidFill>
              </a:rPr>
              <a:t>Perceptions of whether New Zealand attracts too few/too many international visitors</a:t>
            </a:r>
          </a:p>
          <a:p>
            <a:r>
              <a:rPr lang="en-GB" sz="1100" b="0" dirty="0">
                <a:solidFill>
                  <a:schemeClr val="accent1"/>
                </a:solidFill>
              </a:rPr>
              <a:t>%, 18+ year olds</a:t>
            </a:r>
          </a:p>
          <a:p>
            <a:endParaRPr lang="en-NZ" dirty="0">
              <a:solidFill>
                <a:schemeClr val="accent1"/>
              </a:solidFill>
            </a:endParaRPr>
          </a:p>
        </p:txBody>
      </p:sp>
      <p:sp>
        <p:nvSpPr>
          <p:cNvPr id="23" name="TextBox 22"/>
          <p:cNvSpPr txBox="1"/>
          <p:nvPr/>
        </p:nvSpPr>
        <p:spPr>
          <a:xfrm>
            <a:off x="353920" y="2033864"/>
            <a:ext cx="3924300" cy="257175"/>
          </a:xfrm>
          <a:prstGeom prst="rect">
            <a:avLst/>
          </a:prstGeom>
          <a:noFill/>
        </p:spPr>
        <p:txBody>
          <a:bodyPr wrap="none" lIns="0" tIns="0" rIns="0" bIns="0" rtlCol="0">
            <a:noAutofit/>
          </a:bodyPr>
          <a:lstStyle/>
          <a:p>
            <a:pPr algn="l"/>
            <a:r>
              <a:rPr lang="en-NZ" sz="1300" b="0" dirty="0">
                <a:solidFill>
                  <a:schemeClr val="accent1"/>
                </a:solidFill>
                <a:latin typeface="+mn-lt"/>
              </a:rPr>
              <a:t>Based on </a:t>
            </a:r>
            <a:r>
              <a:rPr lang="en-NZ" sz="1300" dirty="0">
                <a:solidFill>
                  <a:schemeClr val="accent1"/>
                </a:solidFill>
                <a:latin typeface="+mn-lt"/>
              </a:rPr>
              <a:t>perceived</a:t>
            </a:r>
            <a:r>
              <a:rPr lang="en-NZ" sz="1300" b="0" dirty="0">
                <a:solidFill>
                  <a:schemeClr val="accent1"/>
                </a:solidFill>
                <a:latin typeface="+mn-lt"/>
              </a:rPr>
              <a:t> number of current visitors </a:t>
            </a:r>
          </a:p>
        </p:txBody>
      </p:sp>
      <p:grpSp>
        <p:nvGrpSpPr>
          <p:cNvPr id="22" name="Group 21">
            <a:extLst>
              <a:ext uri="{FF2B5EF4-FFF2-40B4-BE49-F238E27FC236}">
                <a16:creationId xmlns:a16="http://schemas.microsoft.com/office/drawing/2014/main" id="{093BF32D-14D5-48AA-8BED-17AB4E4DAB77}"/>
              </a:ext>
            </a:extLst>
          </p:cNvPr>
          <p:cNvGrpSpPr/>
          <p:nvPr/>
        </p:nvGrpSpPr>
        <p:grpSpPr>
          <a:xfrm>
            <a:off x="8287964" y="6176410"/>
            <a:ext cx="1899936" cy="326022"/>
            <a:chOff x="8283348" y="6176410"/>
            <a:chExt cx="1877449" cy="326022"/>
          </a:xfrm>
        </p:grpSpPr>
        <p:sp>
          <p:nvSpPr>
            <p:cNvPr id="28" name="Rectangle 27">
              <a:extLst>
                <a:ext uri="{FF2B5EF4-FFF2-40B4-BE49-F238E27FC236}">
                  <a16:creationId xmlns:a16="http://schemas.microsoft.com/office/drawing/2014/main" id="{10BCE683-0252-4A32-8C37-C02B803C3A6B}"/>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9" name="Text Box 21">
              <a:extLst>
                <a:ext uri="{FF2B5EF4-FFF2-40B4-BE49-F238E27FC236}">
                  <a16:creationId xmlns:a16="http://schemas.microsoft.com/office/drawing/2014/main" id="{C895180E-A797-4EF1-BCB1-A799D01A1CCB}"/>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30" name="AutoShape 22">
              <a:extLst>
                <a:ext uri="{FF2B5EF4-FFF2-40B4-BE49-F238E27FC236}">
                  <a16:creationId xmlns:a16="http://schemas.microsoft.com/office/drawing/2014/main" id="{CDDACFDF-29D7-4717-B643-67B1D83EDB05}"/>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31" name="AutoShape 20">
              <a:extLst>
                <a:ext uri="{FF2B5EF4-FFF2-40B4-BE49-F238E27FC236}">
                  <a16:creationId xmlns:a16="http://schemas.microsoft.com/office/drawing/2014/main" id="{D1B0D6CD-6FDE-434D-A859-CCB9F27E9DD0}"/>
                </a:ext>
              </a:extLst>
            </p:cNvPr>
            <p:cNvSpPr>
              <a:spLocks noChangeArrowheads="1"/>
            </p:cNvSpPr>
            <p:nvPr>
              <p:custDataLst>
                <p:tags r:id="rId7"/>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6" name="Slide Number Placeholder 5">
            <a:extLst>
              <a:ext uri="{FF2B5EF4-FFF2-40B4-BE49-F238E27FC236}">
                <a16:creationId xmlns:a16="http://schemas.microsoft.com/office/drawing/2014/main" id="{8EB625DA-9CB0-4F8F-8603-A3DBA48AAF3F}"/>
              </a:ext>
            </a:extLst>
          </p:cNvPr>
          <p:cNvSpPr>
            <a:spLocks noGrp="1"/>
          </p:cNvSpPr>
          <p:nvPr>
            <p:ph type="sldNum" sz="quarter" idx="10"/>
          </p:nvPr>
        </p:nvSpPr>
        <p:spPr/>
        <p:txBody>
          <a:bodyPr/>
          <a:lstStyle/>
          <a:p>
            <a:fld id="{9784CBA3-D598-4B1F-BAA3-EE14B5154290}" type="slidenum">
              <a:rPr lang="en-AU" smtClean="0"/>
              <a:pPr/>
              <a:t>17</a:t>
            </a:fld>
            <a:endParaRPr lang="en-AU" dirty="0"/>
          </a:p>
        </p:txBody>
      </p:sp>
    </p:spTree>
    <p:extLst>
      <p:ext uri="{BB962C8B-B14F-4D97-AF65-F5344CB8AC3E}">
        <p14:creationId xmlns:p14="http://schemas.microsoft.com/office/powerpoint/2010/main" val="2304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26357209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80" name="think-cell Slide" r:id="rId10" imgW="270" imgH="270" progId="TCLayout.ActiveDocument.1">
                  <p:embed/>
                </p:oleObj>
              </mc:Choice>
              <mc:Fallback>
                <p:oleObj name="think-cell Slide" r:id="rId10" imgW="270" imgH="270" progId="TCLayout.ActiveDocument.1">
                  <p:embed/>
                  <p:pic>
                    <p:nvPicPr>
                      <p:cNvPr id="12" name="Object 11"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97172FC-2CD3-4109-8142-B908A4D54B6C}"/>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sz="2000" b="0" dirty="0">
              <a:latin typeface="Arial" panose="020B0604020202020204" pitchFamily="34" charset="0"/>
              <a:ea typeface="+mj-ea"/>
              <a:cs typeface="+mj-cs"/>
              <a:sym typeface="Arial" panose="020B0604020202020204" pitchFamily="34" charset="0"/>
            </a:endParaRPr>
          </a:p>
        </p:txBody>
      </p:sp>
      <p:sp>
        <p:nvSpPr>
          <p:cNvPr id="21" name="TextBox 20"/>
          <p:cNvSpPr txBox="1"/>
          <p:nvPr>
            <p:custDataLst>
              <p:tags r:id="rId4"/>
            </p:custDataLst>
          </p:nvPr>
        </p:nvSpPr>
        <p:spPr>
          <a:xfrm>
            <a:off x="326281" y="6293078"/>
            <a:ext cx="8641136" cy="209353"/>
          </a:xfrm>
          <a:prstGeom prst="rect">
            <a:avLst/>
          </a:prstGeom>
          <a:noFill/>
        </p:spPr>
        <p:txBody>
          <a:bodyPr vert="horz" wrap="square" lIns="0" tIns="0" rIns="0" bIns="0" rtlCol="0" anchor="b">
            <a:noAutofit/>
          </a:bodyPr>
          <a:lstStyle/>
          <a:p>
            <a:pPr>
              <a:tabLst>
                <a:tab pos="266700" algn="l"/>
              </a:tabLst>
            </a:pPr>
            <a:r>
              <a:rPr lang="pt-BR" sz="700" b="0" dirty="0">
                <a:solidFill>
                  <a:schemeClr val="accent1"/>
                </a:solidFill>
                <a:latin typeface="+mn-lt"/>
              </a:rPr>
              <a:t>Base:	New Zealanders aged 18 plus: Dec-15 n = 502 | Mar-16 n = 520 | Nov-16  n = 521 | Mar-17 n = 500 | Nov-17 n = 501 | Mar-18 n = 555 | </a:t>
            </a:r>
            <a:r>
              <a:rPr lang="pt-BR" sz="700" b="0" dirty="0">
                <a:solidFill>
                  <a:schemeClr val="accent1"/>
                </a:solidFill>
              </a:rPr>
              <a:t>Nov-18 n = 1084 | Mar-19 n = 1083 | Nov-19 n = 1081</a:t>
            </a:r>
            <a:endParaRPr lang="pt-BR" sz="700" b="0" dirty="0">
              <a:solidFill>
                <a:schemeClr val="accent1"/>
              </a:solidFill>
              <a:latin typeface="+mn-lt"/>
            </a:endParaRPr>
          </a:p>
        </p:txBody>
      </p:sp>
      <p:sp>
        <p:nvSpPr>
          <p:cNvPr id="4" name="Title 3"/>
          <p:cNvSpPr>
            <a:spLocks noGrp="1"/>
          </p:cNvSpPr>
          <p:nvPr>
            <p:ph type="title"/>
          </p:nvPr>
        </p:nvSpPr>
        <p:spPr/>
        <p:txBody>
          <a:bodyPr/>
          <a:lstStyle/>
          <a:p>
            <a:r>
              <a:rPr lang="en-NZ" dirty="0">
                <a:solidFill>
                  <a:schemeClr val="accent1"/>
                </a:solidFill>
                <a:latin typeface="+mj-lt"/>
              </a:rPr>
              <a:t>When cited the actual number of international visitors, half of New Zealanders agreed that it is </a:t>
            </a:r>
            <a:r>
              <a:rPr lang="en-NZ" dirty="0"/>
              <a:t>just </a:t>
            </a:r>
            <a:r>
              <a:rPr lang="en-NZ" dirty="0">
                <a:solidFill>
                  <a:schemeClr val="accent1"/>
                </a:solidFill>
                <a:latin typeface="+mj-lt"/>
              </a:rPr>
              <a:t>right</a:t>
            </a:r>
          </a:p>
        </p:txBody>
      </p:sp>
      <p:graphicFrame>
        <p:nvGraphicFramePr>
          <p:cNvPr id="25" name="MAC_644_25"/>
          <p:cNvGraphicFramePr>
            <a:graphicFrameLocks noGrp="1"/>
          </p:cNvGraphicFramePr>
          <p:nvPr>
            <p:ph sz="quarter" idx="11"/>
            <p:extLst>
              <p:ext uri="{D42A27DB-BD31-4B8C-83A1-F6EECF244321}">
                <p14:modId xmlns:p14="http://schemas.microsoft.com/office/powerpoint/2010/main" val="1367138901"/>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2"/>
          </a:graphicData>
        </a:graphic>
      </p:graphicFrame>
      <p:sp>
        <p:nvSpPr>
          <p:cNvPr id="9" name="Text Placeholder 8"/>
          <p:cNvSpPr>
            <a:spLocks noGrp="1"/>
          </p:cNvSpPr>
          <p:nvPr>
            <p:ph type="body" sz="quarter" idx="15"/>
          </p:nvPr>
        </p:nvSpPr>
        <p:spPr/>
        <p:txBody>
          <a:bodyPr/>
          <a:lstStyle/>
          <a:p>
            <a:r>
              <a:rPr lang="en-NZ" sz="1600" b="0" dirty="0">
                <a:solidFill>
                  <a:schemeClr val="accent1"/>
                </a:solidFill>
              </a:rPr>
              <a:t>Perceptions of whether New Zealand attracts too few/too many international visitors</a:t>
            </a:r>
          </a:p>
          <a:p>
            <a:r>
              <a:rPr lang="en-GB" sz="1100" b="0" dirty="0">
                <a:solidFill>
                  <a:schemeClr val="accent1"/>
                </a:solidFill>
              </a:rPr>
              <a:t>%, 18+ year olds</a:t>
            </a:r>
          </a:p>
          <a:p>
            <a:endParaRPr lang="en-NZ" dirty="0">
              <a:solidFill>
                <a:schemeClr val="accent1"/>
              </a:solidFill>
            </a:endParaRPr>
          </a:p>
        </p:txBody>
      </p:sp>
      <p:sp>
        <p:nvSpPr>
          <p:cNvPr id="23" name="TextBox 22"/>
          <p:cNvSpPr txBox="1"/>
          <p:nvPr/>
        </p:nvSpPr>
        <p:spPr>
          <a:xfrm>
            <a:off x="353920" y="2033864"/>
            <a:ext cx="3924300" cy="257175"/>
          </a:xfrm>
          <a:prstGeom prst="rect">
            <a:avLst/>
          </a:prstGeom>
          <a:noFill/>
        </p:spPr>
        <p:txBody>
          <a:bodyPr wrap="none" lIns="0" tIns="0" rIns="0" bIns="0" rtlCol="0">
            <a:noAutofit/>
          </a:bodyPr>
          <a:lstStyle/>
          <a:p>
            <a:r>
              <a:rPr lang="en-NZ" sz="1300" b="0" dirty="0">
                <a:solidFill>
                  <a:schemeClr val="accent1"/>
                </a:solidFill>
              </a:rPr>
              <a:t>Based on </a:t>
            </a:r>
            <a:r>
              <a:rPr lang="en-NZ" sz="1300" dirty="0">
                <a:solidFill>
                  <a:schemeClr val="accent1"/>
                </a:solidFill>
              </a:rPr>
              <a:t>actual</a:t>
            </a:r>
            <a:r>
              <a:rPr lang="en-NZ" sz="1300" b="0" dirty="0">
                <a:solidFill>
                  <a:schemeClr val="accent1"/>
                </a:solidFill>
              </a:rPr>
              <a:t> number of current visitors</a:t>
            </a:r>
          </a:p>
          <a:p>
            <a:pPr algn="l"/>
            <a:endParaRPr lang="en-NZ" sz="1300" b="0" dirty="0">
              <a:solidFill>
                <a:schemeClr val="accent1"/>
              </a:solidFill>
              <a:latin typeface="+mn-lt"/>
            </a:endParaRPr>
          </a:p>
        </p:txBody>
      </p:sp>
      <p:sp>
        <p:nvSpPr>
          <p:cNvPr id="26" name="TextBox 25"/>
          <p:cNvSpPr txBox="1"/>
          <p:nvPr/>
        </p:nvSpPr>
        <p:spPr>
          <a:xfrm>
            <a:off x="5503863" y="2036671"/>
            <a:ext cx="3924300" cy="257175"/>
          </a:xfrm>
          <a:prstGeom prst="rect">
            <a:avLst/>
          </a:prstGeom>
          <a:noFill/>
        </p:spPr>
        <p:txBody>
          <a:bodyPr wrap="none" lIns="0" tIns="0" rIns="0" bIns="0" rtlCol="0">
            <a:noAutofit/>
          </a:bodyPr>
          <a:lstStyle/>
          <a:p>
            <a:pPr algn="l"/>
            <a:endParaRPr lang="en-NZ" sz="1300" b="0" dirty="0">
              <a:solidFill>
                <a:schemeClr val="accent1"/>
              </a:solidFill>
              <a:latin typeface="+mn-lt"/>
            </a:endParaRPr>
          </a:p>
        </p:txBody>
      </p:sp>
      <p:grpSp>
        <p:nvGrpSpPr>
          <p:cNvPr id="22" name="Group 21">
            <a:extLst>
              <a:ext uri="{FF2B5EF4-FFF2-40B4-BE49-F238E27FC236}">
                <a16:creationId xmlns:a16="http://schemas.microsoft.com/office/drawing/2014/main" id="{093BF32D-14D5-48AA-8BED-17AB4E4DAB77}"/>
              </a:ext>
            </a:extLst>
          </p:cNvPr>
          <p:cNvGrpSpPr/>
          <p:nvPr/>
        </p:nvGrpSpPr>
        <p:grpSpPr>
          <a:xfrm>
            <a:off x="8287964" y="6176410"/>
            <a:ext cx="1899936" cy="326022"/>
            <a:chOff x="8283348" y="6176410"/>
            <a:chExt cx="1877449" cy="326022"/>
          </a:xfrm>
        </p:grpSpPr>
        <p:sp>
          <p:nvSpPr>
            <p:cNvPr id="28" name="Rectangle 27">
              <a:extLst>
                <a:ext uri="{FF2B5EF4-FFF2-40B4-BE49-F238E27FC236}">
                  <a16:creationId xmlns:a16="http://schemas.microsoft.com/office/drawing/2014/main" id="{10BCE683-0252-4A32-8C37-C02B803C3A6B}"/>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9" name="Text Box 21">
              <a:extLst>
                <a:ext uri="{FF2B5EF4-FFF2-40B4-BE49-F238E27FC236}">
                  <a16:creationId xmlns:a16="http://schemas.microsoft.com/office/drawing/2014/main" id="{C895180E-A797-4EF1-BCB1-A799D01A1CCB}"/>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30" name="AutoShape 22">
              <a:extLst>
                <a:ext uri="{FF2B5EF4-FFF2-40B4-BE49-F238E27FC236}">
                  <a16:creationId xmlns:a16="http://schemas.microsoft.com/office/drawing/2014/main" id="{CDDACFDF-29D7-4717-B643-67B1D83EDB05}"/>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31" name="AutoShape 20">
              <a:extLst>
                <a:ext uri="{FF2B5EF4-FFF2-40B4-BE49-F238E27FC236}">
                  <a16:creationId xmlns:a16="http://schemas.microsoft.com/office/drawing/2014/main" id="{D1B0D6CD-6FDE-434D-A859-CCB9F27E9DD0}"/>
                </a:ext>
              </a:extLst>
            </p:cNvPr>
            <p:cNvSpPr>
              <a:spLocks noChangeArrowheads="1"/>
            </p:cNvSpPr>
            <p:nvPr>
              <p:custDataLst>
                <p:tags r:id="rId7"/>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3" name="Slide Number Placeholder 2">
            <a:extLst>
              <a:ext uri="{FF2B5EF4-FFF2-40B4-BE49-F238E27FC236}">
                <a16:creationId xmlns:a16="http://schemas.microsoft.com/office/drawing/2014/main" id="{69159FAA-CFF1-4A83-817A-E7EDFA40BD0D}"/>
              </a:ext>
            </a:extLst>
          </p:cNvPr>
          <p:cNvSpPr>
            <a:spLocks noGrp="1"/>
          </p:cNvSpPr>
          <p:nvPr>
            <p:ph type="sldNum" sz="quarter" idx="10"/>
          </p:nvPr>
        </p:nvSpPr>
        <p:spPr/>
        <p:txBody>
          <a:bodyPr/>
          <a:lstStyle/>
          <a:p>
            <a:fld id="{9784CBA3-D598-4B1F-BAA3-EE14B5154290}" type="slidenum">
              <a:rPr lang="en-AU" smtClean="0"/>
              <a:pPr/>
              <a:t>18</a:t>
            </a:fld>
            <a:endParaRPr lang="en-AU" dirty="0"/>
          </a:p>
        </p:txBody>
      </p:sp>
    </p:spTree>
    <p:extLst>
      <p:ext uri="{BB962C8B-B14F-4D97-AF65-F5344CB8AC3E}">
        <p14:creationId xmlns:p14="http://schemas.microsoft.com/office/powerpoint/2010/main" val="777404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09"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3" name="TextBox 12"/>
          <p:cNvSpPr txBox="1"/>
          <p:nvPr>
            <p:custDataLst>
              <p:tags r:id="rId3"/>
            </p:custDataLst>
          </p:nvPr>
        </p:nvSpPr>
        <p:spPr>
          <a:xfrm>
            <a:off x="326281" y="6293078"/>
            <a:ext cx="8641136" cy="209353"/>
          </a:xfrm>
          <a:prstGeom prst="rect">
            <a:avLst/>
          </a:prstGeom>
          <a:noFill/>
        </p:spPr>
        <p:txBody>
          <a:bodyPr vert="horz" wrap="square" lIns="0" tIns="0" rIns="0" bIns="0" rtlCol="0" anchor="b">
            <a:noAutofit/>
          </a:bodyPr>
          <a:lstStyle/>
          <a:p>
            <a:pPr>
              <a:tabLst>
                <a:tab pos="266700" algn="l"/>
              </a:tabLst>
            </a:pPr>
            <a:r>
              <a:rPr lang="pt-BR" sz="700" b="0" dirty="0">
                <a:solidFill>
                  <a:schemeClr val="accent1"/>
                </a:solidFill>
                <a:latin typeface="+mn-lt"/>
              </a:rPr>
              <a:t>Base:  n = 285</a:t>
            </a:r>
          </a:p>
        </p:txBody>
      </p:sp>
      <p:sp>
        <p:nvSpPr>
          <p:cNvPr id="4" name="Content Placeholder 3"/>
          <p:cNvSpPr>
            <a:spLocks noGrp="1"/>
          </p:cNvSpPr>
          <p:nvPr>
            <p:ph sz="quarter" idx="16"/>
          </p:nvPr>
        </p:nvSpPr>
        <p:spPr>
          <a:xfrm>
            <a:off x="3697750" y="2260582"/>
            <a:ext cx="3041863" cy="3964939"/>
          </a:xfrm>
        </p:spPr>
        <p:txBody>
          <a:bodyPr/>
          <a:lstStyle/>
          <a:p>
            <a:pPr marL="171450" indent="-171450">
              <a:spcBef>
                <a:spcPts val="0"/>
              </a:spcBef>
              <a:spcAft>
                <a:spcPts val="1000"/>
              </a:spcAft>
              <a:buFont typeface="Wingdings" panose="05000000000000000000" pitchFamily="2" charset="2"/>
              <a:buChar char="§"/>
            </a:pPr>
            <a:r>
              <a:rPr lang="en-NZ" sz="1100" dirty="0"/>
              <a:t>“We don't have the infrastructure to handle the numbers coming here and many places are suffering as a result”</a:t>
            </a:r>
          </a:p>
          <a:p>
            <a:pPr marL="171450" indent="-171450">
              <a:spcBef>
                <a:spcPts val="0"/>
              </a:spcBef>
              <a:spcAft>
                <a:spcPts val="1000"/>
              </a:spcAft>
              <a:buFont typeface="Wingdings" panose="05000000000000000000" pitchFamily="2" charset="2"/>
              <a:buChar char="§"/>
            </a:pPr>
            <a:r>
              <a:rPr lang="en-NZ" sz="1100" dirty="0"/>
              <a:t>“I often hear of regions unable to cope with the numbers of tourists they receive”</a:t>
            </a:r>
          </a:p>
          <a:p>
            <a:pPr marL="171450" indent="-171450">
              <a:spcBef>
                <a:spcPts val="0"/>
              </a:spcBef>
              <a:spcAft>
                <a:spcPts val="1000"/>
              </a:spcAft>
              <a:buFont typeface="Wingdings" panose="05000000000000000000" pitchFamily="2" charset="2"/>
              <a:buChar char="§"/>
            </a:pPr>
            <a:r>
              <a:rPr lang="en-NZ" sz="1100" dirty="0"/>
              <a:t>“Our environment, services and infrastructure cannot handle the current numbers at certain times of year”</a:t>
            </a:r>
          </a:p>
          <a:p>
            <a:pPr marL="171450" indent="-171450">
              <a:spcBef>
                <a:spcPts val="0"/>
              </a:spcBef>
              <a:spcAft>
                <a:spcPts val="1000"/>
              </a:spcAft>
              <a:buFont typeface="Wingdings" panose="05000000000000000000" pitchFamily="2" charset="2"/>
              <a:buChar char="§"/>
            </a:pPr>
            <a:r>
              <a:rPr lang="en-NZ" sz="1100" dirty="0"/>
              <a:t>“Because the infrastructure i.e. hotels and accommodation plus freedom camping facilities are at stretching points of stress and overuse”</a:t>
            </a:r>
          </a:p>
          <a:p>
            <a:pPr marL="171450" indent="-171450">
              <a:spcBef>
                <a:spcPts val="0"/>
              </a:spcBef>
              <a:spcAft>
                <a:spcPts val="1000"/>
              </a:spcAft>
              <a:buFont typeface="Wingdings" panose="05000000000000000000" pitchFamily="2" charset="2"/>
              <a:buChar char="§"/>
            </a:pPr>
            <a:r>
              <a:rPr lang="en-NZ" sz="1100" dirty="0"/>
              <a:t>“Infrastructure is not coping despite increased funding”</a:t>
            </a:r>
          </a:p>
          <a:p>
            <a:pPr marL="171450" indent="-171450">
              <a:spcBef>
                <a:spcPts val="0"/>
              </a:spcBef>
              <a:spcAft>
                <a:spcPts val="1000"/>
              </a:spcAft>
              <a:buFont typeface="Wingdings" panose="05000000000000000000" pitchFamily="2" charset="2"/>
              <a:buChar char="§"/>
            </a:pPr>
            <a:r>
              <a:rPr lang="en-NZ" sz="1100" dirty="0"/>
              <a:t>“Infrastructure is not keeping up with demand. Also road congestion in Queenstown area is is nothing short of diabolical”</a:t>
            </a:r>
          </a:p>
          <a:p>
            <a:pPr marL="171450" indent="-171450">
              <a:spcBef>
                <a:spcPts val="0"/>
              </a:spcBef>
              <a:spcAft>
                <a:spcPts val="1000"/>
              </a:spcAft>
              <a:buFont typeface="Wingdings" panose="05000000000000000000" pitchFamily="2" charset="2"/>
              <a:buChar char="§"/>
            </a:pPr>
            <a:r>
              <a:rPr lang="en-NZ" sz="1100" dirty="0"/>
              <a:t>“I don't think we have the infrastructure (especially transport) to sustain the current level of tourism”</a:t>
            </a:r>
          </a:p>
        </p:txBody>
      </p:sp>
      <p:sp>
        <p:nvSpPr>
          <p:cNvPr id="5" name="Content Placeholder 4"/>
          <p:cNvSpPr>
            <a:spLocks noGrp="1"/>
          </p:cNvSpPr>
          <p:nvPr>
            <p:ph sz="quarter" idx="17"/>
          </p:nvPr>
        </p:nvSpPr>
        <p:spPr>
          <a:xfrm>
            <a:off x="7069219" y="2260583"/>
            <a:ext cx="3041863" cy="3963522"/>
          </a:xfrm>
        </p:spPr>
        <p:txBody>
          <a:bodyPr/>
          <a:lstStyle/>
          <a:p>
            <a:pPr marL="171450" indent="-171450">
              <a:spcBef>
                <a:spcPts val="0"/>
              </a:spcBef>
              <a:spcAft>
                <a:spcPts val="1000"/>
              </a:spcAft>
              <a:buFont typeface="Wingdings" panose="05000000000000000000" pitchFamily="2" charset="2"/>
              <a:buChar char="§"/>
            </a:pPr>
            <a:r>
              <a:rPr lang="en-NZ" sz="1100" dirty="0"/>
              <a:t>“I worry about the impact on the environment”</a:t>
            </a:r>
          </a:p>
          <a:p>
            <a:pPr marL="171450" indent="-171450">
              <a:spcBef>
                <a:spcPts val="0"/>
              </a:spcBef>
              <a:spcAft>
                <a:spcPts val="1000"/>
              </a:spcAft>
              <a:buFont typeface="Wingdings" panose="05000000000000000000" pitchFamily="2" charset="2"/>
              <a:buChar char="§"/>
            </a:pPr>
            <a:r>
              <a:rPr lang="en-NZ" sz="1100" dirty="0"/>
              <a:t>“Freedom campers are destroying our natural environment”</a:t>
            </a:r>
          </a:p>
          <a:p>
            <a:pPr marL="171450" indent="-171450">
              <a:spcBef>
                <a:spcPts val="0"/>
              </a:spcBef>
              <a:spcAft>
                <a:spcPts val="1000"/>
              </a:spcAft>
              <a:buFont typeface="Wingdings" panose="05000000000000000000" pitchFamily="2" charset="2"/>
              <a:buChar char="§"/>
            </a:pPr>
            <a:r>
              <a:rPr lang="en-NZ" sz="1100" dirty="0"/>
              <a:t>“We need the tourists but too many can be damaging to the local environment if we don’t manage it properly which is what is happening in a lot of small towns”</a:t>
            </a:r>
          </a:p>
          <a:p>
            <a:pPr marL="171450" indent="-171450">
              <a:spcBef>
                <a:spcPts val="0"/>
              </a:spcBef>
              <a:spcAft>
                <a:spcPts val="1000"/>
              </a:spcAft>
              <a:buFont typeface="Wingdings" panose="05000000000000000000" pitchFamily="2" charset="2"/>
              <a:buChar char="§"/>
            </a:pPr>
            <a:r>
              <a:rPr lang="en-NZ" sz="1100" dirty="0"/>
              <a:t>“Because of freedom camper’s [poor] toilet disposal habits”</a:t>
            </a:r>
          </a:p>
          <a:p>
            <a:pPr marL="171450" indent="-171450">
              <a:spcBef>
                <a:spcPts val="0"/>
              </a:spcBef>
              <a:spcAft>
                <a:spcPts val="1000"/>
              </a:spcAft>
              <a:buFont typeface="Wingdings" panose="05000000000000000000" pitchFamily="2" charset="2"/>
              <a:buChar char="§"/>
            </a:pPr>
            <a:r>
              <a:rPr lang="en-NZ" sz="1100" dirty="0"/>
              <a:t>“From what I've heard there's a lot of harmful impact on the environment to New Zealand from tourism”</a:t>
            </a:r>
          </a:p>
          <a:p>
            <a:pPr marL="171450" indent="-171450">
              <a:spcBef>
                <a:spcPts val="0"/>
              </a:spcBef>
              <a:spcAft>
                <a:spcPts val="1000"/>
              </a:spcAft>
              <a:buFont typeface="Wingdings" panose="05000000000000000000" pitchFamily="2" charset="2"/>
              <a:buChar char="§"/>
            </a:pPr>
            <a:r>
              <a:rPr lang="en-NZ" sz="1100" dirty="0"/>
              <a:t>“Some [tourists] are not very respectful of our country, our environment, or our rules”</a:t>
            </a:r>
          </a:p>
          <a:p>
            <a:pPr marL="171450" indent="-171450">
              <a:spcBef>
                <a:spcPts val="0"/>
              </a:spcBef>
              <a:spcAft>
                <a:spcPts val="1000"/>
              </a:spcAft>
              <a:buFont typeface="Wingdings" panose="05000000000000000000" pitchFamily="2" charset="2"/>
              <a:buChar char="§"/>
            </a:pPr>
            <a:r>
              <a:rPr lang="en-NZ" sz="1100" dirty="0"/>
              <a:t>“The damage they cause to our environment”</a:t>
            </a:r>
          </a:p>
          <a:p>
            <a:pPr marL="171450" indent="-171450">
              <a:spcBef>
                <a:spcPts val="0"/>
              </a:spcBef>
              <a:spcAft>
                <a:spcPts val="1000"/>
              </a:spcAft>
              <a:buFont typeface="Wingdings" panose="05000000000000000000" pitchFamily="2" charset="2"/>
              <a:buChar char="§"/>
            </a:pPr>
            <a:r>
              <a:rPr lang="en-NZ" sz="1100" dirty="0"/>
              <a:t>“I'm worried about the lack of respect for our environment”</a:t>
            </a:r>
          </a:p>
        </p:txBody>
      </p:sp>
      <p:sp>
        <p:nvSpPr>
          <p:cNvPr id="8" name="Content Placeholder 7"/>
          <p:cNvSpPr>
            <a:spLocks noGrp="1"/>
          </p:cNvSpPr>
          <p:nvPr>
            <p:ph sz="quarter" idx="11"/>
          </p:nvPr>
        </p:nvSpPr>
        <p:spPr>
          <a:xfrm>
            <a:off x="326281" y="2260583"/>
            <a:ext cx="3041863" cy="3963405"/>
          </a:xfrm>
          <a:ln>
            <a:noFill/>
          </a:ln>
        </p:spPr>
        <p:txBody>
          <a:bodyPr/>
          <a:lstStyle/>
          <a:p>
            <a:pPr marL="171450" indent="-171450">
              <a:spcBef>
                <a:spcPts val="0"/>
              </a:spcBef>
              <a:spcAft>
                <a:spcPts val="1000"/>
              </a:spcAft>
              <a:buFont typeface="Wingdings" panose="05000000000000000000" pitchFamily="2" charset="2"/>
              <a:buChar char="§"/>
            </a:pPr>
            <a:r>
              <a:rPr lang="en-NZ" sz="1100" dirty="0"/>
              <a:t>“I don't think some of our tourist attractions are equipped to handle the volume of tourists they get”</a:t>
            </a:r>
          </a:p>
          <a:p>
            <a:pPr marL="171450" indent="-171450">
              <a:spcBef>
                <a:spcPts val="0"/>
              </a:spcBef>
              <a:spcAft>
                <a:spcPts val="1000"/>
              </a:spcAft>
              <a:buFont typeface="Wingdings" panose="05000000000000000000" pitchFamily="2" charset="2"/>
              <a:buChar char="§"/>
            </a:pPr>
            <a:r>
              <a:rPr lang="en-NZ" sz="1100" dirty="0"/>
              <a:t>“Hotspot (e.g. Queenstown) tourist overload”</a:t>
            </a:r>
          </a:p>
          <a:p>
            <a:pPr marL="171450" indent="-171450">
              <a:spcBef>
                <a:spcPts val="0"/>
              </a:spcBef>
              <a:spcAft>
                <a:spcPts val="1000"/>
              </a:spcAft>
              <a:buFont typeface="Wingdings" panose="05000000000000000000" pitchFamily="2" charset="2"/>
              <a:buChar char="§"/>
            </a:pPr>
            <a:r>
              <a:rPr lang="en-NZ" sz="1100" dirty="0"/>
              <a:t>“Some regions are over touristy and others barely touched”</a:t>
            </a:r>
          </a:p>
          <a:p>
            <a:pPr marL="171450" indent="-171450">
              <a:spcBef>
                <a:spcPts val="0"/>
              </a:spcBef>
              <a:spcAft>
                <a:spcPts val="1000"/>
              </a:spcAft>
              <a:buFont typeface="Wingdings" panose="05000000000000000000" pitchFamily="2" charset="2"/>
              <a:buChar char="§"/>
            </a:pPr>
            <a:r>
              <a:rPr lang="en-NZ" sz="1100" dirty="0"/>
              <a:t>“Too many campers / campervans on the road, especially in the South Island”</a:t>
            </a:r>
          </a:p>
          <a:p>
            <a:pPr marL="171450" indent="-171450">
              <a:spcBef>
                <a:spcPts val="0"/>
              </a:spcBef>
              <a:spcAft>
                <a:spcPts val="1000"/>
              </a:spcAft>
              <a:buFont typeface="Wingdings" panose="05000000000000000000" pitchFamily="2" charset="2"/>
              <a:buChar char="§"/>
            </a:pPr>
            <a:r>
              <a:rPr lang="en-NZ" sz="1100" dirty="0"/>
              <a:t>“I have seen how congested the South Island tourism spots are becoming”</a:t>
            </a:r>
          </a:p>
          <a:p>
            <a:pPr marL="171450" indent="-171450">
              <a:spcBef>
                <a:spcPts val="0"/>
              </a:spcBef>
              <a:spcAft>
                <a:spcPts val="1000"/>
              </a:spcAft>
              <a:buFont typeface="Wingdings" panose="05000000000000000000" pitchFamily="2" charset="2"/>
              <a:buChar char="§"/>
            </a:pPr>
            <a:r>
              <a:rPr lang="en-NZ" sz="1100" dirty="0"/>
              <a:t>“It getting too packed on tracks and roads now”</a:t>
            </a:r>
          </a:p>
          <a:p>
            <a:pPr marL="171450" indent="-171450">
              <a:spcBef>
                <a:spcPts val="0"/>
              </a:spcBef>
              <a:spcAft>
                <a:spcPts val="1000"/>
              </a:spcAft>
              <a:buFont typeface="Wingdings" panose="05000000000000000000" pitchFamily="2" charset="2"/>
              <a:buChar char="§"/>
            </a:pPr>
            <a:r>
              <a:rPr lang="en-NZ" sz="1100" dirty="0"/>
              <a:t>“Some destinations cannot deal with the numbers coming through and are therefore suffering from it and/or the experience is decreased”</a:t>
            </a:r>
          </a:p>
          <a:p>
            <a:pPr marL="171450" indent="-171450">
              <a:spcBef>
                <a:spcPts val="0"/>
              </a:spcBef>
              <a:spcAft>
                <a:spcPts val="1000"/>
              </a:spcAft>
              <a:buFont typeface="Wingdings" panose="05000000000000000000" pitchFamily="2" charset="2"/>
              <a:buChar char="§"/>
            </a:pPr>
            <a:r>
              <a:rPr lang="en-NZ" sz="1100" dirty="0"/>
              <a:t>“Some tourist areas can be too busy for my liking but I know it's an important industry”</a:t>
            </a:r>
          </a:p>
        </p:txBody>
      </p:sp>
      <p:sp>
        <p:nvSpPr>
          <p:cNvPr id="9" name="Text Placeholder 8"/>
          <p:cNvSpPr>
            <a:spLocks noGrp="1"/>
          </p:cNvSpPr>
          <p:nvPr>
            <p:ph type="body" sz="quarter" idx="15"/>
          </p:nvPr>
        </p:nvSpPr>
        <p:spPr>
          <a:xfrm>
            <a:off x="326281" y="465678"/>
            <a:ext cx="9784801" cy="836679"/>
          </a:xfrm>
        </p:spPr>
        <p:txBody>
          <a:bodyPr vert="horz" lIns="0" tIns="238950" rIns="0" bIns="0" rtlCol="0" anchor="t">
            <a:noAutofit/>
          </a:bodyPr>
          <a:lstStyle/>
          <a:p>
            <a:r>
              <a:rPr lang="en-NZ" sz="2000" b="0" dirty="0"/>
              <a:t>Themed verbatim reasons for there being </a:t>
            </a:r>
            <a:r>
              <a:rPr lang="en-GB" sz="2000" dirty="0">
                <a:solidFill>
                  <a:schemeClr val="accent3"/>
                </a:solidFill>
              </a:rPr>
              <a:t>too many </a:t>
            </a:r>
            <a:r>
              <a:rPr lang="en-GB" sz="2000" b="0" dirty="0">
                <a:solidFill>
                  <a:schemeClr val="accent3"/>
                </a:solidFill>
              </a:rPr>
              <a:t>international visitors (24%)</a:t>
            </a:r>
          </a:p>
          <a:p>
            <a:endParaRPr lang="en-NZ" sz="1600" b="0" dirty="0"/>
          </a:p>
        </p:txBody>
      </p:sp>
      <p:sp>
        <p:nvSpPr>
          <p:cNvPr id="20" name="Rectangle 19"/>
          <p:cNvSpPr/>
          <p:nvPr/>
        </p:nvSpPr>
        <p:spPr>
          <a:xfrm>
            <a:off x="6964676" y="1495876"/>
            <a:ext cx="3042222" cy="39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Environmental damage</a:t>
            </a:r>
          </a:p>
        </p:txBody>
      </p:sp>
      <p:sp>
        <p:nvSpPr>
          <p:cNvPr id="22" name="TextBox 21"/>
          <p:cNvSpPr txBox="1"/>
          <p:nvPr/>
        </p:nvSpPr>
        <p:spPr>
          <a:xfrm>
            <a:off x="9189211" y="377400"/>
            <a:ext cx="817686" cy="768880"/>
          </a:xfrm>
          <a:prstGeom prst="rect">
            <a:avLst/>
          </a:prstGeom>
          <a:noFill/>
        </p:spPr>
        <p:txBody>
          <a:bodyPr wrap="square" lIns="0" tIns="0" rIns="0" bIns="0" rtlCol="0">
            <a:noAutofit/>
          </a:bodyPr>
          <a:lstStyle/>
          <a:p>
            <a:pPr algn="r"/>
            <a:r>
              <a:rPr lang="en-NZ" sz="9600" dirty="0">
                <a:solidFill>
                  <a:schemeClr val="accent3"/>
                </a:solidFill>
                <a:latin typeface="+mn-lt"/>
              </a:rPr>
              <a:t>”</a:t>
            </a:r>
          </a:p>
        </p:txBody>
      </p:sp>
      <p:sp>
        <p:nvSpPr>
          <p:cNvPr id="24" name="Rectangle 23"/>
          <p:cNvSpPr/>
          <p:nvPr/>
        </p:nvSpPr>
        <p:spPr>
          <a:xfrm>
            <a:off x="3697571" y="1495876"/>
            <a:ext cx="3041863"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endParaRPr lang="en-NZ" sz="1600" b="0" dirty="0"/>
          </a:p>
          <a:p>
            <a:pPr algn="ctr"/>
            <a:r>
              <a:rPr lang="en-NZ" sz="1600" b="0" dirty="0"/>
              <a:t>Lack of infrastructure</a:t>
            </a:r>
          </a:p>
          <a:p>
            <a:pPr algn="ctr"/>
            <a:endParaRPr lang="en-NZ" sz="1600" b="0" dirty="0"/>
          </a:p>
        </p:txBody>
      </p:sp>
      <p:sp>
        <p:nvSpPr>
          <p:cNvPr id="15" name="Rectangle 14"/>
          <p:cNvSpPr/>
          <p:nvPr/>
        </p:nvSpPr>
        <p:spPr>
          <a:xfrm>
            <a:off x="326282" y="1495876"/>
            <a:ext cx="3041863" cy="39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Overcrowding</a:t>
            </a:r>
          </a:p>
        </p:txBody>
      </p:sp>
      <p:sp>
        <p:nvSpPr>
          <p:cNvPr id="7" name="Slide Number Placeholder 6">
            <a:extLst>
              <a:ext uri="{FF2B5EF4-FFF2-40B4-BE49-F238E27FC236}">
                <a16:creationId xmlns:a16="http://schemas.microsoft.com/office/drawing/2014/main" id="{CD8CA957-A023-4663-98A0-3B5EFE95E62D}"/>
              </a:ext>
            </a:extLst>
          </p:cNvPr>
          <p:cNvSpPr>
            <a:spLocks noGrp="1"/>
          </p:cNvSpPr>
          <p:nvPr>
            <p:ph type="sldNum" sz="quarter" idx="10"/>
          </p:nvPr>
        </p:nvSpPr>
        <p:spPr/>
        <p:txBody>
          <a:bodyPr/>
          <a:lstStyle/>
          <a:p>
            <a:fld id="{9784CBA3-D598-4B1F-BAA3-EE14B5154290}" type="slidenum">
              <a:rPr lang="en-AU" smtClean="0"/>
              <a:pPr/>
              <a:t>19</a:t>
            </a:fld>
            <a:endParaRPr lang="en-AU" dirty="0"/>
          </a:p>
        </p:txBody>
      </p:sp>
    </p:spTree>
    <p:extLst>
      <p:ext uri="{BB962C8B-B14F-4D97-AF65-F5344CB8AC3E}">
        <p14:creationId xmlns:p14="http://schemas.microsoft.com/office/powerpoint/2010/main" val="38737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B62A8-545C-485C-BAAB-4755F0D5F007}"/>
              </a:ext>
            </a:extLst>
          </p:cNvPr>
          <p:cNvSpPr>
            <a:spLocks noGrp="1"/>
          </p:cNvSpPr>
          <p:nvPr>
            <p:ph type="title"/>
          </p:nvPr>
        </p:nvSpPr>
        <p:spPr/>
        <p:txBody>
          <a:bodyPr/>
          <a:lstStyle/>
          <a:p>
            <a:r>
              <a:rPr lang="en-NZ" dirty="0"/>
              <a:t>Introduction</a:t>
            </a:r>
            <a:br>
              <a:rPr lang="en-NZ" dirty="0"/>
            </a:br>
            <a:endParaRPr lang="en-NZ" dirty="0"/>
          </a:p>
        </p:txBody>
      </p:sp>
      <p:sp>
        <p:nvSpPr>
          <p:cNvPr id="3" name="Slide Number Placeholder 2">
            <a:extLst>
              <a:ext uri="{FF2B5EF4-FFF2-40B4-BE49-F238E27FC236}">
                <a16:creationId xmlns:a16="http://schemas.microsoft.com/office/drawing/2014/main" id="{EA657692-73E2-4BEB-BDA4-F3A1AD0E60F7}"/>
              </a:ext>
            </a:extLst>
          </p:cNvPr>
          <p:cNvSpPr>
            <a:spLocks noGrp="1"/>
          </p:cNvSpPr>
          <p:nvPr>
            <p:ph type="sldNum" sz="quarter" idx="10"/>
          </p:nvPr>
        </p:nvSpPr>
        <p:spPr/>
        <p:txBody>
          <a:bodyPr/>
          <a:lstStyle/>
          <a:p>
            <a:fld id="{9784CBA3-D598-4B1F-BAA3-EE14B5154290}" type="slidenum">
              <a:rPr lang="en-AU" smtClean="0"/>
              <a:pPr/>
              <a:t>2</a:t>
            </a:fld>
            <a:endParaRPr lang="en-AU" dirty="0"/>
          </a:p>
        </p:txBody>
      </p:sp>
      <p:sp>
        <p:nvSpPr>
          <p:cNvPr id="4" name="Content Placeholder 3">
            <a:extLst>
              <a:ext uri="{FF2B5EF4-FFF2-40B4-BE49-F238E27FC236}">
                <a16:creationId xmlns:a16="http://schemas.microsoft.com/office/drawing/2014/main" id="{010B97C4-C4EC-4D0B-B5A6-41A30B657B4D}"/>
              </a:ext>
            </a:extLst>
          </p:cNvPr>
          <p:cNvSpPr>
            <a:spLocks noGrp="1"/>
          </p:cNvSpPr>
          <p:nvPr>
            <p:ph sz="quarter" idx="11"/>
          </p:nvPr>
        </p:nvSpPr>
        <p:spPr>
          <a:xfrm>
            <a:off x="326280" y="672662"/>
            <a:ext cx="9784800" cy="5747188"/>
          </a:xfrm>
        </p:spPr>
        <p:txBody>
          <a:bodyPr/>
          <a:lstStyle/>
          <a:p>
            <a:r>
              <a:rPr lang="en-NZ" sz="1600" dirty="0"/>
              <a:t>New Zealand’s ability to deliver a world-class visitor experience has seen the value of international tourism surpass $17 billion per year and retain its place (for the 4</a:t>
            </a:r>
            <a:r>
              <a:rPr lang="en-NZ" sz="1600" baseline="30000" dirty="0"/>
              <a:t>th</a:t>
            </a:r>
            <a:r>
              <a:rPr lang="en-NZ" sz="1600" dirty="0"/>
              <a:t> successive year) as New Zealand’s top export earner.</a:t>
            </a:r>
            <a:br>
              <a:rPr lang="en-NZ" sz="1600" dirty="0"/>
            </a:br>
            <a:endParaRPr lang="en-NZ" sz="1600" dirty="0"/>
          </a:p>
          <a:p>
            <a:r>
              <a:rPr lang="en-NZ" sz="1600" dirty="0"/>
              <a:t>The warm welcome of New Zealanders plays a critical role in the success of New Zealand as a desirable visitor destination, so ‘Mood of the Nation’ research is conducted twice a year to provide insight into New Zealanders’ sentiment about international tourism.  The results are used to help inform industry and government activity to ensure that the sector enriches our communities.</a:t>
            </a:r>
          </a:p>
          <a:p>
            <a:r>
              <a:rPr lang="en-NZ" sz="1600" dirty="0"/>
              <a:t> </a:t>
            </a:r>
          </a:p>
          <a:p>
            <a:r>
              <a:rPr lang="en-NZ" sz="1600" dirty="0"/>
              <a:t>Top line results November 2019: Perceptions of New Zealanders </a:t>
            </a:r>
          </a:p>
          <a:p>
            <a:pPr lvl="0"/>
            <a:r>
              <a:rPr lang="en-NZ" sz="1600" dirty="0"/>
              <a:t>93% agree or strongly agree international tourism is good for the country</a:t>
            </a:r>
          </a:p>
          <a:p>
            <a:pPr lvl="0"/>
            <a:r>
              <a:rPr lang="en-NZ" sz="1600" dirty="0"/>
              <a:t>93% are proud that New Zealand is an attractive visitor destination </a:t>
            </a:r>
          </a:p>
          <a:p>
            <a:pPr lvl="0"/>
            <a:r>
              <a:rPr lang="en-NZ" sz="1600" dirty="0"/>
              <a:t>88% of New Zealanders take pride in welcoming international visitors</a:t>
            </a:r>
          </a:p>
          <a:p>
            <a:pPr lvl="0"/>
            <a:r>
              <a:rPr lang="en-NZ" sz="1600" dirty="0"/>
              <a:t>12% are aware of tourism’s value as New Zealand’s number one export industry</a:t>
            </a:r>
          </a:p>
          <a:p>
            <a:pPr lvl="0"/>
            <a:r>
              <a:rPr lang="en-NZ" sz="1600" dirty="0"/>
              <a:t>50% agree New Zealand attracts the right number of international visitors</a:t>
            </a:r>
          </a:p>
          <a:p>
            <a:pPr lvl="0"/>
            <a:r>
              <a:rPr lang="en-NZ" sz="1600" dirty="0"/>
              <a:t>24% think the number of visitors is too high</a:t>
            </a:r>
          </a:p>
          <a:p>
            <a:pPr lvl="0"/>
            <a:r>
              <a:rPr lang="en-NZ" sz="1600" dirty="0"/>
              <a:t>40% percent believe tourism puts too much pressure on New Zealand</a:t>
            </a:r>
          </a:p>
          <a:p>
            <a:pPr lvl="0"/>
            <a:r>
              <a:rPr lang="en-NZ" sz="1600" dirty="0"/>
              <a:t>32% agree or strongly agree that the government and industry are taking actions to address the pressures of tourism</a:t>
            </a:r>
          </a:p>
          <a:p>
            <a:pPr lvl="0"/>
            <a:r>
              <a:rPr lang="en-NZ" sz="1600" dirty="0"/>
              <a:t>7% think freedom camping puts pressure on New Zealand, a steady decline from March 2018</a:t>
            </a:r>
          </a:p>
          <a:p>
            <a:endParaRPr lang="en-NZ" dirty="0"/>
          </a:p>
        </p:txBody>
      </p:sp>
    </p:spTree>
    <p:extLst>
      <p:ext uri="{BB962C8B-B14F-4D97-AF65-F5344CB8AC3E}">
        <p14:creationId xmlns:p14="http://schemas.microsoft.com/office/powerpoint/2010/main" val="362279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7"/>
          </p:nvPr>
        </p:nvSpPr>
        <p:spPr>
          <a:xfrm>
            <a:off x="5301673" y="2256303"/>
            <a:ext cx="4809409" cy="3963522"/>
          </a:xfrm>
        </p:spPr>
        <p:txBody>
          <a:bodyPr/>
          <a:lstStyle/>
          <a:p>
            <a:pPr marL="171450" indent="-171450">
              <a:spcBef>
                <a:spcPts val="0"/>
              </a:spcBef>
              <a:spcAft>
                <a:spcPts val="800"/>
              </a:spcAft>
              <a:buFont typeface="Wingdings" panose="05000000000000000000" pitchFamily="2" charset="2"/>
              <a:buChar char="§"/>
            </a:pPr>
            <a:r>
              <a:rPr lang="en-NZ" sz="1100" dirty="0"/>
              <a:t>“Don’t want them coming and ruining things like our nature. But contribute a lot to the economy”</a:t>
            </a:r>
          </a:p>
          <a:p>
            <a:pPr marL="171450" indent="-171450">
              <a:spcBef>
                <a:spcPts val="0"/>
              </a:spcBef>
              <a:spcAft>
                <a:spcPts val="800"/>
              </a:spcAft>
              <a:buFont typeface="Wingdings" panose="05000000000000000000" pitchFamily="2" charset="2"/>
              <a:buChar char="§"/>
            </a:pPr>
            <a:r>
              <a:rPr lang="en-NZ" sz="1100" dirty="0"/>
              <a:t>“More is always good for business, but it needs to be done in a sustainable way”</a:t>
            </a:r>
          </a:p>
          <a:p>
            <a:pPr marL="171450" indent="-171450">
              <a:spcBef>
                <a:spcPts val="0"/>
              </a:spcBef>
              <a:spcAft>
                <a:spcPts val="800"/>
              </a:spcAft>
              <a:buFont typeface="Wingdings" panose="05000000000000000000" pitchFamily="2" charset="2"/>
              <a:buChar char="§"/>
            </a:pPr>
            <a:r>
              <a:rPr lang="en-NZ" sz="1100" dirty="0"/>
              <a:t>“I think we have more capacity, but the key is distributing tourists to new destinations”</a:t>
            </a:r>
          </a:p>
          <a:p>
            <a:pPr marL="171450" indent="-171450">
              <a:spcBef>
                <a:spcPts val="0"/>
              </a:spcBef>
              <a:spcAft>
                <a:spcPts val="800"/>
              </a:spcAft>
              <a:buFont typeface="Wingdings" panose="05000000000000000000" pitchFamily="2" charset="2"/>
              <a:buChar char="§"/>
            </a:pPr>
            <a:r>
              <a:rPr lang="en-NZ" sz="1100" dirty="0"/>
              <a:t>“The more visitors the better for the economy however the infrastructure needs to be able to cope”</a:t>
            </a:r>
          </a:p>
          <a:p>
            <a:pPr marL="171450" indent="-171450">
              <a:spcBef>
                <a:spcPts val="0"/>
              </a:spcBef>
              <a:spcAft>
                <a:spcPts val="800"/>
              </a:spcAft>
              <a:buFont typeface="Wingdings" panose="05000000000000000000" pitchFamily="2" charset="2"/>
              <a:buChar char="§"/>
            </a:pPr>
            <a:r>
              <a:rPr lang="en-NZ" sz="1100" dirty="0"/>
              <a:t>“We need to reduce the numbers but get a better spend from each traveller”</a:t>
            </a:r>
          </a:p>
          <a:p>
            <a:pPr marL="171450" indent="-171450">
              <a:spcBef>
                <a:spcPts val="0"/>
              </a:spcBef>
              <a:spcAft>
                <a:spcPts val="800"/>
              </a:spcAft>
              <a:buFont typeface="Wingdings" panose="05000000000000000000" pitchFamily="2" charset="2"/>
              <a:buChar char="§"/>
            </a:pPr>
            <a:r>
              <a:rPr lang="en-NZ" sz="1100" dirty="0"/>
              <a:t>“Tourism is big money however appears to be expanding faster than existing infrastructure can accommodate”</a:t>
            </a:r>
          </a:p>
          <a:p>
            <a:pPr marL="171450" indent="-171450">
              <a:spcBef>
                <a:spcPts val="0"/>
              </a:spcBef>
              <a:spcAft>
                <a:spcPts val="800"/>
              </a:spcAft>
              <a:buFont typeface="Wingdings" panose="05000000000000000000" pitchFamily="2" charset="2"/>
              <a:buChar char="§"/>
            </a:pPr>
            <a:r>
              <a:rPr lang="en-NZ" sz="1100" dirty="0"/>
              <a:t>“The tourists need to be spread all over the country not just in one or 2 places. In some places the tourist numbers need to increase so that the demand creates growth in that region”</a:t>
            </a:r>
          </a:p>
          <a:p>
            <a:pPr marL="171450" indent="-171450">
              <a:spcBef>
                <a:spcPts val="0"/>
              </a:spcBef>
              <a:spcAft>
                <a:spcPts val="800"/>
              </a:spcAft>
              <a:buFont typeface="Wingdings" panose="05000000000000000000" pitchFamily="2" charset="2"/>
              <a:buChar char="§"/>
            </a:pPr>
            <a:r>
              <a:rPr lang="en-NZ" sz="1100" dirty="0"/>
              <a:t>“I think there is still room for more as long as the infrastructure is there”</a:t>
            </a:r>
          </a:p>
          <a:p>
            <a:pPr marL="171450" indent="-171450">
              <a:spcBef>
                <a:spcPts val="0"/>
              </a:spcBef>
              <a:spcAft>
                <a:spcPts val="800"/>
              </a:spcAft>
              <a:buFont typeface="Wingdings" panose="05000000000000000000" pitchFamily="2" charset="2"/>
              <a:buChar char="§"/>
            </a:pPr>
            <a:r>
              <a:rPr lang="en-NZ" sz="1100" dirty="0"/>
              <a:t>“NZ can handle more visitors provided the infrastructure is put in place”</a:t>
            </a:r>
          </a:p>
        </p:txBody>
      </p:sp>
      <p:sp>
        <p:nvSpPr>
          <p:cNvPr id="8" name="Content Placeholder 7"/>
          <p:cNvSpPr>
            <a:spLocks noGrp="1"/>
          </p:cNvSpPr>
          <p:nvPr>
            <p:ph sz="quarter" idx="11"/>
          </p:nvPr>
        </p:nvSpPr>
        <p:spPr>
          <a:xfrm>
            <a:off x="326280" y="2256303"/>
            <a:ext cx="4809409" cy="3963405"/>
          </a:xfrm>
          <a:ln>
            <a:noFill/>
          </a:ln>
        </p:spPr>
        <p:txBody>
          <a:bodyPr/>
          <a:lstStyle/>
          <a:p>
            <a:pPr marL="171450" indent="-171450">
              <a:spcBef>
                <a:spcPts val="0"/>
              </a:spcBef>
              <a:spcAft>
                <a:spcPts val="600"/>
              </a:spcAft>
              <a:buFont typeface="Wingdings" panose="05000000000000000000" pitchFamily="2" charset="2"/>
              <a:buChar char="§"/>
            </a:pPr>
            <a:r>
              <a:rPr lang="en-NZ" sz="1100" dirty="0"/>
              <a:t>“Declining growth. Need to increase GDP”</a:t>
            </a:r>
          </a:p>
          <a:p>
            <a:pPr marL="171450" indent="-171450">
              <a:spcBef>
                <a:spcPts val="0"/>
              </a:spcBef>
              <a:spcAft>
                <a:spcPts val="600"/>
              </a:spcAft>
              <a:buFont typeface="Wingdings" panose="05000000000000000000" pitchFamily="2" charset="2"/>
              <a:buChar char="§"/>
            </a:pPr>
            <a:r>
              <a:rPr lang="en-NZ" sz="1100" dirty="0"/>
              <a:t>“The more tourists that come to New Zealand then the more jobs are created to support that industry and the spin-offs that tourism creates”</a:t>
            </a:r>
          </a:p>
          <a:p>
            <a:pPr marL="171450" indent="-171450">
              <a:spcBef>
                <a:spcPts val="0"/>
              </a:spcBef>
              <a:spcAft>
                <a:spcPts val="600"/>
              </a:spcAft>
              <a:buFont typeface="Wingdings" panose="05000000000000000000" pitchFamily="2" charset="2"/>
              <a:buChar char="§"/>
            </a:pPr>
            <a:r>
              <a:rPr lang="en-NZ" sz="1100" dirty="0"/>
              <a:t>“Because I work in Hospitality field and we need more. End of story!”</a:t>
            </a:r>
          </a:p>
          <a:p>
            <a:pPr marL="171450" indent="-171450">
              <a:spcBef>
                <a:spcPts val="0"/>
              </a:spcBef>
              <a:spcAft>
                <a:spcPts val="600"/>
              </a:spcAft>
              <a:buFont typeface="Wingdings" panose="05000000000000000000" pitchFamily="2" charset="2"/>
              <a:buChar char="§"/>
            </a:pPr>
            <a:r>
              <a:rPr lang="en-NZ" sz="1100" dirty="0"/>
              <a:t>“We need more tourists to make our country better economically”</a:t>
            </a:r>
          </a:p>
          <a:p>
            <a:pPr marL="171450" indent="-171450">
              <a:spcBef>
                <a:spcPts val="0"/>
              </a:spcBef>
              <a:spcAft>
                <a:spcPts val="600"/>
              </a:spcAft>
              <a:buFont typeface="Wingdings" panose="05000000000000000000" pitchFamily="2" charset="2"/>
              <a:buChar char="§"/>
            </a:pPr>
            <a:r>
              <a:rPr lang="en-NZ" sz="1100" dirty="0"/>
              <a:t>“Tourism is so great for our economy, there could always be more visitors but I think more is better than less”</a:t>
            </a:r>
          </a:p>
          <a:p>
            <a:pPr marL="171450" indent="-171450">
              <a:spcBef>
                <a:spcPts val="0"/>
              </a:spcBef>
              <a:spcAft>
                <a:spcPts val="600"/>
              </a:spcAft>
              <a:buFont typeface="Wingdings" panose="05000000000000000000" pitchFamily="2" charset="2"/>
              <a:buChar char="§"/>
            </a:pPr>
            <a:r>
              <a:rPr lang="en-NZ" sz="1100" dirty="0"/>
              <a:t>“I see capacity to accommodate more overseas visitors, and they are a great way of earning income for the country. plus in Rotorua we locals have many great amenities to enjoy which would not be there if there were no tourist”</a:t>
            </a:r>
          </a:p>
          <a:p>
            <a:pPr marL="171450" indent="-171450">
              <a:spcBef>
                <a:spcPts val="0"/>
              </a:spcBef>
              <a:spcAft>
                <a:spcPts val="600"/>
              </a:spcAft>
              <a:buFont typeface="Wingdings" panose="05000000000000000000" pitchFamily="2" charset="2"/>
              <a:buChar char="§"/>
            </a:pPr>
            <a:r>
              <a:rPr lang="en-NZ" sz="1100" dirty="0"/>
              <a:t>“Tourism is good for business, keep them coming”</a:t>
            </a:r>
          </a:p>
          <a:p>
            <a:pPr marL="171450" indent="-171450">
              <a:spcBef>
                <a:spcPts val="0"/>
              </a:spcBef>
              <a:spcAft>
                <a:spcPts val="600"/>
              </a:spcAft>
              <a:buFont typeface="Wingdings" panose="05000000000000000000" pitchFamily="2" charset="2"/>
              <a:buChar char="§"/>
            </a:pPr>
            <a:r>
              <a:rPr lang="en-NZ" sz="1100" dirty="0"/>
              <a:t>“The more international visitors NZ gets increases the amount of foreign currency that NZ gets and as such increases the spending ability of New Zealanders”</a:t>
            </a:r>
          </a:p>
          <a:p>
            <a:pPr marL="171450" indent="-171450">
              <a:spcBef>
                <a:spcPts val="0"/>
              </a:spcBef>
              <a:spcAft>
                <a:spcPts val="600"/>
              </a:spcAft>
              <a:buFont typeface="Wingdings" panose="05000000000000000000" pitchFamily="2" charset="2"/>
              <a:buChar char="§"/>
            </a:pPr>
            <a:r>
              <a:rPr lang="en-NZ" sz="1100" dirty="0"/>
              <a:t>“We're a small country with no real export economy except for primary industries; we need more foreign currency coming into the country”</a:t>
            </a:r>
          </a:p>
          <a:p>
            <a:pPr marL="171450" indent="-171450">
              <a:spcBef>
                <a:spcPts val="0"/>
              </a:spcBef>
              <a:spcAft>
                <a:spcPts val="600"/>
              </a:spcAft>
              <a:buFont typeface="Wingdings" panose="05000000000000000000" pitchFamily="2" charset="2"/>
              <a:buChar char="§"/>
            </a:pPr>
            <a:r>
              <a:rPr lang="en-NZ" sz="1100" dirty="0"/>
              <a:t>“Tourism contributes towards a strong economy and we need to be less reliant on farming exports”</a:t>
            </a:r>
          </a:p>
        </p:txBody>
      </p:sp>
      <p:sp>
        <p:nvSpPr>
          <p:cNvPr id="9" name="Text Placeholder 8"/>
          <p:cNvSpPr>
            <a:spLocks noGrp="1"/>
          </p:cNvSpPr>
          <p:nvPr>
            <p:ph type="body" sz="quarter" idx="15"/>
          </p:nvPr>
        </p:nvSpPr>
        <p:spPr>
          <a:xfrm>
            <a:off x="337857" y="361466"/>
            <a:ext cx="9784801" cy="836679"/>
          </a:xfrm>
        </p:spPr>
        <p:txBody>
          <a:bodyPr vert="horz" lIns="0" tIns="238950" rIns="0" bIns="0" rtlCol="0" anchor="t">
            <a:noAutofit/>
          </a:bodyPr>
          <a:lstStyle/>
          <a:p>
            <a:r>
              <a:rPr lang="en-NZ" sz="2000" b="0" dirty="0"/>
              <a:t>Themed verbatim reasons for there being </a:t>
            </a:r>
            <a:r>
              <a:rPr lang="en-GB" sz="2000" dirty="0"/>
              <a:t>too few </a:t>
            </a:r>
            <a:r>
              <a:rPr lang="en-GB" sz="2000" b="0" dirty="0"/>
              <a:t>international visitors (19%)</a:t>
            </a:r>
          </a:p>
          <a:p>
            <a:endParaRPr lang="en-NZ" sz="1600" b="0" dirty="0"/>
          </a:p>
        </p:txBody>
      </p:sp>
      <p:sp>
        <p:nvSpPr>
          <p:cNvPr id="20" name="Rectangle 19"/>
          <p:cNvSpPr/>
          <p:nvPr/>
        </p:nvSpPr>
        <p:spPr>
          <a:xfrm>
            <a:off x="5197488" y="1360595"/>
            <a:ext cx="4809409" cy="396000"/>
          </a:xfrm>
          <a:prstGeom prst="rect">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Managed expansion</a:t>
            </a:r>
          </a:p>
        </p:txBody>
      </p:sp>
      <p:sp>
        <p:nvSpPr>
          <p:cNvPr id="15" name="Rectangle 14"/>
          <p:cNvSpPr/>
          <p:nvPr/>
        </p:nvSpPr>
        <p:spPr>
          <a:xfrm>
            <a:off x="210519" y="1360596"/>
            <a:ext cx="4809410"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Economic benefits and job creation</a:t>
            </a:r>
          </a:p>
        </p:txBody>
      </p:sp>
      <p:sp>
        <p:nvSpPr>
          <p:cNvPr id="13" name="TextBox 12"/>
          <p:cNvSpPr txBox="1"/>
          <p:nvPr/>
        </p:nvSpPr>
        <p:spPr>
          <a:xfrm>
            <a:off x="9177635" y="238381"/>
            <a:ext cx="817686" cy="768880"/>
          </a:xfrm>
          <a:prstGeom prst="rect">
            <a:avLst/>
          </a:prstGeom>
          <a:noFill/>
        </p:spPr>
        <p:txBody>
          <a:bodyPr wrap="square" lIns="0" tIns="0" rIns="0" bIns="0" rtlCol="0">
            <a:noAutofit/>
          </a:bodyPr>
          <a:lstStyle/>
          <a:p>
            <a:pPr algn="r"/>
            <a:r>
              <a:rPr lang="en-NZ" sz="9600" dirty="0">
                <a:solidFill>
                  <a:schemeClr val="accent1"/>
                </a:solidFill>
                <a:latin typeface="+mn-lt"/>
              </a:rPr>
              <a:t>”</a:t>
            </a:r>
          </a:p>
        </p:txBody>
      </p:sp>
      <p:sp>
        <p:nvSpPr>
          <p:cNvPr id="16" name="TextBox 15"/>
          <p:cNvSpPr txBox="1"/>
          <p:nvPr>
            <p:custDataLst>
              <p:tags r:id="rId1"/>
            </p:custDataLst>
          </p:nvPr>
        </p:nvSpPr>
        <p:spPr>
          <a:xfrm>
            <a:off x="326281" y="6293078"/>
            <a:ext cx="8641136" cy="209353"/>
          </a:xfrm>
          <a:prstGeom prst="rect">
            <a:avLst/>
          </a:prstGeom>
          <a:noFill/>
        </p:spPr>
        <p:txBody>
          <a:bodyPr vert="horz" wrap="square" lIns="0" tIns="0" rIns="0" bIns="0" rtlCol="0" anchor="b">
            <a:noAutofit/>
          </a:bodyPr>
          <a:lstStyle/>
          <a:p>
            <a:pPr>
              <a:tabLst>
                <a:tab pos="266700" algn="l"/>
              </a:tabLst>
            </a:pPr>
            <a:r>
              <a:rPr lang="pt-BR" sz="700" b="0" dirty="0">
                <a:solidFill>
                  <a:schemeClr val="accent1"/>
                </a:solidFill>
                <a:latin typeface="+mn-lt"/>
              </a:rPr>
              <a:t>Base:  n = 221</a:t>
            </a:r>
          </a:p>
        </p:txBody>
      </p:sp>
      <p:sp>
        <p:nvSpPr>
          <p:cNvPr id="4" name="Slide Number Placeholder 3">
            <a:extLst>
              <a:ext uri="{FF2B5EF4-FFF2-40B4-BE49-F238E27FC236}">
                <a16:creationId xmlns:a16="http://schemas.microsoft.com/office/drawing/2014/main" id="{F913B097-D7A1-4BFC-8040-F7623FA10C50}"/>
              </a:ext>
            </a:extLst>
          </p:cNvPr>
          <p:cNvSpPr>
            <a:spLocks noGrp="1"/>
          </p:cNvSpPr>
          <p:nvPr>
            <p:ph type="sldNum" sz="quarter" idx="10"/>
          </p:nvPr>
        </p:nvSpPr>
        <p:spPr/>
        <p:txBody>
          <a:bodyPr/>
          <a:lstStyle/>
          <a:p>
            <a:fld id="{9784CBA3-D598-4B1F-BAA3-EE14B5154290}" type="slidenum">
              <a:rPr lang="en-AU" smtClean="0"/>
              <a:pPr/>
              <a:t>20</a:t>
            </a:fld>
            <a:endParaRPr lang="en-AU" dirty="0"/>
          </a:p>
        </p:txBody>
      </p:sp>
    </p:spTree>
    <p:extLst>
      <p:ext uri="{BB962C8B-B14F-4D97-AF65-F5344CB8AC3E}">
        <p14:creationId xmlns:p14="http://schemas.microsoft.com/office/powerpoint/2010/main" val="249406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C_629_10">
            <a:extLst>
              <a:ext uri="{FF2B5EF4-FFF2-40B4-BE49-F238E27FC236}">
                <a16:creationId xmlns:a16="http://schemas.microsoft.com/office/drawing/2014/main" id="{83F19EC4-5E2C-47B6-96AD-2951A421BAFC}"/>
              </a:ext>
            </a:extLst>
          </p:cNvPr>
          <p:cNvGraphicFramePr>
            <a:graphicFrameLocks noGrp="1"/>
          </p:cNvGraphicFramePr>
          <p:nvPr>
            <p:ph sz="quarter" idx="11"/>
            <p:extLst>
              <p:ext uri="{D42A27DB-BD31-4B8C-83A1-F6EECF244321}">
                <p14:modId xmlns:p14="http://schemas.microsoft.com/office/powerpoint/2010/main" val="1929888308"/>
              </p:ext>
            </p:extLst>
          </p:nvPr>
        </p:nvGraphicFramePr>
        <p:xfrm>
          <a:off x="303782" y="1974330"/>
          <a:ext cx="9783763" cy="4445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45" name="think-cell Slide" r:id="rId10" imgW="270" imgH="270" progId="TCLayout.ActiveDocument.1">
                  <p:embed/>
                </p:oleObj>
              </mc:Choice>
              <mc:Fallback>
                <p:oleObj name="think-cell Slide" r:id="rId10" imgW="270" imgH="270" progId="TCLayout.ActiveDocument.1">
                  <p:embed/>
                  <p:pic>
                    <p:nvPicPr>
                      <p:cNvPr id="2" name="Object 1"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9" name="TextBox 28"/>
          <p:cNvSpPr txBox="1"/>
          <p:nvPr>
            <p:custDataLst>
              <p:tags r:id="rId3"/>
            </p:custDataLst>
          </p:nvPr>
        </p:nvSpPr>
        <p:spPr>
          <a:xfrm>
            <a:off x="350115" y="6293077"/>
            <a:ext cx="8641136" cy="209353"/>
          </a:xfrm>
          <a:prstGeom prst="rect">
            <a:avLst/>
          </a:prstGeom>
          <a:noFill/>
        </p:spPr>
        <p:txBody>
          <a:bodyPr vert="horz" wrap="square" lIns="0" tIns="0" rIns="0" bIns="0" rtlCol="0" anchor="b">
            <a:noAutofit/>
          </a:bodyPr>
          <a:lstStyle/>
          <a:p>
            <a:pPr>
              <a:tabLst>
                <a:tab pos="266700" algn="l"/>
              </a:tabLst>
            </a:pPr>
            <a:r>
              <a:rPr lang="pt-BR" sz="700" b="0" dirty="0">
                <a:solidFill>
                  <a:schemeClr val="accent1"/>
                </a:solidFill>
                <a:latin typeface="+mn-lt"/>
              </a:rPr>
              <a:t>Base:	New Zealanders aged 18 plus: Dec-15 n = 502 | Mar-16 n = 520 | Nov-16  n = 521 | Mar-17 n = 500 | Nov-17 n = 501 | Mar-18 n = 555 | </a:t>
            </a:r>
            <a:r>
              <a:rPr lang="pt-BR" sz="700" b="0" dirty="0">
                <a:solidFill>
                  <a:schemeClr val="accent1"/>
                </a:solidFill>
              </a:rPr>
              <a:t>Nov-18 n = 1084 | Mar-19 n = 1083 | Nov-19 n = 1081</a:t>
            </a:r>
            <a:endParaRPr lang="pt-BR" sz="700" b="0" dirty="0">
              <a:solidFill>
                <a:schemeClr val="accent1"/>
              </a:solidFill>
              <a:latin typeface="+mn-lt"/>
            </a:endParaRPr>
          </a:p>
        </p:txBody>
      </p:sp>
      <p:sp>
        <p:nvSpPr>
          <p:cNvPr id="6" name="Title 5"/>
          <p:cNvSpPr>
            <a:spLocks noGrp="1"/>
          </p:cNvSpPr>
          <p:nvPr>
            <p:ph type="title"/>
          </p:nvPr>
        </p:nvSpPr>
        <p:spPr>
          <a:xfrm>
            <a:off x="326282" y="1"/>
            <a:ext cx="9784800" cy="1137649"/>
          </a:xfrm>
        </p:spPr>
        <p:txBody>
          <a:bodyPr/>
          <a:lstStyle/>
          <a:p>
            <a:r>
              <a:rPr lang="en-GB" dirty="0"/>
              <a:t>The proportion of New Zealanders who think the current number of </a:t>
            </a:r>
            <a:r>
              <a:rPr lang="en-GB" dirty="0">
                <a:latin typeface="+mj-lt"/>
              </a:rPr>
              <a:t>international tourists puts too much pressure on New Zealand has been stable over the last year, at 40% in November 19</a:t>
            </a:r>
          </a:p>
        </p:txBody>
      </p:sp>
      <p:sp>
        <p:nvSpPr>
          <p:cNvPr id="9" name="Text Placeholder 8"/>
          <p:cNvSpPr>
            <a:spLocks noGrp="1"/>
          </p:cNvSpPr>
          <p:nvPr>
            <p:ph type="body" sz="quarter" idx="15"/>
          </p:nvPr>
        </p:nvSpPr>
        <p:spPr/>
        <p:txBody>
          <a:bodyPr/>
          <a:lstStyle/>
          <a:p>
            <a:r>
              <a:rPr lang="en-NZ" sz="1600" b="0" dirty="0"/>
              <a:t>Perceptions that tourists put too much pressure on New Zealand </a:t>
            </a:r>
          </a:p>
          <a:p>
            <a:r>
              <a:rPr lang="en-GB" sz="1100" b="0" dirty="0"/>
              <a:t>%, 18+ year olds</a:t>
            </a:r>
          </a:p>
        </p:txBody>
      </p:sp>
      <p:grpSp>
        <p:nvGrpSpPr>
          <p:cNvPr id="15" name="Group 14">
            <a:extLst>
              <a:ext uri="{FF2B5EF4-FFF2-40B4-BE49-F238E27FC236}">
                <a16:creationId xmlns:a16="http://schemas.microsoft.com/office/drawing/2014/main" id="{8C164FCA-2759-493D-B4E5-1233A273E11F}"/>
              </a:ext>
            </a:extLst>
          </p:cNvPr>
          <p:cNvGrpSpPr/>
          <p:nvPr/>
        </p:nvGrpSpPr>
        <p:grpSpPr>
          <a:xfrm>
            <a:off x="8287964" y="6176410"/>
            <a:ext cx="1899936" cy="326022"/>
            <a:chOff x="8283348" y="6176410"/>
            <a:chExt cx="1877449" cy="326022"/>
          </a:xfrm>
        </p:grpSpPr>
        <p:sp>
          <p:nvSpPr>
            <p:cNvPr id="16" name="Rectangle 15">
              <a:extLst>
                <a:ext uri="{FF2B5EF4-FFF2-40B4-BE49-F238E27FC236}">
                  <a16:creationId xmlns:a16="http://schemas.microsoft.com/office/drawing/2014/main" id="{DF7B3344-4FF9-41F5-9CAD-6D530BD6C5AE}"/>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17" name="Text Box 21">
              <a:extLst>
                <a:ext uri="{FF2B5EF4-FFF2-40B4-BE49-F238E27FC236}">
                  <a16:creationId xmlns:a16="http://schemas.microsoft.com/office/drawing/2014/main" id="{E8758BC1-2C07-4550-BC09-98F966AD13B6}"/>
                </a:ext>
              </a:extLst>
            </p:cNvPr>
            <p:cNvSpPr txBox="1">
              <a:spLocks noChangeArrowheads="1"/>
            </p:cNvSpPr>
            <p:nvPr>
              <p:custDataLst>
                <p:tags r:id="rId4"/>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18" name="AutoShape 22">
              <a:extLst>
                <a:ext uri="{FF2B5EF4-FFF2-40B4-BE49-F238E27FC236}">
                  <a16:creationId xmlns:a16="http://schemas.microsoft.com/office/drawing/2014/main" id="{9546DED9-1582-4FE3-9C5F-CFCC0C998EF5}"/>
                </a:ext>
              </a:extLst>
            </p:cNvPr>
            <p:cNvSpPr>
              <a:spLocks noChangeArrowheads="1"/>
            </p:cNvSpPr>
            <p:nvPr>
              <p:custDataLst>
                <p:tags r:id="rId5"/>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19" name="AutoShape 20">
              <a:extLst>
                <a:ext uri="{FF2B5EF4-FFF2-40B4-BE49-F238E27FC236}">
                  <a16:creationId xmlns:a16="http://schemas.microsoft.com/office/drawing/2014/main" id="{E4C2073A-9350-4485-9D7D-3389C3D59FE3}"/>
                </a:ext>
              </a:extLst>
            </p:cNvPr>
            <p:cNvSpPr>
              <a:spLocks noChangeArrowheads="1"/>
            </p:cNvSpPr>
            <p:nvPr>
              <p:custDataLst>
                <p:tags r:id="rId6"/>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cxnSp>
        <p:nvCxnSpPr>
          <p:cNvPr id="4" name="Straight Arrow Connector 3">
            <a:extLst>
              <a:ext uri="{FF2B5EF4-FFF2-40B4-BE49-F238E27FC236}">
                <a16:creationId xmlns:a16="http://schemas.microsoft.com/office/drawing/2014/main" id="{96A337BB-9D75-42EC-9D30-28A8DAB1396A}"/>
              </a:ext>
            </a:extLst>
          </p:cNvPr>
          <p:cNvCxnSpPr>
            <a:cxnSpLocks/>
          </p:cNvCxnSpPr>
          <p:nvPr/>
        </p:nvCxnSpPr>
        <p:spPr>
          <a:xfrm flipV="1">
            <a:off x="988291" y="3509818"/>
            <a:ext cx="4167551" cy="646546"/>
          </a:xfrm>
          <a:prstGeom prst="straightConnector1">
            <a:avLst/>
          </a:prstGeom>
          <a:ln w="19050">
            <a:solidFill>
              <a:srgbClr val="33333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B734F9F-177C-4E48-AA37-07951E3E8EC8}"/>
              </a:ext>
            </a:extLst>
          </p:cNvPr>
          <p:cNvCxnSpPr>
            <a:cxnSpLocks/>
          </p:cNvCxnSpPr>
          <p:nvPr/>
        </p:nvCxnSpPr>
        <p:spPr>
          <a:xfrm>
            <a:off x="5304974" y="3507429"/>
            <a:ext cx="4162299" cy="0"/>
          </a:xfrm>
          <a:prstGeom prst="straightConnector1">
            <a:avLst/>
          </a:prstGeom>
          <a:ln w="19050">
            <a:solidFill>
              <a:srgbClr val="333333"/>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D3EF56E-A5B9-49DA-BA73-338AA04BDFD0}"/>
              </a:ext>
            </a:extLst>
          </p:cNvPr>
          <p:cNvSpPr>
            <a:spLocks noGrp="1"/>
          </p:cNvSpPr>
          <p:nvPr>
            <p:ph type="sldNum" sz="quarter" idx="10"/>
          </p:nvPr>
        </p:nvSpPr>
        <p:spPr/>
        <p:txBody>
          <a:bodyPr/>
          <a:lstStyle/>
          <a:p>
            <a:fld id="{9784CBA3-D598-4B1F-BAA3-EE14B5154290}" type="slidenum">
              <a:rPr lang="en-AU" smtClean="0"/>
              <a:pPr/>
              <a:t>21</a:t>
            </a:fld>
            <a:endParaRPr lang="en-AU" dirty="0"/>
          </a:p>
        </p:txBody>
      </p:sp>
    </p:spTree>
    <p:extLst>
      <p:ext uri="{BB962C8B-B14F-4D97-AF65-F5344CB8AC3E}">
        <p14:creationId xmlns:p14="http://schemas.microsoft.com/office/powerpoint/2010/main" val="844605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NZ" dirty="0"/>
              <a:t>Pressure on i</a:t>
            </a:r>
            <a:r>
              <a:rPr lang="en-NZ" dirty="0">
                <a:latin typeface="+mj-lt"/>
              </a:rPr>
              <a:t>nfrastructure continues to be the top concern </a:t>
            </a:r>
            <a:r>
              <a:rPr lang="en-GB" dirty="0"/>
              <a:t>New Zealanders</a:t>
            </a:r>
            <a:r>
              <a:rPr lang="en-NZ" dirty="0">
                <a:latin typeface="+mj-lt"/>
              </a:rPr>
              <a:t> have with international tourism</a:t>
            </a:r>
            <a:r>
              <a:rPr lang="en-NZ" dirty="0"/>
              <a:t>, but this sentiment has reduced from earlier surveys</a:t>
            </a:r>
            <a:endParaRPr lang="en-NZ" dirty="0">
              <a:latin typeface="+mj-lt"/>
              <a:cs typeface="Arial"/>
            </a:endParaRPr>
          </a:p>
        </p:txBody>
      </p:sp>
      <p:graphicFrame>
        <p:nvGraphicFramePr>
          <p:cNvPr id="18" name="MAC_650_18"/>
          <p:cNvGraphicFramePr>
            <a:graphicFrameLocks noGrp="1"/>
          </p:cNvGraphicFramePr>
          <p:nvPr>
            <p:ph sz="quarter" idx="11"/>
            <p:extLst>
              <p:ext uri="{D42A27DB-BD31-4B8C-83A1-F6EECF244321}">
                <p14:modId xmlns:p14="http://schemas.microsoft.com/office/powerpoint/2010/main" val="1078925903"/>
              </p:ext>
            </p:extLst>
          </p:nvPr>
        </p:nvGraphicFramePr>
        <p:xfrm>
          <a:off x="326281" y="1983673"/>
          <a:ext cx="8064000" cy="4445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Text Placeholder 9"/>
          <p:cNvSpPr>
            <a:spLocks noGrp="1"/>
          </p:cNvSpPr>
          <p:nvPr>
            <p:ph type="body" sz="quarter" idx="15"/>
          </p:nvPr>
        </p:nvSpPr>
        <p:spPr>
          <a:xfrm>
            <a:off x="326281" y="1137651"/>
            <a:ext cx="9784800" cy="836679"/>
          </a:xfrm>
        </p:spPr>
        <p:txBody>
          <a:bodyPr/>
          <a:lstStyle/>
          <a:p>
            <a:r>
              <a:rPr lang="en-GB" sz="1600" b="0" dirty="0"/>
              <a:t>Perceptions of how tourism puts pressure on New Zealand</a:t>
            </a:r>
          </a:p>
          <a:p>
            <a:r>
              <a:rPr lang="en-GB" sz="1100" b="0" dirty="0"/>
              <a:t>%, </a:t>
            </a:r>
            <a:r>
              <a:rPr lang="en-NZ" sz="1100" b="0" dirty="0"/>
              <a:t>those who say “too much pressure”</a:t>
            </a:r>
            <a:r>
              <a:rPr lang="en-GB" sz="1100" b="0" dirty="0"/>
              <a:t>, Nov-19</a:t>
            </a:r>
          </a:p>
          <a:p>
            <a:endParaRPr lang="en-NZ" dirty="0"/>
          </a:p>
        </p:txBody>
      </p:sp>
      <p:sp>
        <p:nvSpPr>
          <p:cNvPr id="19" name="TextBox 18"/>
          <p:cNvSpPr txBox="1"/>
          <p:nvPr>
            <p:custDataLst>
              <p:tags r:id="rId1"/>
            </p:custDataLst>
          </p:nvPr>
        </p:nvSpPr>
        <p:spPr>
          <a:xfrm>
            <a:off x="350115" y="6293077"/>
            <a:ext cx="7069860" cy="209353"/>
          </a:xfrm>
          <a:prstGeom prst="rect">
            <a:avLst/>
          </a:prstGeom>
          <a:noFill/>
        </p:spPr>
        <p:txBody>
          <a:bodyPr vert="horz" wrap="square" lIns="0" tIns="0" rIns="0" bIns="0" rtlCol="0" anchor="b">
            <a:noAutofit/>
          </a:bodyPr>
          <a:lstStyle/>
          <a:p>
            <a:pPr>
              <a:tabLst>
                <a:tab pos="266700" algn="l"/>
              </a:tabLst>
            </a:pPr>
            <a:r>
              <a:rPr lang="en-NZ" sz="700" b="0" dirty="0">
                <a:solidFill>
                  <a:schemeClr val="accent1"/>
                </a:solidFill>
                <a:latin typeface="+mn-lt"/>
              </a:rPr>
              <a:t>Base: Those who say “too much pressure”: Nov-19 n = 457</a:t>
            </a:r>
            <a:endParaRPr lang="en-NZ" sz="700" b="0" dirty="0">
              <a:solidFill>
                <a:srgbClr val="FF0000"/>
              </a:solidFill>
              <a:latin typeface="+mn-lt"/>
            </a:endParaRPr>
          </a:p>
          <a:p>
            <a:pPr>
              <a:tabLst>
                <a:tab pos="266700" algn="l"/>
              </a:tabLst>
            </a:pPr>
            <a:r>
              <a:rPr lang="en-NZ" sz="700" b="0" dirty="0">
                <a:solidFill>
                  <a:schemeClr val="accent1"/>
                </a:solidFill>
                <a:latin typeface="+mn-lt"/>
              </a:rPr>
              <a:t>Notes: Based on unprompted verbatim</a:t>
            </a:r>
            <a:endParaRPr lang="pt-BR" sz="700" b="0" dirty="0">
              <a:solidFill>
                <a:schemeClr val="accent1"/>
              </a:solidFill>
              <a:latin typeface="+mn-lt"/>
            </a:endParaRPr>
          </a:p>
        </p:txBody>
      </p:sp>
      <p:graphicFrame>
        <p:nvGraphicFramePr>
          <p:cNvPr id="20" name="Table 19">
            <a:extLst>
              <a:ext uri="{FF2B5EF4-FFF2-40B4-BE49-F238E27FC236}">
                <a16:creationId xmlns:a16="http://schemas.microsoft.com/office/drawing/2014/main" id="{298ECE68-9771-4A05-A70B-398FA2C610A4}"/>
              </a:ext>
            </a:extLst>
          </p:cNvPr>
          <p:cNvGraphicFramePr>
            <a:graphicFrameLocks noGrp="1"/>
          </p:cNvGraphicFramePr>
          <p:nvPr>
            <p:extLst>
              <p:ext uri="{D42A27DB-BD31-4B8C-83A1-F6EECF244321}">
                <p14:modId xmlns:p14="http://schemas.microsoft.com/office/powerpoint/2010/main" val="3617514631"/>
              </p:ext>
            </p:extLst>
          </p:nvPr>
        </p:nvGraphicFramePr>
        <p:xfrm>
          <a:off x="7821038" y="1722474"/>
          <a:ext cx="2063244" cy="4135721"/>
        </p:xfrm>
        <a:graphic>
          <a:graphicData uri="http://schemas.openxmlformats.org/drawingml/2006/table">
            <a:tbl>
              <a:tblPr>
                <a:tableStyleId>{5C22544A-7EE6-4342-B048-85BDC9FD1C3A}</a:tableStyleId>
              </a:tblPr>
              <a:tblGrid>
                <a:gridCol w="687748">
                  <a:extLst>
                    <a:ext uri="{9D8B030D-6E8A-4147-A177-3AD203B41FA5}">
                      <a16:colId xmlns:a16="http://schemas.microsoft.com/office/drawing/2014/main" val="3239300901"/>
                    </a:ext>
                  </a:extLst>
                </a:gridCol>
                <a:gridCol w="687748">
                  <a:extLst>
                    <a:ext uri="{9D8B030D-6E8A-4147-A177-3AD203B41FA5}">
                      <a16:colId xmlns:a16="http://schemas.microsoft.com/office/drawing/2014/main" val="3199697465"/>
                    </a:ext>
                  </a:extLst>
                </a:gridCol>
                <a:gridCol w="687748">
                  <a:extLst>
                    <a:ext uri="{9D8B030D-6E8A-4147-A177-3AD203B41FA5}">
                      <a16:colId xmlns:a16="http://schemas.microsoft.com/office/drawing/2014/main" val="495478510"/>
                    </a:ext>
                  </a:extLst>
                </a:gridCol>
              </a:tblGrid>
              <a:tr h="554144">
                <a:tc>
                  <a:txBody>
                    <a:bodyPr/>
                    <a:lstStyle/>
                    <a:p>
                      <a:pPr algn="ctr" fontAlgn="ctr"/>
                      <a:r>
                        <a:rPr lang="en-NZ" sz="1000" b="1" i="0" u="none" strike="noStrike" dirty="0">
                          <a:solidFill>
                            <a:schemeClr val="accent1"/>
                          </a:solidFill>
                          <a:effectLst/>
                          <a:latin typeface="+mn-lt"/>
                        </a:rPr>
                        <a:t>Mar-19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chemeClr val="accent1"/>
                          </a:solidFill>
                          <a:effectLst/>
                          <a:latin typeface="+mn-lt"/>
                        </a:rPr>
                        <a:t>Nov-18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chemeClr val="accent1"/>
                          </a:solidFill>
                          <a:effectLst/>
                          <a:latin typeface="+mn-lt"/>
                        </a:rPr>
                        <a:t>Mar-18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6206">
                <a:tc>
                  <a:txBody>
                    <a:bodyPr/>
                    <a:lstStyle/>
                    <a:p>
                      <a:pPr algn="ctr" fontAlgn="ctr"/>
                      <a:r>
                        <a:rPr lang="en-NZ" sz="1000" b="0" i="0" u="none" strike="noStrike" dirty="0">
                          <a:solidFill>
                            <a:schemeClr val="tx1"/>
                          </a:solidFill>
                          <a:effectLst/>
                          <a:latin typeface="Arial" panose="020B0604020202020204" pitchFamily="34" charset="0"/>
                        </a:rPr>
                        <a:t>44%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44%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501851"/>
                  </a:ext>
                </a:extLst>
              </a:tr>
              <a:tr h="353935">
                <a:tc>
                  <a:txBody>
                    <a:bodyPr/>
                    <a:lstStyle/>
                    <a:p>
                      <a:pPr algn="ctr" fontAlgn="ctr"/>
                      <a:r>
                        <a:rPr lang="en-NZ" sz="1000" b="0" i="0" u="none" strike="noStrike" dirty="0">
                          <a:solidFill>
                            <a:schemeClr val="tx1"/>
                          </a:solidFill>
                          <a:effectLst/>
                          <a:latin typeface="Arial" panose="020B0604020202020204" pitchFamily="34" charset="0"/>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9643">
                <a:tc>
                  <a:txBody>
                    <a:bodyPr/>
                    <a:lstStyle/>
                    <a:p>
                      <a:pPr algn="ctr" fontAlgn="ctr"/>
                      <a:r>
                        <a:rPr lang="en-NZ" sz="1000" b="0" i="0" u="none" strike="noStrike" dirty="0">
                          <a:solidFill>
                            <a:schemeClr val="tx1"/>
                          </a:solidFill>
                          <a:effectLst/>
                          <a:latin typeface="Arial" panose="020B0604020202020204" pitchFamily="34" charset="0"/>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3935">
                <a:tc>
                  <a:txBody>
                    <a:bodyPr/>
                    <a:lstStyle/>
                    <a:p>
                      <a:pPr algn="ctr" fontAlgn="ctr"/>
                      <a:r>
                        <a:rPr lang="en-NZ" sz="1000" b="0" i="0" u="none" strike="noStrike" dirty="0">
                          <a:solidFill>
                            <a:schemeClr val="tx1"/>
                          </a:solidFill>
                          <a:effectLst/>
                          <a:latin typeface="Arial" panose="020B0604020202020204" pitchFamily="34" charset="0"/>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9643">
                <a:tc>
                  <a:txBody>
                    <a:bodyPr/>
                    <a:lstStyle/>
                    <a:p>
                      <a:pPr algn="ctr" fontAlgn="ctr"/>
                      <a:r>
                        <a:rPr lang="en-NZ" sz="1000" b="0" i="0" u="none" strike="noStrike" dirty="0">
                          <a:solidFill>
                            <a:schemeClr val="tx1"/>
                          </a:solidFill>
                          <a:effectLst/>
                          <a:latin typeface="Arial" panose="020B0604020202020204" pitchFamily="34" charset="0"/>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9643">
                <a:tc>
                  <a:txBody>
                    <a:bodyPr/>
                    <a:lstStyle/>
                    <a:p>
                      <a:pPr algn="ctr" fontAlgn="ctr"/>
                      <a:r>
                        <a:rPr lang="en-NZ" sz="1000" b="0" i="0" u="none" strike="noStrike" dirty="0">
                          <a:solidFill>
                            <a:schemeClr val="tx1"/>
                          </a:solidFill>
                          <a:effectLst/>
                          <a:latin typeface="Arial" panose="020B0604020202020204" pitchFamily="34" charset="0"/>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205759"/>
                  </a:ext>
                </a:extLst>
              </a:tr>
              <a:tr h="359643">
                <a:tc>
                  <a:txBody>
                    <a:bodyPr/>
                    <a:lstStyle/>
                    <a:p>
                      <a:pPr algn="ctr" fontAlgn="ctr"/>
                      <a:r>
                        <a:rPr lang="en-NZ" sz="1000" b="0" i="0" u="none" strike="noStrike" dirty="0">
                          <a:solidFill>
                            <a:schemeClr val="tx1"/>
                          </a:solidFill>
                          <a:effectLst/>
                          <a:latin typeface="Arial" panose="020B0604020202020204" pitchFamily="34" charset="0"/>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060877"/>
                  </a:ext>
                </a:extLst>
              </a:tr>
              <a:tr h="359643">
                <a:tc>
                  <a:txBody>
                    <a:bodyPr/>
                    <a:lstStyle/>
                    <a:p>
                      <a:pPr algn="ctr" fontAlgn="ctr"/>
                      <a:r>
                        <a:rPr lang="en-NZ" sz="1000" b="0" i="0" u="none" strike="noStrike" dirty="0">
                          <a:solidFill>
                            <a:schemeClr val="tx1"/>
                          </a:solidFill>
                          <a:effectLst/>
                          <a:latin typeface="Arial" panose="020B0604020202020204" pitchFamily="34" charset="0"/>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1924361"/>
                  </a:ext>
                </a:extLst>
              </a:tr>
              <a:tr h="359643">
                <a:tc gridSpan="3">
                  <a:txBody>
                    <a:bodyPr/>
                    <a:lstStyle/>
                    <a:p>
                      <a:pPr algn="ctr" fontAlgn="ctr"/>
                      <a:r>
                        <a:rPr lang="en-NZ" sz="1000" b="0" i="0" u="none" strike="noStrike" dirty="0">
                          <a:solidFill>
                            <a:schemeClr val="tx1"/>
                          </a:solidFill>
                          <a:effectLst/>
                          <a:latin typeface="Arial" panose="020B0604020202020204" pitchFamily="34" charset="0"/>
                        </a:rPr>
                        <a:t>New this wave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NZ" sz="1000" b="0" i="0" u="none" strike="noStrike" dirty="0">
                        <a:solidFill>
                          <a:schemeClr val="tx1"/>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NZ" sz="1000" b="0" i="0" u="none" strike="noStrike" dirty="0">
                        <a:solidFill>
                          <a:schemeClr val="tx1"/>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11664"/>
                  </a:ext>
                </a:extLst>
              </a:tr>
              <a:tr h="359643">
                <a:tc>
                  <a:txBody>
                    <a:bodyPr/>
                    <a:lstStyle/>
                    <a:p>
                      <a:pPr algn="ctr" fontAlgn="ctr"/>
                      <a:r>
                        <a:rPr lang="en-NZ" sz="1000" b="0" i="0" u="none" strike="noStrike" dirty="0">
                          <a:solidFill>
                            <a:schemeClr val="tx1"/>
                          </a:solidFill>
                          <a:effectLst/>
                          <a:latin typeface="Arial" panose="020B0604020202020204" pitchFamily="34" charset="0"/>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1434725"/>
                  </a:ext>
                </a:extLst>
              </a:tr>
            </a:tbl>
          </a:graphicData>
        </a:graphic>
      </p:graphicFrame>
      <p:grpSp>
        <p:nvGrpSpPr>
          <p:cNvPr id="17" name="Group 16">
            <a:extLst>
              <a:ext uri="{FF2B5EF4-FFF2-40B4-BE49-F238E27FC236}">
                <a16:creationId xmlns:a16="http://schemas.microsoft.com/office/drawing/2014/main" id="{2A1EC762-DC5E-4652-82FA-B0DEF285A116}"/>
              </a:ext>
            </a:extLst>
          </p:cNvPr>
          <p:cNvGrpSpPr/>
          <p:nvPr/>
        </p:nvGrpSpPr>
        <p:grpSpPr>
          <a:xfrm>
            <a:off x="8287964" y="6176410"/>
            <a:ext cx="1899936" cy="326022"/>
            <a:chOff x="8283348" y="6176410"/>
            <a:chExt cx="1877449" cy="326022"/>
          </a:xfrm>
        </p:grpSpPr>
        <p:sp>
          <p:nvSpPr>
            <p:cNvPr id="23" name="Rectangle 22">
              <a:extLst>
                <a:ext uri="{FF2B5EF4-FFF2-40B4-BE49-F238E27FC236}">
                  <a16:creationId xmlns:a16="http://schemas.microsoft.com/office/drawing/2014/main" id="{2779D387-0759-4E01-8A6C-F9961CFD516B}"/>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5" name="Text Box 21">
              <a:extLst>
                <a:ext uri="{FF2B5EF4-FFF2-40B4-BE49-F238E27FC236}">
                  <a16:creationId xmlns:a16="http://schemas.microsoft.com/office/drawing/2014/main" id="{EAB042C9-EF20-4E88-BE2A-3ACFEC074CF7}"/>
                </a:ext>
              </a:extLst>
            </p:cNvPr>
            <p:cNvSpPr txBox="1">
              <a:spLocks noChangeArrowheads="1"/>
            </p:cNvSpPr>
            <p:nvPr>
              <p:custDataLst>
                <p:tags r:id="rId6"/>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9" name="AutoShape 22">
              <a:extLst>
                <a:ext uri="{FF2B5EF4-FFF2-40B4-BE49-F238E27FC236}">
                  <a16:creationId xmlns:a16="http://schemas.microsoft.com/office/drawing/2014/main" id="{C423C990-7EFB-4CED-969D-03E7F7B41A20}"/>
                </a:ext>
              </a:extLst>
            </p:cNvPr>
            <p:cNvSpPr>
              <a:spLocks noChangeArrowheads="1"/>
            </p:cNvSpPr>
            <p:nvPr>
              <p:custDataLst>
                <p:tags r:id="rId7"/>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30" name="AutoShape 20">
              <a:extLst>
                <a:ext uri="{FF2B5EF4-FFF2-40B4-BE49-F238E27FC236}">
                  <a16:creationId xmlns:a16="http://schemas.microsoft.com/office/drawing/2014/main" id="{B0DE5190-9AFD-4760-AD6D-80CECEB67075}"/>
                </a:ext>
              </a:extLst>
            </p:cNvPr>
            <p:cNvSpPr>
              <a:spLocks noChangeArrowheads="1"/>
            </p:cNvSpPr>
            <p:nvPr>
              <p:custDataLst>
                <p:tags r:id="rId8"/>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3" name="Slide Number Placeholder 2">
            <a:extLst>
              <a:ext uri="{FF2B5EF4-FFF2-40B4-BE49-F238E27FC236}">
                <a16:creationId xmlns:a16="http://schemas.microsoft.com/office/drawing/2014/main" id="{E95C3406-54FB-43C8-B2D4-093D8C9D457C}"/>
              </a:ext>
            </a:extLst>
          </p:cNvPr>
          <p:cNvSpPr>
            <a:spLocks noGrp="1"/>
          </p:cNvSpPr>
          <p:nvPr>
            <p:ph type="sldNum" sz="quarter" idx="10"/>
          </p:nvPr>
        </p:nvSpPr>
        <p:spPr/>
        <p:txBody>
          <a:bodyPr/>
          <a:lstStyle/>
          <a:p>
            <a:fld id="{9784CBA3-D598-4B1F-BAA3-EE14B5154290}" type="slidenum">
              <a:rPr lang="en-AU" smtClean="0"/>
              <a:pPr/>
              <a:t>22</a:t>
            </a:fld>
            <a:endParaRPr lang="en-AU" dirty="0"/>
          </a:p>
        </p:txBody>
      </p:sp>
      <p:sp>
        <p:nvSpPr>
          <p:cNvPr id="24" name="AutoShape 20">
            <a:extLst>
              <a:ext uri="{FF2B5EF4-FFF2-40B4-BE49-F238E27FC236}">
                <a16:creationId xmlns:a16="http://schemas.microsoft.com/office/drawing/2014/main" id="{DFAB301E-816E-48AA-B3C4-8A85E25E745A}"/>
              </a:ext>
            </a:extLst>
          </p:cNvPr>
          <p:cNvSpPr>
            <a:spLocks noChangeArrowheads="1"/>
          </p:cNvSpPr>
          <p:nvPr>
            <p:custDataLst>
              <p:tags r:id="rId2"/>
            </p:custDataLst>
          </p:nvPr>
        </p:nvSpPr>
        <p:spPr bwMode="gray">
          <a:xfrm>
            <a:off x="8313168" y="3086290"/>
            <a:ext cx="154225"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sp>
        <p:nvSpPr>
          <p:cNvPr id="33" name="AutoShape 22">
            <a:extLst>
              <a:ext uri="{FF2B5EF4-FFF2-40B4-BE49-F238E27FC236}">
                <a16:creationId xmlns:a16="http://schemas.microsoft.com/office/drawing/2014/main" id="{772AD6E0-9E71-4A80-9001-4280C0528D92}"/>
              </a:ext>
            </a:extLst>
          </p:cNvPr>
          <p:cNvSpPr>
            <a:spLocks noChangeArrowheads="1"/>
          </p:cNvSpPr>
          <p:nvPr>
            <p:custDataLst>
              <p:tags r:id="rId3"/>
            </p:custDataLst>
          </p:nvPr>
        </p:nvSpPr>
        <p:spPr bwMode="gray">
          <a:xfrm rot="10800000">
            <a:off x="8311386" y="4170173"/>
            <a:ext cx="154225"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34" name="AutoShape 22">
            <a:extLst>
              <a:ext uri="{FF2B5EF4-FFF2-40B4-BE49-F238E27FC236}">
                <a16:creationId xmlns:a16="http://schemas.microsoft.com/office/drawing/2014/main" id="{50FD5D12-2E11-4346-96FA-72B3B3C86287}"/>
              </a:ext>
            </a:extLst>
          </p:cNvPr>
          <p:cNvSpPr>
            <a:spLocks noChangeArrowheads="1"/>
          </p:cNvSpPr>
          <p:nvPr>
            <p:custDataLst>
              <p:tags r:id="rId4"/>
            </p:custDataLst>
          </p:nvPr>
        </p:nvSpPr>
        <p:spPr bwMode="gray">
          <a:xfrm rot="10800000">
            <a:off x="8964584" y="5604748"/>
            <a:ext cx="154225"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35" name="AutoShape 20">
            <a:extLst>
              <a:ext uri="{FF2B5EF4-FFF2-40B4-BE49-F238E27FC236}">
                <a16:creationId xmlns:a16="http://schemas.microsoft.com/office/drawing/2014/main" id="{FF711C5F-3D54-4ACA-9F43-D06428486BE3}"/>
              </a:ext>
            </a:extLst>
          </p:cNvPr>
          <p:cNvSpPr>
            <a:spLocks noChangeArrowheads="1"/>
          </p:cNvSpPr>
          <p:nvPr>
            <p:custDataLst>
              <p:tags r:id="rId5"/>
            </p:custDataLst>
          </p:nvPr>
        </p:nvSpPr>
        <p:spPr bwMode="gray">
          <a:xfrm>
            <a:off x="8310942" y="3428430"/>
            <a:ext cx="154225"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spTree>
    <p:extLst>
      <p:ext uri="{BB962C8B-B14F-4D97-AF65-F5344CB8AC3E}">
        <p14:creationId xmlns:p14="http://schemas.microsoft.com/office/powerpoint/2010/main" val="3070081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231537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72" name="think-cell Slide" r:id="rId10" imgW="270" imgH="270" progId="TCLayout.ActiveDocument.1">
                  <p:embed/>
                </p:oleObj>
              </mc:Choice>
              <mc:Fallback>
                <p:oleObj name="think-cell Slide" r:id="rId10" imgW="270" imgH="270" progId="TCLayout.ActiveDocument.1">
                  <p:embed/>
                  <p:pic>
                    <p:nvPicPr>
                      <p:cNvPr id="14" name="Object 13"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7BAF863-B161-4C2B-892A-8922A6991CE4}"/>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sz="2000" b="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NZ" dirty="0">
                <a:latin typeface="+mj-lt"/>
              </a:rPr>
              <a:t>The proportion of New Zealanders who believe that some places are under more pressure than others has dropped back to levels seen in 2017 and 2018, currently at 35%</a:t>
            </a:r>
            <a:endParaRPr lang="en-NZ" dirty="0"/>
          </a:p>
        </p:txBody>
      </p:sp>
      <p:graphicFrame>
        <p:nvGraphicFramePr>
          <p:cNvPr id="26" name="MAC_589_26">
            <a:extLst>
              <a:ext uri="{FF2B5EF4-FFF2-40B4-BE49-F238E27FC236}">
                <a16:creationId xmlns:a16="http://schemas.microsoft.com/office/drawing/2014/main" id="{DCA2D243-120F-4673-8E4C-6BC220FD420F}"/>
              </a:ext>
            </a:extLst>
          </p:cNvPr>
          <p:cNvGraphicFramePr>
            <a:graphicFrameLocks noGrp="1"/>
          </p:cNvGraphicFramePr>
          <p:nvPr>
            <p:ph sz="quarter" idx="11"/>
            <p:extLst>
              <p:ext uri="{D42A27DB-BD31-4B8C-83A1-F6EECF244321}">
                <p14:modId xmlns:p14="http://schemas.microsoft.com/office/powerpoint/2010/main" val="2803257753"/>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2"/>
          </a:graphicData>
        </a:graphic>
      </p:graphicFrame>
      <p:sp>
        <p:nvSpPr>
          <p:cNvPr id="7" name="Text Placeholder 6"/>
          <p:cNvSpPr>
            <a:spLocks noGrp="1"/>
          </p:cNvSpPr>
          <p:nvPr>
            <p:ph type="body" sz="quarter" idx="15"/>
          </p:nvPr>
        </p:nvSpPr>
        <p:spPr/>
        <p:txBody>
          <a:bodyPr/>
          <a:lstStyle/>
          <a:p>
            <a:r>
              <a:rPr lang="en-GB" sz="1600" b="0" dirty="0"/>
              <a:t>“Some places are under more pressure”</a:t>
            </a:r>
          </a:p>
          <a:p>
            <a:r>
              <a:rPr lang="en-GB" sz="1100" b="0" dirty="0"/>
              <a:t>% agree, 18+ year olds</a:t>
            </a:r>
          </a:p>
        </p:txBody>
      </p:sp>
      <p:sp>
        <p:nvSpPr>
          <p:cNvPr id="37" name="TextBox 36"/>
          <p:cNvSpPr txBox="1"/>
          <p:nvPr>
            <p:custDataLst>
              <p:tags r:id="rId4"/>
            </p:custDataLst>
          </p:nvPr>
        </p:nvSpPr>
        <p:spPr>
          <a:xfrm>
            <a:off x="339815" y="6269878"/>
            <a:ext cx="7793923" cy="209353"/>
          </a:xfrm>
          <a:prstGeom prst="rect">
            <a:avLst/>
          </a:prstGeom>
          <a:noFill/>
        </p:spPr>
        <p:txBody>
          <a:bodyPr vert="horz" wrap="square" lIns="0" tIns="0" rIns="0" bIns="0" rtlCol="0" anchor="b">
            <a:noAutofit/>
          </a:bodyPr>
          <a:lstStyle/>
          <a:p>
            <a:pPr>
              <a:tabLst>
                <a:tab pos="266700" algn="l"/>
              </a:tabLst>
            </a:pPr>
            <a:r>
              <a:rPr lang="en-NZ" sz="700" b="0" dirty="0">
                <a:solidFill>
                  <a:schemeClr val="accent1"/>
                </a:solidFill>
                <a:latin typeface="+mn-lt"/>
              </a:rPr>
              <a:t>Base:	New Zealanders aged 18 plus: Dec-15 n = 502 | Mar-16 n = 520 | Nov-16 n = 521 | Mar-17 n = 500 | Nov-17 n = 501 | Mar-18 n = 555 | </a:t>
            </a:r>
            <a:r>
              <a:rPr lang="pt-BR" sz="700" b="0" dirty="0">
                <a:solidFill>
                  <a:schemeClr val="accent1"/>
                </a:solidFill>
              </a:rPr>
              <a:t>Nov-18 n = 1084 | Mar-19 n = 1083 | Nov-19 n = 1081</a:t>
            </a:r>
            <a:endParaRPr lang="en-NZ" sz="700" b="0" dirty="0">
              <a:solidFill>
                <a:schemeClr val="accent1"/>
              </a:solidFill>
              <a:latin typeface="+mn-lt"/>
            </a:endParaRPr>
          </a:p>
        </p:txBody>
      </p:sp>
      <p:grpSp>
        <p:nvGrpSpPr>
          <p:cNvPr id="38" name="Group 37">
            <a:extLst>
              <a:ext uri="{FF2B5EF4-FFF2-40B4-BE49-F238E27FC236}">
                <a16:creationId xmlns:a16="http://schemas.microsoft.com/office/drawing/2014/main" id="{FE978E1A-8513-48DD-A1C1-CB1208C51F02}"/>
              </a:ext>
            </a:extLst>
          </p:cNvPr>
          <p:cNvGrpSpPr/>
          <p:nvPr/>
        </p:nvGrpSpPr>
        <p:grpSpPr>
          <a:xfrm>
            <a:off x="8287964" y="6176410"/>
            <a:ext cx="1899936" cy="326022"/>
            <a:chOff x="8283348" y="6176410"/>
            <a:chExt cx="1877449" cy="326022"/>
          </a:xfrm>
        </p:grpSpPr>
        <p:sp>
          <p:nvSpPr>
            <p:cNvPr id="39" name="Rectangle 38">
              <a:extLst>
                <a:ext uri="{FF2B5EF4-FFF2-40B4-BE49-F238E27FC236}">
                  <a16:creationId xmlns:a16="http://schemas.microsoft.com/office/drawing/2014/main" id="{0F19075C-5EFD-4AFE-9182-74B68F3B58A7}"/>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40" name="Text Box 21">
              <a:extLst>
                <a:ext uri="{FF2B5EF4-FFF2-40B4-BE49-F238E27FC236}">
                  <a16:creationId xmlns:a16="http://schemas.microsoft.com/office/drawing/2014/main" id="{D246C054-7A4F-41C6-A427-3E31C5D83E7B}"/>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41" name="AutoShape 22">
              <a:extLst>
                <a:ext uri="{FF2B5EF4-FFF2-40B4-BE49-F238E27FC236}">
                  <a16:creationId xmlns:a16="http://schemas.microsoft.com/office/drawing/2014/main" id="{A05F03B1-FA49-48B6-95B3-C3336CF960A6}"/>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42" name="AutoShape 20">
              <a:extLst>
                <a:ext uri="{FF2B5EF4-FFF2-40B4-BE49-F238E27FC236}">
                  <a16:creationId xmlns:a16="http://schemas.microsoft.com/office/drawing/2014/main" id="{D71262BB-2213-4D4B-B5D6-DBAC526A6D66}"/>
                </a:ext>
              </a:extLst>
            </p:cNvPr>
            <p:cNvSpPr>
              <a:spLocks noChangeArrowheads="1"/>
            </p:cNvSpPr>
            <p:nvPr>
              <p:custDataLst>
                <p:tags r:id="rId7"/>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4" name="Slide Number Placeholder 3">
            <a:extLst>
              <a:ext uri="{FF2B5EF4-FFF2-40B4-BE49-F238E27FC236}">
                <a16:creationId xmlns:a16="http://schemas.microsoft.com/office/drawing/2014/main" id="{C2F08867-AB99-4490-8099-78514B9A9CAB}"/>
              </a:ext>
            </a:extLst>
          </p:cNvPr>
          <p:cNvSpPr>
            <a:spLocks noGrp="1"/>
          </p:cNvSpPr>
          <p:nvPr>
            <p:ph type="sldNum" sz="quarter" idx="10"/>
          </p:nvPr>
        </p:nvSpPr>
        <p:spPr/>
        <p:txBody>
          <a:bodyPr/>
          <a:lstStyle/>
          <a:p>
            <a:fld id="{9784CBA3-D598-4B1F-BAA3-EE14B5154290}" type="slidenum">
              <a:rPr lang="en-AU" smtClean="0"/>
              <a:pPr/>
              <a:t>23</a:t>
            </a:fld>
            <a:endParaRPr lang="en-AU" dirty="0"/>
          </a:p>
        </p:txBody>
      </p:sp>
    </p:spTree>
    <p:extLst>
      <p:ext uri="{BB962C8B-B14F-4D97-AF65-F5344CB8AC3E}">
        <p14:creationId xmlns:p14="http://schemas.microsoft.com/office/powerpoint/2010/main" val="3514774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8454939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25" name="think-cell Slide" r:id="rId15" imgW="270" imgH="270" progId="TCLayout.ActiveDocument.1">
                  <p:embed/>
                </p:oleObj>
              </mc:Choice>
              <mc:Fallback>
                <p:oleObj name="think-cell Slide" r:id="rId15" imgW="270" imgH="270" progId="TCLayout.ActiveDocument.1">
                  <p:embed/>
                  <p:pic>
                    <p:nvPicPr>
                      <p:cNvPr id="14" name="Object 13"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47CC0B67-B4C9-4834-A47E-9FBD1590A2D1}"/>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sz="2000" b="0" dirty="0">
              <a:latin typeface="Arial" panose="020B0604020202020204" pitchFamily="34" charset="0"/>
              <a:ea typeface="+mj-ea"/>
              <a:cs typeface="+mj-cs"/>
              <a:sym typeface="Arial" panose="020B0604020202020204" pitchFamily="34" charset="0"/>
            </a:endParaRPr>
          </a:p>
        </p:txBody>
      </p:sp>
      <p:graphicFrame>
        <p:nvGraphicFramePr>
          <p:cNvPr id="34" name="MAC_645_34">
            <a:extLst>
              <a:ext uri="{FF2B5EF4-FFF2-40B4-BE49-F238E27FC236}">
                <a16:creationId xmlns:a16="http://schemas.microsoft.com/office/drawing/2014/main" id="{4F2FEE6D-4A0B-4E44-BD6F-9A13FFCE50AB}"/>
              </a:ext>
            </a:extLst>
          </p:cNvPr>
          <p:cNvGraphicFramePr>
            <a:graphicFrameLocks noGrp="1"/>
          </p:cNvGraphicFramePr>
          <p:nvPr>
            <p:ph sz="quarter" idx="11"/>
            <p:extLst>
              <p:ext uri="{D42A27DB-BD31-4B8C-83A1-F6EECF244321}">
                <p14:modId xmlns:p14="http://schemas.microsoft.com/office/powerpoint/2010/main" val="162174618"/>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42121772"/>
              </p:ext>
            </p:extLst>
          </p:nvPr>
        </p:nvGraphicFramePr>
        <p:xfrm>
          <a:off x="8287964" y="2094615"/>
          <a:ext cx="1801515" cy="3739455"/>
        </p:xfrm>
        <a:graphic>
          <a:graphicData uri="http://schemas.openxmlformats.org/drawingml/2006/table">
            <a:tbl>
              <a:tblPr>
                <a:tableStyleId>{5C22544A-7EE6-4342-B048-85BDC9FD1C3A}</a:tableStyleId>
              </a:tblPr>
              <a:tblGrid>
                <a:gridCol w="600505">
                  <a:extLst>
                    <a:ext uri="{9D8B030D-6E8A-4147-A177-3AD203B41FA5}">
                      <a16:colId xmlns:a16="http://schemas.microsoft.com/office/drawing/2014/main" val="20000"/>
                    </a:ext>
                  </a:extLst>
                </a:gridCol>
                <a:gridCol w="600505">
                  <a:extLst>
                    <a:ext uri="{9D8B030D-6E8A-4147-A177-3AD203B41FA5}">
                      <a16:colId xmlns:a16="http://schemas.microsoft.com/office/drawing/2014/main" val="20001"/>
                    </a:ext>
                  </a:extLst>
                </a:gridCol>
                <a:gridCol w="600505">
                  <a:extLst>
                    <a:ext uri="{9D8B030D-6E8A-4147-A177-3AD203B41FA5}">
                      <a16:colId xmlns:a16="http://schemas.microsoft.com/office/drawing/2014/main" val="2685393631"/>
                    </a:ext>
                  </a:extLst>
                </a:gridCol>
              </a:tblGrid>
              <a:tr h="238945">
                <a:tc>
                  <a:txBody>
                    <a:bodyPr/>
                    <a:lstStyle/>
                    <a:p>
                      <a:pPr algn="ctr" fontAlgn="ctr"/>
                      <a:r>
                        <a:rPr lang="en-NZ" sz="1000" b="1" i="0" u="none" strike="noStrike" dirty="0">
                          <a:solidFill>
                            <a:schemeClr val="accent1"/>
                          </a:solidFill>
                          <a:effectLst/>
                          <a:latin typeface="+mn-lt"/>
                        </a:rPr>
                        <a:t>Mar-19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1" i="0" u="none" strike="noStrike" dirty="0">
                          <a:solidFill>
                            <a:schemeClr val="accent1"/>
                          </a:solidFill>
                          <a:effectLst/>
                          <a:latin typeface="+mn-lt"/>
                        </a:rPr>
                        <a:t>Nov-18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1" i="0" u="none" strike="noStrike" dirty="0">
                          <a:solidFill>
                            <a:schemeClr val="accent1"/>
                          </a:solidFill>
                          <a:effectLst/>
                          <a:latin typeface="+mn-lt"/>
                        </a:rPr>
                        <a:t>Mar-18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0051">
                <a:tc>
                  <a:txBody>
                    <a:bodyPr/>
                    <a:lstStyle/>
                    <a:p>
                      <a:pPr algn="ctr" fontAlgn="ctr"/>
                      <a:r>
                        <a:rPr lang="en-NZ" sz="1000" b="0" i="0" u="none" strike="noStrike">
                          <a:solidFill>
                            <a:schemeClr val="tx1"/>
                          </a:solidFill>
                          <a:effectLst/>
                          <a:latin typeface="Arial" panose="020B0604020202020204" pitchFamily="34" charset="0"/>
                        </a:rPr>
                        <a:t>60%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65%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64%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0051">
                <a:tc>
                  <a:txBody>
                    <a:bodyPr/>
                    <a:lstStyle/>
                    <a:p>
                      <a:pPr algn="ctr" fontAlgn="ctr"/>
                      <a:r>
                        <a:rPr lang="en-NZ" sz="1000" b="0" i="0" u="none" strike="noStrike">
                          <a:solidFill>
                            <a:schemeClr val="tx1"/>
                          </a:solidFill>
                          <a:effectLst/>
                          <a:latin typeface="Arial" panose="020B0604020202020204" pitchFamily="34" charset="0"/>
                        </a:rPr>
                        <a:t>36%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46%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0051">
                <a:tc>
                  <a:txBody>
                    <a:bodyPr/>
                    <a:lstStyle/>
                    <a:p>
                      <a:pPr algn="ctr" fontAlgn="ctr"/>
                      <a:r>
                        <a:rPr lang="en-NZ" sz="1000" b="0" i="0" u="none" strike="noStrike">
                          <a:solidFill>
                            <a:schemeClr val="tx1"/>
                          </a:solidFill>
                          <a:effectLst/>
                          <a:latin typeface="Arial" panose="020B0604020202020204" pitchFamily="34" charset="0"/>
                        </a:rPr>
                        <a:t>28%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25%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29%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0051">
                <a:tc>
                  <a:txBody>
                    <a:bodyPr/>
                    <a:lstStyle/>
                    <a:p>
                      <a:pPr algn="ctr" fontAlgn="ctr"/>
                      <a:r>
                        <a:rPr lang="en-NZ" sz="1000" b="0" i="0" u="none" strike="noStrike">
                          <a:solidFill>
                            <a:schemeClr val="tx1"/>
                          </a:solidFill>
                          <a:effectLst/>
                          <a:latin typeface="Arial" panose="020B0604020202020204" pitchFamily="34" charset="0"/>
                        </a:rPr>
                        <a:t>14%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14%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17%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0051">
                <a:tc>
                  <a:txBody>
                    <a:bodyPr/>
                    <a:lstStyle/>
                    <a:p>
                      <a:pPr algn="ctr" fontAlgn="ctr"/>
                      <a:r>
                        <a:rPr lang="en-NZ" sz="1000" b="0" i="0" u="none" strike="noStrike">
                          <a:solidFill>
                            <a:schemeClr val="tx1"/>
                          </a:solidFill>
                          <a:effectLst/>
                          <a:latin typeface="Arial" panose="020B0604020202020204" pitchFamily="34" charset="0"/>
                        </a:rPr>
                        <a:t>12%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11%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13%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0051">
                <a:tc>
                  <a:txBody>
                    <a:bodyPr/>
                    <a:lstStyle/>
                    <a:p>
                      <a:pPr algn="ctr" fontAlgn="ctr"/>
                      <a:r>
                        <a:rPr lang="en-NZ" sz="1000" b="0" i="0" u="none" strike="noStrike">
                          <a:solidFill>
                            <a:schemeClr val="tx1"/>
                          </a:solidFill>
                          <a:effectLst/>
                          <a:latin typeface="Arial" panose="020B0604020202020204" pitchFamily="34" charset="0"/>
                        </a:rPr>
                        <a:t>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0051">
                <a:tc>
                  <a:txBody>
                    <a:bodyPr/>
                    <a:lstStyle/>
                    <a:p>
                      <a:pPr algn="ctr" fontAlgn="ctr"/>
                      <a:r>
                        <a:rPr lang="en-NZ" sz="1000" b="0" i="0" u="none" strike="noStrike">
                          <a:solidFill>
                            <a:schemeClr val="tx1"/>
                          </a:solidFill>
                          <a:effectLst/>
                          <a:latin typeface="Arial" panose="020B0604020202020204" pitchFamily="34" charset="0"/>
                        </a:rPr>
                        <a:t>11%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12%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14%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0051">
                <a:tc>
                  <a:txBody>
                    <a:bodyPr/>
                    <a:lstStyle/>
                    <a:p>
                      <a:pPr algn="ctr" fontAlgn="ctr"/>
                      <a:r>
                        <a:rPr lang="en-NZ" sz="1000" b="0" i="0" u="none" strike="noStrike">
                          <a:solidFill>
                            <a:schemeClr val="tx1"/>
                          </a:solidFill>
                          <a:effectLst/>
                          <a:latin typeface="Arial" panose="020B0604020202020204" pitchFamily="34" charset="0"/>
                        </a:rPr>
                        <a:t>13%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12%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13%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051">
                <a:tc>
                  <a:txBody>
                    <a:bodyPr/>
                    <a:lstStyle/>
                    <a:p>
                      <a:pPr algn="ctr" fontAlgn="ctr"/>
                      <a:r>
                        <a:rPr lang="en-NZ" sz="1000" b="0" i="0" u="none" strike="noStrike">
                          <a:solidFill>
                            <a:schemeClr val="tx1"/>
                          </a:solidFill>
                          <a:effectLst/>
                          <a:latin typeface="Arial" panose="020B0604020202020204" pitchFamily="34" charset="0"/>
                        </a:rPr>
                        <a:t>10%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10%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0051">
                <a:tc>
                  <a:txBody>
                    <a:bodyPr/>
                    <a:lstStyle/>
                    <a:p>
                      <a:pPr algn="ctr" fontAlgn="ctr"/>
                      <a:r>
                        <a:rPr lang="en-NZ" sz="1000" b="0" i="0" u="none" strike="noStrike">
                          <a:solidFill>
                            <a:schemeClr val="tx1"/>
                          </a:solidFill>
                          <a:effectLst/>
                          <a:latin typeface="Arial" panose="020B0604020202020204" pitchFamily="34" charset="0"/>
                        </a:rPr>
                        <a:t>10%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11%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1375847"/>
                  </a:ext>
                </a:extLst>
              </a:tr>
            </a:tbl>
          </a:graphicData>
        </a:graphic>
      </p:graphicFrame>
      <p:sp>
        <p:nvSpPr>
          <p:cNvPr id="2" name="Title 1"/>
          <p:cNvSpPr>
            <a:spLocks noGrp="1"/>
          </p:cNvSpPr>
          <p:nvPr>
            <p:ph type="title"/>
          </p:nvPr>
        </p:nvSpPr>
        <p:spPr/>
        <p:txBody>
          <a:bodyPr/>
          <a:lstStyle/>
          <a:p>
            <a:r>
              <a:rPr lang="en-NZ" dirty="0"/>
              <a:t>Queenstown and Auckland continue to be the top locations perceived to be under the most pressure; perceptions of pressure in Rotorua have significantly decreased, while the West Coast have increased compared with March of this year</a:t>
            </a:r>
          </a:p>
        </p:txBody>
      </p:sp>
      <p:sp>
        <p:nvSpPr>
          <p:cNvPr id="6" name="Text Placeholder 5"/>
          <p:cNvSpPr>
            <a:spLocks noGrp="1"/>
          </p:cNvSpPr>
          <p:nvPr>
            <p:ph type="body" sz="quarter" idx="15"/>
          </p:nvPr>
        </p:nvSpPr>
        <p:spPr/>
        <p:txBody>
          <a:bodyPr/>
          <a:lstStyle/>
          <a:p>
            <a:r>
              <a:rPr lang="en-NZ" sz="1600" b="0" dirty="0"/>
              <a:t>Which places? – top 10</a:t>
            </a:r>
          </a:p>
          <a:p>
            <a:r>
              <a:rPr lang="en-GB" sz="1100" b="0" dirty="0"/>
              <a:t>%, Nov-19, those who say some places are under more pressure</a:t>
            </a:r>
          </a:p>
          <a:p>
            <a:endParaRPr lang="en-NZ" dirty="0"/>
          </a:p>
        </p:txBody>
      </p:sp>
      <p:sp>
        <p:nvSpPr>
          <p:cNvPr id="37" name="TextBox 36"/>
          <p:cNvSpPr txBox="1"/>
          <p:nvPr>
            <p:custDataLst>
              <p:tags r:id="rId4"/>
            </p:custDataLst>
          </p:nvPr>
        </p:nvSpPr>
        <p:spPr>
          <a:xfrm>
            <a:off x="339815" y="6269878"/>
            <a:ext cx="7793923" cy="209353"/>
          </a:xfrm>
          <a:prstGeom prst="rect">
            <a:avLst/>
          </a:prstGeom>
          <a:noFill/>
        </p:spPr>
        <p:txBody>
          <a:bodyPr vert="horz" wrap="square" lIns="0" tIns="0" rIns="0" bIns="0" rtlCol="0" anchor="b">
            <a:noAutofit/>
          </a:bodyPr>
          <a:lstStyle/>
          <a:p>
            <a:pPr>
              <a:tabLst>
                <a:tab pos="266700" algn="l"/>
              </a:tabLst>
            </a:pPr>
            <a:r>
              <a:rPr lang="en-NZ" sz="700" b="0" dirty="0">
                <a:solidFill>
                  <a:schemeClr val="accent1"/>
                </a:solidFill>
                <a:latin typeface="+mn-lt"/>
              </a:rPr>
              <a:t>Base:	Say some places are under more pressure: Mar-18 n = 211 | </a:t>
            </a:r>
            <a:r>
              <a:rPr lang="pt-BR" sz="700" b="0" dirty="0">
                <a:solidFill>
                  <a:schemeClr val="accent1"/>
                </a:solidFill>
              </a:rPr>
              <a:t>Nov-18 n = 402 | Mar-19 n = 436 | Nov-19 n = 436</a:t>
            </a:r>
            <a:endParaRPr lang="en-NZ" sz="700" b="0" dirty="0">
              <a:solidFill>
                <a:schemeClr val="accent1"/>
              </a:solidFill>
              <a:latin typeface="+mn-lt"/>
            </a:endParaRPr>
          </a:p>
        </p:txBody>
      </p:sp>
      <p:sp>
        <p:nvSpPr>
          <p:cNvPr id="31" name="AutoShape 22">
            <a:extLst>
              <a:ext uri="{FF2B5EF4-FFF2-40B4-BE49-F238E27FC236}">
                <a16:creationId xmlns:a16="http://schemas.microsoft.com/office/drawing/2014/main" id="{3ECB84DF-D3D9-45DE-BD2C-8C3E4488696F}"/>
              </a:ext>
            </a:extLst>
          </p:cNvPr>
          <p:cNvSpPr>
            <a:spLocks noChangeArrowheads="1"/>
          </p:cNvSpPr>
          <p:nvPr/>
        </p:nvSpPr>
        <p:spPr bwMode="gray">
          <a:xfrm rot="10800000">
            <a:off x="9341174" y="2788196"/>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endParaRPr lang="en-NZ" dirty="0">
              <a:solidFill>
                <a:schemeClr val="accent1"/>
              </a:solidFill>
            </a:endParaRPr>
          </a:p>
        </p:txBody>
      </p:sp>
      <p:grpSp>
        <p:nvGrpSpPr>
          <p:cNvPr id="38" name="Group 37">
            <a:extLst>
              <a:ext uri="{FF2B5EF4-FFF2-40B4-BE49-F238E27FC236}">
                <a16:creationId xmlns:a16="http://schemas.microsoft.com/office/drawing/2014/main" id="{FE978E1A-8513-48DD-A1C1-CB1208C51F02}"/>
              </a:ext>
            </a:extLst>
          </p:cNvPr>
          <p:cNvGrpSpPr/>
          <p:nvPr/>
        </p:nvGrpSpPr>
        <p:grpSpPr>
          <a:xfrm>
            <a:off x="8287964" y="6176410"/>
            <a:ext cx="1899936" cy="326022"/>
            <a:chOff x="8283348" y="6176410"/>
            <a:chExt cx="1877449" cy="326022"/>
          </a:xfrm>
        </p:grpSpPr>
        <p:sp>
          <p:nvSpPr>
            <p:cNvPr id="39" name="Rectangle 38">
              <a:extLst>
                <a:ext uri="{FF2B5EF4-FFF2-40B4-BE49-F238E27FC236}">
                  <a16:creationId xmlns:a16="http://schemas.microsoft.com/office/drawing/2014/main" id="{0F19075C-5EFD-4AFE-9182-74B68F3B58A7}"/>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40" name="Text Box 21">
              <a:extLst>
                <a:ext uri="{FF2B5EF4-FFF2-40B4-BE49-F238E27FC236}">
                  <a16:creationId xmlns:a16="http://schemas.microsoft.com/office/drawing/2014/main" id="{D246C054-7A4F-41C6-A427-3E31C5D83E7B}"/>
                </a:ext>
              </a:extLst>
            </p:cNvPr>
            <p:cNvSpPr txBox="1">
              <a:spLocks noChangeArrowheads="1"/>
            </p:cNvSpPr>
            <p:nvPr>
              <p:custDataLst>
                <p:tags r:id="rId10"/>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41" name="AutoShape 22">
              <a:extLst>
                <a:ext uri="{FF2B5EF4-FFF2-40B4-BE49-F238E27FC236}">
                  <a16:creationId xmlns:a16="http://schemas.microsoft.com/office/drawing/2014/main" id="{A05F03B1-FA49-48B6-95B3-C3336CF960A6}"/>
                </a:ext>
              </a:extLst>
            </p:cNvPr>
            <p:cNvSpPr>
              <a:spLocks noChangeArrowheads="1"/>
            </p:cNvSpPr>
            <p:nvPr>
              <p:custDataLst>
                <p:tags r:id="rId11"/>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42" name="AutoShape 20">
              <a:extLst>
                <a:ext uri="{FF2B5EF4-FFF2-40B4-BE49-F238E27FC236}">
                  <a16:creationId xmlns:a16="http://schemas.microsoft.com/office/drawing/2014/main" id="{D71262BB-2213-4D4B-B5D6-DBAC526A6D66}"/>
                </a:ext>
              </a:extLst>
            </p:cNvPr>
            <p:cNvSpPr>
              <a:spLocks noChangeArrowheads="1"/>
            </p:cNvSpPr>
            <p:nvPr>
              <p:custDataLst>
                <p:tags r:id="rId12"/>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25" name="AutoShape 20"/>
          <p:cNvSpPr>
            <a:spLocks noChangeArrowheads="1"/>
          </p:cNvSpPr>
          <p:nvPr>
            <p:custDataLst>
              <p:tags r:id="rId5"/>
            </p:custDataLst>
          </p:nvPr>
        </p:nvSpPr>
        <p:spPr bwMode="gray">
          <a:xfrm>
            <a:off x="9939161" y="243618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endParaRPr>
          </a:p>
        </p:txBody>
      </p:sp>
      <p:sp>
        <p:nvSpPr>
          <p:cNvPr id="29" name="AutoShape 20"/>
          <p:cNvSpPr>
            <a:spLocks noChangeArrowheads="1"/>
          </p:cNvSpPr>
          <p:nvPr>
            <p:custDataLst>
              <p:tags r:id="rId6"/>
            </p:custDataLst>
          </p:nvPr>
        </p:nvSpPr>
        <p:spPr bwMode="gray">
          <a:xfrm>
            <a:off x="9939161" y="3130101"/>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endParaRPr>
          </a:p>
        </p:txBody>
      </p:sp>
      <p:sp>
        <p:nvSpPr>
          <p:cNvPr id="30" name="AutoShape 20"/>
          <p:cNvSpPr>
            <a:spLocks noChangeArrowheads="1"/>
          </p:cNvSpPr>
          <p:nvPr>
            <p:custDataLst>
              <p:tags r:id="rId7"/>
            </p:custDataLst>
          </p:nvPr>
        </p:nvSpPr>
        <p:spPr bwMode="gray">
          <a:xfrm>
            <a:off x="9939161" y="3479539"/>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endParaRPr>
          </a:p>
        </p:txBody>
      </p:sp>
      <p:sp>
        <p:nvSpPr>
          <p:cNvPr id="35" name="AutoShape 20">
            <a:extLst>
              <a:ext uri="{FF2B5EF4-FFF2-40B4-BE49-F238E27FC236}">
                <a16:creationId xmlns:a16="http://schemas.microsoft.com/office/drawing/2014/main" id="{4E817806-5D78-4935-AEDE-3879129F4330}"/>
              </a:ext>
            </a:extLst>
          </p:cNvPr>
          <p:cNvSpPr>
            <a:spLocks noChangeArrowheads="1"/>
          </p:cNvSpPr>
          <p:nvPr>
            <p:custDataLst>
              <p:tags r:id="rId8"/>
            </p:custDataLst>
          </p:nvPr>
        </p:nvSpPr>
        <p:spPr bwMode="gray">
          <a:xfrm>
            <a:off x="9341174" y="5218994"/>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endParaRPr>
          </a:p>
        </p:txBody>
      </p:sp>
      <p:sp>
        <p:nvSpPr>
          <p:cNvPr id="44" name="AutoShape 20">
            <a:extLst>
              <a:ext uri="{FF2B5EF4-FFF2-40B4-BE49-F238E27FC236}">
                <a16:creationId xmlns:a16="http://schemas.microsoft.com/office/drawing/2014/main" id="{E1FA701D-7717-429E-AF49-314D07FC1E72}"/>
              </a:ext>
            </a:extLst>
          </p:cNvPr>
          <p:cNvSpPr>
            <a:spLocks noChangeArrowheads="1"/>
          </p:cNvSpPr>
          <p:nvPr>
            <p:custDataLst>
              <p:tags r:id="rId9"/>
            </p:custDataLst>
          </p:nvPr>
        </p:nvSpPr>
        <p:spPr bwMode="gray">
          <a:xfrm>
            <a:off x="9939161" y="4523197"/>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endParaRPr>
          </a:p>
        </p:txBody>
      </p:sp>
      <p:sp>
        <p:nvSpPr>
          <p:cNvPr id="5" name="Slide Number Placeholder 4">
            <a:extLst>
              <a:ext uri="{FF2B5EF4-FFF2-40B4-BE49-F238E27FC236}">
                <a16:creationId xmlns:a16="http://schemas.microsoft.com/office/drawing/2014/main" id="{09D2A81B-9BF0-4814-A7F2-95D3A5B91A8A}"/>
              </a:ext>
            </a:extLst>
          </p:cNvPr>
          <p:cNvSpPr>
            <a:spLocks noGrp="1"/>
          </p:cNvSpPr>
          <p:nvPr>
            <p:ph type="sldNum" sz="quarter" idx="10"/>
          </p:nvPr>
        </p:nvSpPr>
        <p:spPr/>
        <p:txBody>
          <a:bodyPr/>
          <a:lstStyle/>
          <a:p>
            <a:fld id="{9784CBA3-D598-4B1F-BAA3-EE14B5154290}" type="slidenum">
              <a:rPr lang="en-AU" smtClean="0"/>
              <a:pPr/>
              <a:t>24</a:t>
            </a:fld>
            <a:endParaRPr lang="en-AU" dirty="0"/>
          </a:p>
        </p:txBody>
      </p:sp>
    </p:spTree>
    <p:extLst>
      <p:ext uri="{BB962C8B-B14F-4D97-AF65-F5344CB8AC3E}">
        <p14:creationId xmlns:p14="http://schemas.microsoft.com/office/powerpoint/2010/main" val="1314798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custDataLst>
              <p:tags r:id="rId1"/>
            </p:custDataLst>
          </p:nvPr>
        </p:nvSpPr>
        <p:spPr>
          <a:xfrm>
            <a:off x="350115" y="6293077"/>
            <a:ext cx="8641136" cy="209353"/>
          </a:xfrm>
          <a:prstGeom prst="rect">
            <a:avLst/>
          </a:prstGeom>
          <a:noFill/>
        </p:spPr>
        <p:txBody>
          <a:bodyPr vert="horz" wrap="square" lIns="0" tIns="0" rIns="0" bIns="0" rtlCol="0" anchor="b">
            <a:noAutofit/>
          </a:bodyPr>
          <a:lstStyle/>
          <a:p>
            <a:pPr>
              <a:tabLst>
                <a:tab pos="266700" algn="l"/>
              </a:tabLst>
            </a:pPr>
            <a:r>
              <a:rPr lang="pt-BR" sz="700" b="0" dirty="0">
                <a:solidFill>
                  <a:schemeClr val="accent1"/>
                </a:solidFill>
                <a:latin typeface="+mn-lt"/>
              </a:rPr>
              <a:t>Base: New Zealanders ages 18 plus: Dec-15 n = 502 | Mar-16 n = 520 | Nov-16 n = 521 | Mar-17 n = 500 | Nov-17 n = 501 | Mar-18 n = 555 | </a:t>
            </a:r>
            <a:r>
              <a:rPr lang="pt-BR" sz="700" b="0" dirty="0">
                <a:solidFill>
                  <a:schemeClr val="accent1"/>
                </a:solidFill>
              </a:rPr>
              <a:t>Nov-18 n = 1084 | Mar-19 n = 1083 | Nov-19 n = 1081</a:t>
            </a:r>
            <a:endParaRPr lang="pt-BR" sz="700" b="0" dirty="0">
              <a:solidFill>
                <a:schemeClr val="accent1"/>
              </a:solidFill>
              <a:latin typeface="+mn-lt"/>
            </a:endParaRPr>
          </a:p>
        </p:txBody>
      </p:sp>
      <p:sp>
        <p:nvSpPr>
          <p:cNvPr id="8" name="Title 7"/>
          <p:cNvSpPr>
            <a:spLocks noGrp="1"/>
          </p:cNvSpPr>
          <p:nvPr>
            <p:ph type="title"/>
          </p:nvPr>
        </p:nvSpPr>
        <p:spPr/>
        <p:txBody>
          <a:bodyPr/>
          <a:lstStyle/>
          <a:p>
            <a:r>
              <a:rPr lang="en-GB" dirty="0"/>
              <a:t>New Zealanders views of predicted visitor growth are stable compared to March 2019, with the proportion of New Zealanders who think this growth is ‘too much’ is at 52%</a:t>
            </a:r>
            <a:endParaRPr lang="en-GB" dirty="0">
              <a:latin typeface="+mj-lt"/>
            </a:endParaRPr>
          </a:p>
        </p:txBody>
      </p:sp>
      <p:graphicFrame>
        <p:nvGraphicFramePr>
          <p:cNvPr id="5" name="MAC_590_5"/>
          <p:cNvGraphicFramePr>
            <a:graphicFrameLocks noGrp="1"/>
          </p:cNvGraphicFramePr>
          <p:nvPr>
            <p:ph sz="quarter" idx="11"/>
            <p:extLst>
              <p:ext uri="{D42A27DB-BD31-4B8C-83A1-F6EECF244321}">
                <p14:modId xmlns:p14="http://schemas.microsoft.com/office/powerpoint/2010/main" val="2418755702"/>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p:txBody>
          <a:bodyPr/>
          <a:lstStyle/>
          <a:p>
            <a:r>
              <a:rPr lang="en-US" sz="1600" b="0" dirty="0"/>
              <a:t>Attitudes towards predicted future growth of annual international visitors</a:t>
            </a:r>
          </a:p>
          <a:p>
            <a:r>
              <a:rPr lang="en-GB" sz="1100" b="0" dirty="0"/>
              <a:t>%, 18+ year olds</a:t>
            </a:r>
          </a:p>
          <a:p>
            <a:endParaRPr lang="en-US" sz="1600" b="0" dirty="0"/>
          </a:p>
        </p:txBody>
      </p:sp>
      <p:graphicFrame>
        <p:nvGraphicFramePr>
          <p:cNvPr id="24" name="Table 23">
            <a:extLst>
              <a:ext uri="{FF2B5EF4-FFF2-40B4-BE49-F238E27FC236}">
                <a16:creationId xmlns:a16="http://schemas.microsoft.com/office/drawing/2014/main" id="{5511A5DF-944F-45E5-BB95-4F2772C77650}"/>
              </a:ext>
            </a:extLst>
          </p:cNvPr>
          <p:cNvGraphicFramePr>
            <a:graphicFrameLocks noGrp="1"/>
          </p:cNvGraphicFramePr>
          <p:nvPr>
            <p:extLst>
              <p:ext uri="{D42A27DB-BD31-4B8C-83A1-F6EECF244321}">
                <p14:modId xmlns:p14="http://schemas.microsoft.com/office/powerpoint/2010/main" val="1658419747"/>
              </p:ext>
            </p:extLst>
          </p:nvPr>
        </p:nvGraphicFramePr>
        <p:xfrm>
          <a:off x="325986" y="5361200"/>
          <a:ext cx="9726010" cy="361015"/>
        </p:xfrm>
        <a:graphic>
          <a:graphicData uri="http://schemas.openxmlformats.org/drawingml/2006/table">
            <a:tbl>
              <a:tblPr>
                <a:tableStyleId>{5C22544A-7EE6-4342-B048-85BDC9FD1C3A}</a:tableStyleId>
              </a:tblPr>
              <a:tblGrid>
                <a:gridCol w="1370734">
                  <a:extLst>
                    <a:ext uri="{9D8B030D-6E8A-4147-A177-3AD203B41FA5}">
                      <a16:colId xmlns:a16="http://schemas.microsoft.com/office/drawing/2014/main" val="1538958729"/>
                    </a:ext>
                  </a:extLst>
                </a:gridCol>
                <a:gridCol w="928364">
                  <a:extLst>
                    <a:ext uri="{9D8B030D-6E8A-4147-A177-3AD203B41FA5}">
                      <a16:colId xmlns:a16="http://schemas.microsoft.com/office/drawing/2014/main" val="3159294587"/>
                    </a:ext>
                  </a:extLst>
                </a:gridCol>
                <a:gridCol w="928364">
                  <a:extLst>
                    <a:ext uri="{9D8B030D-6E8A-4147-A177-3AD203B41FA5}">
                      <a16:colId xmlns:a16="http://schemas.microsoft.com/office/drawing/2014/main" val="1963396042"/>
                    </a:ext>
                  </a:extLst>
                </a:gridCol>
                <a:gridCol w="928364">
                  <a:extLst>
                    <a:ext uri="{9D8B030D-6E8A-4147-A177-3AD203B41FA5}">
                      <a16:colId xmlns:a16="http://schemas.microsoft.com/office/drawing/2014/main" val="2690906137"/>
                    </a:ext>
                  </a:extLst>
                </a:gridCol>
                <a:gridCol w="928364">
                  <a:extLst>
                    <a:ext uri="{9D8B030D-6E8A-4147-A177-3AD203B41FA5}">
                      <a16:colId xmlns:a16="http://schemas.microsoft.com/office/drawing/2014/main" val="3228103872"/>
                    </a:ext>
                  </a:extLst>
                </a:gridCol>
                <a:gridCol w="928364">
                  <a:extLst>
                    <a:ext uri="{9D8B030D-6E8A-4147-A177-3AD203B41FA5}">
                      <a16:colId xmlns:a16="http://schemas.microsoft.com/office/drawing/2014/main" val="2973207205"/>
                    </a:ext>
                  </a:extLst>
                </a:gridCol>
                <a:gridCol w="928364">
                  <a:extLst>
                    <a:ext uri="{9D8B030D-6E8A-4147-A177-3AD203B41FA5}">
                      <a16:colId xmlns:a16="http://schemas.microsoft.com/office/drawing/2014/main" val="20006"/>
                    </a:ext>
                  </a:extLst>
                </a:gridCol>
                <a:gridCol w="928364">
                  <a:extLst>
                    <a:ext uri="{9D8B030D-6E8A-4147-A177-3AD203B41FA5}">
                      <a16:colId xmlns:a16="http://schemas.microsoft.com/office/drawing/2014/main" val="2419905402"/>
                    </a:ext>
                  </a:extLst>
                </a:gridCol>
                <a:gridCol w="928364">
                  <a:extLst>
                    <a:ext uri="{9D8B030D-6E8A-4147-A177-3AD203B41FA5}">
                      <a16:colId xmlns:a16="http://schemas.microsoft.com/office/drawing/2014/main" val="1617257815"/>
                    </a:ext>
                  </a:extLst>
                </a:gridCol>
                <a:gridCol w="928364">
                  <a:extLst>
                    <a:ext uri="{9D8B030D-6E8A-4147-A177-3AD203B41FA5}">
                      <a16:colId xmlns:a16="http://schemas.microsoft.com/office/drawing/2014/main" val="1794345885"/>
                    </a:ext>
                  </a:extLst>
                </a:gridCol>
              </a:tblGrid>
              <a:tr h="361015">
                <a:tc>
                  <a:txBody>
                    <a:bodyPr/>
                    <a:lstStyle/>
                    <a:p>
                      <a:pPr algn="l" fontAlgn="b"/>
                      <a:r>
                        <a:rPr lang="en-NZ" sz="1050" b="0" kern="1200" dirty="0">
                          <a:solidFill>
                            <a:srgbClr val="171717"/>
                          </a:solidFill>
                          <a:latin typeface="+mn-lt"/>
                          <a:ea typeface="+mn-ea"/>
                          <a:cs typeface="Arial" charset="0"/>
                        </a:rPr>
                        <a:t>Predicted growth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000" dirty="0">
                          <a:solidFill>
                            <a:srgbClr val="171717"/>
                          </a:solidFill>
                        </a:rPr>
                        <a:t>4m in</a:t>
                      </a:r>
                      <a:br>
                        <a:rPr lang="en-GB" sz="1000" dirty="0">
                          <a:solidFill>
                            <a:srgbClr val="171717"/>
                          </a:solidFill>
                        </a:rPr>
                      </a:br>
                      <a:r>
                        <a:rPr lang="en-GB" sz="1000" dirty="0">
                          <a:solidFill>
                            <a:srgbClr val="171717"/>
                          </a:solidFill>
                        </a:rPr>
                        <a:t>4-5 yrs</a:t>
                      </a:r>
                      <a:endParaRPr lang="en-NZ" sz="1000" b="0" kern="1200" dirty="0">
                        <a:solidFill>
                          <a:srgbClr val="171717"/>
                        </a:solidFill>
                        <a:latin typeface="+mn-lt"/>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000" dirty="0">
                          <a:solidFill>
                            <a:srgbClr val="171717"/>
                          </a:solidFill>
                        </a:rPr>
                        <a:t>4m in</a:t>
                      </a:r>
                      <a:br>
                        <a:rPr lang="en-GB" sz="1000" dirty="0">
                          <a:solidFill>
                            <a:srgbClr val="171717"/>
                          </a:solidFill>
                        </a:rPr>
                      </a:br>
                      <a:r>
                        <a:rPr lang="en-GB" sz="1000" dirty="0">
                          <a:solidFill>
                            <a:srgbClr val="171717"/>
                          </a:solidFill>
                        </a:rPr>
                        <a:t>4-5 yrs</a:t>
                      </a:r>
                      <a:endParaRPr lang="en-NZ" sz="1000" b="0" kern="1200" dirty="0">
                        <a:solidFill>
                          <a:srgbClr val="171717"/>
                        </a:solidFill>
                        <a:latin typeface="+mn-lt"/>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000" dirty="0">
                          <a:solidFill>
                            <a:srgbClr val="171717"/>
                          </a:solidFill>
                        </a:rPr>
                        <a:t>4m in</a:t>
                      </a:r>
                      <a:br>
                        <a:rPr lang="en-GB" sz="1000" dirty="0">
                          <a:solidFill>
                            <a:srgbClr val="171717"/>
                          </a:solidFill>
                        </a:rPr>
                      </a:br>
                      <a:r>
                        <a:rPr lang="en-GB" sz="1000" dirty="0">
                          <a:solidFill>
                            <a:srgbClr val="171717"/>
                          </a:solidFill>
                        </a:rPr>
                        <a:t>2-3 yrs</a:t>
                      </a:r>
                      <a:endParaRPr lang="en-NZ" sz="1000" b="0" kern="1200" dirty="0">
                        <a:solidFill>
                          <a:srgbClr val="171717"/>
                        </a:solidFill>
                        <a:latin typeface="+mn-lt"/>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000" dirty="0">
                          <a:solidFill>
                            <a:srgbClr val="171717"/>
                          </a:solidFill>
                        </a:rPr>
                        <a:t>4m in</a:t>
                      </a:r>
                      <a:br>
                        <a:rPr lang="en-GB" sz="1000" dirty="0">
                          <a:solidFill>
                            <a:srgbClr val="171717"/>
                          </a:solidFill>
                        </a:rPr>
                      </a:br>
                      <a:r>
                        <a:rPr lang="en-GB" sz="1000" dirty="0">
                          <a:solidFill>
                            <a:srgbClr val="171717"/>
                          </a:solidFill>
                        </a:rPr>
                        <a:t>2-3 yrs</a:t>
                      </a:r>
                      <a:endParaRPr lang="en-NZ" sz="1000" b="0" kern="1200" dirty="0">
                        <a:solidFill>
                          <a:srgbClr val="171717"/>
                        </a:solidFill>
                        <a:latin typeface="+mn-lt"/>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000" dirty="0">
                          <a:solidFill>
                            <a:srgbClr val="171717"/>
                          </a:solidFill>
                        </a:rPr>
                        <a:t>4.5m in</a:t>
                      </a:r>
                      <a:br>
                        <a:rPr lang="en-GB" sz="1000" dirty="0">
                          <a:solidFill>
                            <a:srgbClr val="171717"/>
                          </a:solidFill>
                        </a:rPr>
                      </a:br>
                      <a:r>
                        <a:rPr lang="en-GB" sz="1000" dirty="0">
                          <a:solidFill>
                            <a:srgbClr val="171717"/>
                          </a:solidFill>
                        </a:rPr>
                        <a:t>4-5 yrs</a:t>
                      </a:r>
                      <a:endParaRPr lang="en-NZ" sz="1000" b="0" kern="1200" dirty="0">
                        <a:solidFill>
                          <a:srgbClr val="171717"/>
                        </a:solidFill>
                        <a:latin typeface="+mn-lt"/>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lang="en-GB" sz="1000" dirty="0">
                          <a:solidFill>
                            <a:srgbClr val="171717"/>
                          </a:solidFill>
                        </a:rPr>
                        <a:t>4.5m in</a:t>
                      </a:r>
                      <a:br>
                        <a:rPr lang="en-GB" sz="1000" dirty="0">
                          <a:solidFill>
                            <a:srgbClr val="171717"/>
                          </a:solidFill>
                        </a:rPr>
                      </a:br>
                      <a:r>
                        <a:rPr lang="en-GB" sz="1000" dirty="0">
                          <a:solidFill>
                            <a:srgbClr val="171717"/>
                          </a:solidFill>
                        </a:rPr>
                        <a:t>4-5 yrs</a:t>
                      </a:r>
                      <a:endParaRPr lang="en-NZ" sz="1000" b="0" kern="1200" dirty="0">
                        <a:solidFill>
                          <a:srgbClr val="171717"/>
                        </a:solidFill>
                        <a:latin typeface="+mn-lt"/>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71717"/>
                          </a:solidFill>
                          <a:effectLst/>
                          <a:uLnTx/>
                          <a:uFillTx/>
                          <a:latin typeface="Arial"/>
                          <a:ea typeface="+mn-ea"/>
                          <a:cs typeface="+mn-cs"/>
                        </a:rPr>
                        <a:t>5m in</a:t>
                      </a:r>
                      <a:br>
                        <a:rPr kumimoji="0" lang="en-GB" sz="1000" b="0" i="0" u="none" strike="noStrike" kern="1200" cap="none" spc="0" normalizeH="0" baseline="0" noProof="0" dirty="0">
                          <a:ln>
                            <a:noFill/>
                          </a:ln>
                          <a:solidFill>
                            <a:srgbClr val="171717"/>
                          </a:solidFill>
                          <a:effectLst/>
                          <a:uLnTx/>
                          <a:uFillTx/>
                          <a:latin typeface="Arial"/>
                          <a:ea typeface="+mn-ea"/>
                          <a:cs typeface="+mn-cs"/>
                        </a:rPr>
                      </a:br>
                      <a:r>
                        <a:rPr kumimoji="0" lang="en-GB" sz="1000" b="0" i="0" u="none" strike="noStrike" kern="1200" cap="none" spc="0" normalizeH="0" baseline="0" noProof="0" dirty="0">
                          <a:ln>
                            <a:noFill/>
                          </a:ln>
                          <a:solidFill>
                            <a:srgbClr val="171717"/>
                          </a:solidFill>
                          <a:effectLst/>
                          <a:uLnTx/>
                          <a:uFillTx/>
                          <a:latin typeface="Arial"/>
                          <a:ea typeface="+mn-ea"/>
                          <a:cs typeface="+mn-cs"/>
                        </a:rPr>
                        <a:t>4-5 yrs</a:t>
                      </a:r>
                      <a:endParaRPr kumimoji="0" lang="en-NZ" sz="1000" b="0" i="0" u="none" strike="noStrike" kern="1200" cap="none" spc="0" normalizeH="0" baseline="0" noProof="0" dirty="0">
                        <a:ln>
                          <a:noFill/>
                        </a:ln>
                        <a:solidFill>
                          <a:srgbClr val="171717"/>
                        </a:solidFill>
                        <a:effectLst/>
                        <a:uLnTx/>
                        <a:uFillTx/>
                        <a:latin typeface="Arial"/>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71717"/>
                          </a:solidFill>
                          <a:effectLst/>
                          <a:uLnTx/>
                          <a:uFillTx/>
                          <a:latin typeface="Arial"/>
                          <a:ea typeface="+mn-ea"/>
                          <a:cs typeface="+mn-cs"/>
                        </a:rPr>
                        <a:t>5m in</a:t>
                      </a:r>
                      <a:br>
                        <a:rPr kumimoji="0" lang="en-GB" sz="1000" b="0" i="0" u="none" strike="noStrike" kern="1200" cap="none" spc="0" normalizeH="0" baseline="0" noProof="0" dirty="0">
                          <a:ln>
                            <a:noFill/>
                          </a:ln>
                          <a:solidFill>
                            <a:srgbClr val="171717"/>
                          </a:solidFill>
                          <a:effectLst/>
                          <a:uLnTx/>
                          <a:uFillTx/>
                          <a:latin typeface="Arial"/>
                          <a:ea typeface="+mn-ea"/>
                          <a:cs typeface="+mn-cs"/>
                        </a:rPr>
                      </a:br>
                      <a:r>
                        <a:rPr kumimoji="0" lang="en-GB" sz="1000" b="0" i="0" u="none" strike="noStrike" kern="1200" cap="none" spc="0" normalizeH="0" baseline="0" noProof="0" dirty="0">
                          <a:ln>
                            <a:noFill/>
                          </a:ln>
                          <a:solidFill>
                            <a:srgbClr val="171717"/>
                          </a:solidFill>
                          <a:effectLst/>
                          <a:uLnTx/>
                          <a:uFillTx/>
                          <a:latin typeface="Arial"/>
                          <a:ea typeface="+mn-ea"/>
                          <a:cs typeface="+mn-cs"/>
                        </a:rPr>
                        <a:t>4-5 </a:t>
                      </a:r>
                      <a:r>
                        <a:rPr kumimoji="0" lang="en-GB" sz="1000" b="0" i="0" u="none" strike="noStrike" kern="1200" cap="none" spc="0" normalizeH="0" baseline="0" noProof="0" dirty="0" err="1">
                          <a:ln>
                            <a:noFill/>
                          </a:ln>
                          <a:solidFill>
                            <a:srgbClr val="171717"/>
                          </a:solidFill>
                          <a:effectLst/>
                          <a:uLnTx/>
                          <a:uFillTx/>
                          <a:latin typeface="Arial"/>
                          <a:ea typeface="+mn-ea"/>
                          <a:cs typeface="+mn-cs"/>
                        </a:rPr>
                        <a:t>yrs</a:t>
                      </a:r>
                      <a:endParaRPr kumimoji="0" lang="en-NZ" sz="1000" b="0" i="0" u="none" strike="noStrike" kern="1200" cap="none" spc="0" normalizeH="0" baseline="0" noProof="0" dirty="0">
                        <a:ln>
                          <a:noFill/>
                        </a:ln>
                        <a:solidFill>
                          <a:srgbClr val="171717"/>
                        </a:solidFill>
                        <a:effectLst/>
                        <a:uLnTx/>
                        <a:uFillTx/>
                        <a:latin typeface="Arial"/>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71717"/>
                          </a:solidFill>
                          <a:effectLst/>
                          <a:uLnTx/>
                          <a:uFillTx/>
                          <a:latin typeface="Arial"/>
                          <a:ea typeface="+mn-ea"/>
                          <a:cs typeface="+mn-cs"/>
                        </a:rPr>
                        <a:t>5m in</a:t>
                      </a:r>
                      <a:br>
                        <a:rPr kumimoji="0" lang="en-GB" sz="1000" b="0" i="0" u="none" strike="noStrike" kern="1200" cap="none" spc="0" normalizeH="0" baseline="0" noProof="0" dirty="0">
                          <a:ln>
                            <a:noFill/>
                          </a:ln>
                          <a:solidFill>
                            <a:srgbClr val="171717"/>
                          </a:solidFill>
                          <a:effectLst/>
                          <a:uLnTx/>
                          <a:uFillTx/>
                          <a:latin typeface="Arial"/>
                          <a:ea typeface="+mn-ea"/>
                          <a:cs typeface="+mn-cs"/>
                        </a:rPr>
                      </a:br>
                      <a:r>
                        <a:rPr kumimoji="0" lang="en-GB" sz="1000" b="0" i="0" u="none" strike="noStrike" kern="1200" cap="none" spc="0" normalizeH="0" baseline="0" noProof="0" dirty="0">
                          <a:ln>
                            <a:noFill/>
                          </a:ln>
                          <a:solidFill>
                            <a:srgbClr val="171717"/>
                          </a:solidFill>
                          <a:effectLst/>
                          <a:uLnTx/>
                          <a:uFillTx/>
                          <a:latin typeface="Arial"/>
                          <a:ea typeface="+mn-ea"/>
                          <a:cs typeface="+mn-cs"/>
                        </a:rPr>
                        <a:t>4-5 </a:t>
                      </a:r>
                      <a:r>
                        <a:rPr kumimoji="0" lang="en-GB" sz="1000" b="0" i="0" u="none" strike="noStrike" kern="1200" cap="none" spc="0" normalizeH="0" baseline="0" noProof="0" dirty="0" err="1">
                          <a:ln>
                            <a:noFill/>
                          </a:ln>
                          <a:solidFill>
                            <a:srgbClr val="171717"/>
                          </a:solidFill>
                          <a:effectLst/>
                          <a:uLnTx/>
                          <a:uFillTx/>
                          <a:latin typeface="Arial"/>
                          <a:ea typeface="+mn-ea"/>
                          <a:cs typeface="+mn-cs"/>
                        </a:rPr>
                        <a:t>yrs</a:t>
                      </a:r>
                      <a:endParaRPr kumimoji="0" lang="en-NZ" sz="1000" b="0" i="0" u="none" strike="noStrike" kern="1200" cap="none" spc="0" normalizeH="0" baseline="0" noProof="0" dirty="0">
                        <a:ln>
                          <a:noFill/>
                        </a:ln>
                        <a:solidFill>
                          <a:srgbClr val="171717"/>
                        </a:solidFill>
                        <a:effectLst/>
                        <a:uLnTx/>
                        <a:uFillTx/>
                        <a:latin typeface="Arial"/>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7391453"/>
                  </a:ext>
                </a:extLst>
              </a:tr>
            </a:tbl>
          </a:graphicData>
        </a:graphic>
      </p:graphicFrame>
      <p:cxnSp>
        <p:nvCxnSpPr>
          <p:cNvPr id="4" name="Straight Arrow Connector 3">
            <a:extLst>
              <a:ext uri="{FF2B5EF4-FFF2-40B4-BE49-F238E27FC236}">
                <a16:creationId xmlns:a16="http://schemas.microsoft.com/office/drawing/2014/main" id="{2416BF5A-B879-4887-884C-B1DABAAAE07C}"/>
              </a:ext>
            </a:extLst>
          </p:cNvPr>
          <p:cNvCxnSpPr>
            <a:cxnSpLocks/>
          </p:cNvCxnSpPr>
          <p:nvPr/>
        </p:nvCxnSpPr>
        <p:spPr>
          <a:xfrm>
            <a:off x="2142836" y="3195782"/>
            <a:ext cx="6576546" cy="471054"/>
          </a:xfrm>
          <a:prstGeom prst="straightConnector1">
            <a:avLst/>
          </a:prstGeom>
          <a:ln w="19050">
            <a:solidFill>
              <a:srgbClr val="333333"/>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553974A-4443-463F-B094-7B6E772317DD}"/>
              </a:ext>
            </a:extLst>
          </p:cNvPr>
          <p:cNvGrpSpPr/>
          <p:nvPr/>
        </p:nvGrpSpPr>
        <p:grpSpPr>
          <a:xfrm>
            <a:off x="8287964" y="6176410"/>
            <a:ext cx="1899936" cy="326022"/>
            <a:chOff x="8283348" y="6176410"/>
            <a:chExt cx="1877449" cy="326022"/>
          </a:xfrm>
        </p:grpSpPr>
        <p:sp>
          <p:nvSpPr>
            <p:cNvPr id="27" name="Rectangle 26">
              <a:extLst>
                <a:ext uri="{FF2B5EF4-FFF2-40B4-BE49-F238E27FC236}">
                  <a16:creationId xmlns:a16="http://schemas.microsoft.com/office/drawing/2014/main" id="{AD4BC0DA-D96E-4B9B-B21F-A4584BEE4797}"/>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8" name="Text Box 21">
              <a:extLst>
                <a:ext uri="{FF2B5EF4-FFF2-40B4-BE49-F238E27FC236}">
                  <a16:creationId xmlns:a16="http://schemas.microsoft.com/office/drawing/2014/main" id="{BF8C7FC5-D332-4A5E-BA55-039DA0B62819}"/>
                </a:ext>
              </a:extLst>
            </p:cNvPr>
            <p:cNvSpPr txBox="1">
              <a:spLocks noChangeArrowheads="1"/>
            </p:cNvSpPr>
            <p:nvPr>
              <p:custDataLst>
                <p:tags r:id="rId2"/>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9" name="AutoShape 22">
              <a:extLst>
                <a:ext uri="{FF2B5EF4-FFF2-40B4-BE49-F238E27FC236}">
                  <a16:creationId xmlns:a16="http://schemas.microsoft.com/office/drawing/2014/main" id="{8549C626-1B9D-48CD-8A55-7F1FB1F90014}"/>
                </a:ext>
              </a:extLst>
            </p:cNvPr>
            <p:cNvSpPr>
              <a:spLocks noChangeArrowheads="1"/>
            </p:cNvSpPr>
            <p:nvPr>
              <p:custDataLst>
                <p:tags r:id="rId3"/>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30" name="AutoShape 20">
              <a:extLst>
                <a:ext uri="{FF2B5EF4-FFF2-40B4-BE49-F238E27FC236}">
                  <a16:creationId xmlns:a16="http://schemas.microsoft.com/office/drawing/2014/main" id="{D9AFFB84-2A82-4BD9-A984-6A3EEA9415CA}"/>
                </a:ext>
              </a:extLst>
            </p:cNvPr>
            <p:cNvSpPr>
              <a:spLocks noChangeArrowheads="1"/>
            </p:cNvSpPr>
            <p:nvPr>
              <p:custDataLst>
                <p:tags r:id="rId4"/>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3" name="Slide Number Placeholder 2">
            <a:extLst>
              <a:ext uri="{FF2B5EF4-FFF2-40B4-BE49-F238E27FC236}">
                <a16:creationId xmlns:a16="http://schemas.microsoft.com/office/drawing/2014/main" id="{89AF9AE1-4DBD-423F-AC99-278EE3F11896}"/>
              </a:ext>
            </a:extLst>
          </p:cNvPr>
          <p:cNvSpPr>
            <a:spLocks noGrp="1"/>
          </p:cNvSpPr>
          <p:nvPr>
            <p:ph type="sldNum" sz="quarter" idx="10"/>
          </p:nvPr>
        </p:nvSpPr>
        <p:spPr/>
        <p:txBody>
          <a:bodyPr/>
          <a:lstStyle/>
          <a:p>
            <a:fld id="{9784CBA3-D598-4B1F-BAA3-EE14B5154290}" type="slidenum">
              <a:rPr lang="en-AU" smtClean="0"/>
              <a:pPr/>
              <a:t>25</a:t>
            </a:fld>
            <a:endParaRPr lang="en-AU" dirty="0"/>
          </a:p>
        </p:txBody>
      </p:sp>
    </p:spTree>
    <p:extLst>
      <p:ext uri="{BB962C8B-B14F-4D97-AF65-F5344CB8AC3E}">
        <p14:creationId xmlns:p14="http://schemas.microsoft.com/office/powerpoint/2010/main" val="2149449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latin typeface="+mj-lt"/>
              </a:rPr>
              <a:t>A lack of adequate infrastructure, poor experiences for locals and perceptions of being at capacity already are the key reasons why </a:t>
            </a:r>
            <a:r>
              <a:rPr lang="en-GB" dirty="0"/>
              <a:t>New Zealanders</a:t>
            </a:r>
            <a:r>
              <a:rPr lang="en-NZ" dirty="0">
                <a:latin typeface="+mj-lt"/>
              </a:rPr>
              <a:t> feel </a:t>
            </a:r>
            <a:r>
              <a:rPr lang="en-NZ" dirty="0"/>
              <a:t>the predicted growth is</a:t>
            </a:r>
            <a:r>
              <a:rPr lang="en-NZ" dirty="0">
                <a:latin typeface="+mj-lt"/>
              </a:rPr>
              <a:t> too much</a:t>
            </a:r>
          </a:p>
        </p:txBody>
      </p:sp>
      <p:sp>
        <p:nvSpPr>
          <p:cNvPr id="9" name="Text Placeholder 8"/>
          <p:cNvSpPr>
            <a:spLocks noGrp="1"/>
          </p:cNvSpPr>
          <p:nvPr>
            <p:ph type="body" sz="quarter" idx="15"/>
          </p:nvPr>
        </p:nvSpPr>
        <p:spPr>
          <a:xfrm>
            <a:off x="326280" y="1137651"/>
            <a:ext cx="8836007" cy="836679"/>
          </a:xfrm>
        </p:spPr>
        <p:txBody>
          <a:bodyPr/>
          <a:lstStyle/>
          <a:p>
            <a:r>
              <a:rPr lang="en-NZ" sz="1600" b="0" dirty="0"/>
              <a:t>Themed verbatim reasons for there being </a:t>
            </a:r>
            <a:r>
              <a:rPr lang="en-GB" sz="1600" dirty="0">
                <a:solidFill>
                  <a:srgbClr val="4D8623"/>
                </a:solidFill>
              </a:rPr>
              <a:t>too much </a:t>
            </a:r>
            <a:r>
              <a:rPr lang="en-GB" sz="1600" b="0" dirty="0">
                <a:solidFill>
                  <a:srgbClr val="4D8623"/>
                </a:solidFill>
              </a:rPr>
              <a:t>predicted growth (52%)</a:t>
            </a:r>
          </a:p>
          <a:p>
            <a:endParaRPr lang="en-NZ" sz="1600" b="0" dirty="0"/>
          </a:p>
        </p:txBody>
      </p:sp>
      <p:sp>
        <p:nvSpPr>
          <p:cNvPr id="14" name="TextBox 13"/>
          <p:cNvSpPr txBox="1"/>
          <p:nvPr/>
        </p:nvSpPr>
        <p:spPr>
          <a:xfrm>
            <a:off x="9293396" y="910303"/>
            <a:ext cx="817686" cy="768880"/>
          </a:xfrm>
          <a:prstGeom prst="rect">
            <a:avLst/>
          </a:prstGeom>
          <a:noFill/>
        </p:spPr>
        <p:txBody>
          <a:bodyPr wrap="square" lIns="0" tIns="0" rIns="0" bIns="0" rtlCol="0">
            <a:noAutofit/>
          </a:bodyPr>
          <a:lstStyle/>
          <a:p>
            <a:pPr algn="r"/>
            <a:r>
              <a:rPr lang="en-NZ" sz="9600" dirty="0">
                <a:solidFill>
                  <a:srgbClr val="4D8623"/>
                </a:solidFill>
                <a:latin typeface="+mn-lt"/>
              </a:rPr>
              <a:t>”</a:t>
            </a:r>
          </a:p>
        </p:txBody>
      </p:sp>
      <p:sp>
        <p:nvSpPr>
          <p:cNvPr id="16" name="TextBox 15"/>
          <p:cNvSpPr txBox="1"/>
          <p:nvPr>
            <p:custDataLst>
              <p:tags r:id="rId1"/>
            </p:custDataLst>
          </p:nvPr>
        </p:nvSpPr>
        <p:spPr>
          <a:xfrm>
            <a:off x="326281" y="6293078"/>
            <a:ext cx="8641136" cy="209353"/>
          </a:xfrm>
          <a:prstGeom prst="rect">
            <a:avLst/>
          </a:prstGeom>
          <a:noFill/>
        </p:spPr>
        <p:txBody>
          <a:bodyPr vert="horz" wrap="square" lIns="0" tIns="0" rIns="0" bIns="0" rtlCol="0" anchor="b">
            <a:noAutofit/>
          </a:bodyPr>
          <a:lstStyle/>
          <a:p>
            <a:pPr>
              <a:tabLst>
                <a:tab pos="266700" algn="l"/>
              </a:tabLst>
            </a:pPr>
            <a:r>
              <a:rPr lang="pt-BR" sz="700" b="0" dirty="0">
                <a:solidFill>
                  <a:srgbClr val="333333"/>
                </a:solidFill>
                <a:latin typeface="+mn-lt"/>
              </a:rPr>
              <a:t>Base:  n = 565</a:t>
            </a:r>
          </a:p>
        </p:txBody>
      </p:sp>
      <p:sp>
        <p:nvSpPr>
          <p:cNvPr id="18" name="Content Placeholder 4">
            <a:extLst>
              <a:ext uri="{FF2B5EF4-FFF2-40B4-BE49-F238E27FC236}">
                <a16:creationId xmlns:a16="http://schemas.microsoft.com/office/drawing/2014/main" id="{4DF9F47B-C5D8-47FC-B0A2-F0C15B471F1B}"/>
              </a:ext>
            </a:extLst>
          </p:cNvPr>
          <p:cNvSpPr txBox="1">
            <a:spLocks/>
          </p:cNvSpPr>
          <p:nvPr/>
        </p:nvSpPr>
        <p:spPr>
          <a:xfrm>
            <a:off x="7069082" y="2256303"/>
            <a:ext cx="3042000" cy="3963522"/>
          </a:xfrm>
          <a:prstGeom prst="rect">
            <a:avLst/>
          </a:prstGeom>
        </p:spPr>
        <p:txBody>
          <a:bodyPr/>
          <a:lstStyle>
            <a:lvl1pPr marL="0" indent="0" algn="l" defTabSz="1028700" rtl="0" eaLnBrk="1" latinLnBrk="0" hangingPunct="1">
              <a:spcBef>
                <a:spcPct val="20000"/>
              </a:spcBef>
              <a:buFont typeface="Arial" pitchFamily="34" charset="0"/>
              <a:buNone/>
              <a:defRPr lang="en-US" sz="1300" b="0" kern="1200" dirty="0" smtClean="0">
                <a:solidFill>
                  <a:schemeClr val="accent1"/>
                </a:solidFill>
                <a:latin typeface="+mn-lt"/>
                <a:ea typeface="+mn-ea"/>
                <a:cs typeface="+mn-cs"/>
              </a:defRPr>
            </a:lvl1pPr>
            <a:lvl2pPr marL="0" indent="0" algn="l" defTabSz="1028700" rtl="0" eaLnBrk="1" latinLnBrk="0" hangingPunct="1">
              <a:spcBef>
                <a:spcPct val="20000"/>
              </a:spcBef>
              <a:buFont typeface="Arial" pitchFamily="34" charset="0"/>
              <a:buNone/>
              <a:defRPr sz="1300" b="1" kern="1200">
                <a:solidFill>
                  <a:schemeClr val="accent1"/>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300" kern="1200">
                <a:solidFill>
                  <a:schemeClr val="accent1"/>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fontAlgn="auto">
              <a:spcBef>
                <a:spcPts val="0"/>
              </a:spcBef>
              <a:spcAft>
                <a:spcPts val="800"/>
              </a:spcAft>
              <a:buFont typeface="Wingdings" panose="05000000000000000000" pitchFamily="2" charset="2"/>
              <a:buChar char="§"/>
            </a:pPr>
            <a:r>
              <a:rPr lang="en-NZ" sz="1100" dirty="0"/>
              <a:t>“We seem unable to cope with the current numbers, let alone more”</a:t>
            </a:r>
          </a:p>
          <a:p>
            <a:pPr marL="171450" indent="-171450" fontAlgn="auto">
              <a:spcBef>
                <a:spcPts val="0"/>
              </a:spcBef>
              <a:spcAft>
                <a:spcPts val="800"/>
              </a:spcAft>
              <a:buFont typeface="Wingdings" panose="05000000000000000000" pitchFamily="2" charset="2"/>
              <a:buChar char="§"/>
            </a:pPr>
            <a:r>
              <a:rPr lang="en-NZ" sz="1100" dirty="0"/>
              <a:t>“Areas are struggling now to cope with visitors, so unless there is some sort of support put into place by councils or government they will continue to struggle even more”</a:t>
            </a:r>
          </a:p>
          <a:p>
            <a:pPr marL="171450" indent="-171450" fontAlgn="auto">
              <a:spcBef>
                <a:spcPts val="0"/>
              </a:spcBef>
              <a:spcAft>
                <a:spcPts val="800"/>
              </a:spcAft>
              <a:buFont typeface="Wingdings" panose="05000000000000000000" pitchFamily="2" charset="2"/>
              <a:buChar char="§"/>
            </a:pPr>
            <a:r>
              <a:rPr lang="en-NZ" sz="1100" dirty="0"/>
              <a:t>“Already too many visitors”</a:t>
            </a:r>
          </a:p>
          <a:p>
            <a:pPr marL="171450" indent="-171450" fontAlgn="auto">
              <a:spcBef>
                <a:spcPts val="0"/>
              </a:spcBef>
              <a:spcAft>
                <a:spcPts val="800"/>
              </a:spcAft>
              <a:buFont typeface="Wingdings" panose="05000000000000000000" pitchFamily="2" charset="2"/>
              <a:buChar char="§"/>
            </a:pPr>
            <a:r>
              <a:rPr lang="en-NZ" sz="1100" dirty="0"/>
              <a:t>“We struggle to keep up with demand in some situations as it is”</a:t>
            </a:r>
          </a:p>
          <a:p>
            <a:pPr marL="171450" indent="-171450" fontAlgn="auto">
              <a:spcBef>
                <a:spcPts val="0"/>
              </a:spcBef>
              <a:spcAft>
                <a:spcPts val="800"/>
              </a:spcAft>
              <a:buFont typeface="Wingdings" panose="05000000000000000000" pitchFamily="2" charset="2"/>
              <a:buChar char="§"/>
            </a:pPr>
            <a:r>
              <a:rPr lang="en-NZ" sz="1100" dirty="0"/>
              <a:t>“We are already loaded up, keep what we have and look after it”</a:t>
            </a:r>
          </a:p>
          <a:p>
            <a:pPr marL="171450" indent="-171450" fontAlgn="auto">
              <a:spcBef>
                <a:spcPts val="0"/>
              </a:spcBef>
              <a:spcAft>
                <a:spcPts val="800"/>
              </a:spcAft>
              <a:buFont typeface="Wingdings" panose="05000000000000000000" pitchFamily="2" charset="2"/>
              <a:buChar char="§"/>
            </a:pPr>
            <a:r>
              <a:rPr lang="en-NZ" sz="1100" dirty="0"/>
              <a:t>“No capacity for that amount of people”</a:t>
            </a:r>
          </a:p>
          <a:p>
            <a:pPr marL="171450" indent="-171450" fontAlgn="auto">
              <a:spcBef>
                <a:spcPts val="0"/>
              </a:spcBef>
              <a:spcAft>
                <a:spcPts val="800"/>
              </a:spcAft>
              <a:buFont typeface="Wingdings" panose="05000000000000000000" pitchFamily="2" charset="2"/>
              <a:buChar char="§"/>
            </a:pPr>
            <a:r>
              <a:rPr lang="en-NZ" sz="1100" dirty="0"/>
              <a:t>“Already struggling with too many people”</a:t>
            </a:r>
          </a:p>
          <a:p>
            <a:pPr marL="171450" indent="-171450" fontAlgn="auto">
              <a:spcBef>
                <a:spcPts val="0"/>
              </a:spcBef>
              <a:spcAft>
                <a:spcPts val="800"/>
              </a:spcAft>
              <a:buFont typeface="Wingdings" panose="05000000000000000000" pitchFamily="2" charset="2"/>
              <a:buChar char="§"/>
            </a:pPr>
            <a:r>
              <a:rPr lang="en-NZ" sz="1100" dirty="0"/>
              <a:t>“Because at present we cannot handle the numbers already coming. Services provided by councils are not able to handle what we are already getting”</a:t>
            </a:r>
          </a:p>
          <a:p>
            <a:pPr marL="171450" indent="-171450" fontAlgn="auto">
              <a:spcBef>
                <a:spcPts val="0"/>
              </a:spcBef>
              <a:spcAft>
                <a:spcPts val="800"/>
              </a:spcAft>
              <a:buFont typeface="Wingdings" panose="05000000000000000000" pitchFamily="2" charset="2"/>
              <a:buChar char="§"/>
            </a:pPr>
            <a:endParaRPr lang="en-NZ" sz="1100" dirty="0"/>
          </a:p>
          <a:p>
            <a:pPr marL="171450" indent="-171450" fontAlgn="auto">
              <a:spcBef>
                <a:spcPts val="0"/>
              </a:spcBef>
              <a:spcAft>
                <a:spcPts val="800"/>
              </a:spcAft>
              <a:buFont typeface="Wingdings" panose="05000000000000000000" pitchFamily="2" charset="2"/>
              <a:buChar char="§"/>
            </a:pPr>
            <a:endParaRPr lang="en-NZ" sz="1100" dirty="0"/>
          </a:p>
        </p:txBody>
      </p:sp>
      <p:sp>
        <p:nvSpPr>
          <p:cNvPr id="19" name="Content Placeholder 7">
            <a:extLst>
              <a:ext uri="{FF2B5EF4-FFF2-40B4-BE49-F238E27FC236}">
                <a16:creationId xmlns:a16="http://schemas.microsoft.com/office/drawing/2014/main" id="{3FFEBA66-5156-4321-BCBF-B8884C220EB0}"/>
              </a:ext>
            </a:extLst>
          </p:cNvPr>
          <p:cNvSpPr>
            <a:spLocks noGrp="1"/>
          </p:cNvSpPr>
          <p:nvPr>
            <p:ph sz="quarter" idx="11"/>
          </p:nvPr>
        </p:nvSpPr>
        <p:spPr>
          <a:xfrm>
            <a:off x="326280" y="2256303"/>
            <a:ext cx="3042000" cy="3963405"/>
          </a:xfrm>
          <a:ln>
            <a:noFill/>
          </a:ln>
        </p:spPr>
        <p:txBody>
          <a:bodyPr/>
          <a:lstStyle/>
          <a:p>
            <a:pPr marL="171450" indent="-171450">
              <a:spcBef>
                <a:spcPts val="0"/>
              </a:spcBef>
              <a:spcAft>
                <a:spcPts val="800"/>
              </a:spcAft>
              <a:buFont typeface="Wingdings" panose="05000000000000000000" pitchFamily="2" charset="2"/>
              <a:buChar char="§"/>
            </a:pPr>
            <a:r>
              <a:rPr lang="en-NZ" sz="1100" dirty="0"/>
              <a:t>“Our facilities can't handle the current amount, there won't be enough improvements in the short term for that sort of growth”</a:t>
            </a:r>
          </a:p>
          <a:p>
            <a:pPr marL="171450" indent="-171450">
              <a:spcBef>
                <a:spcPts val="0"/>
              </a:spcBef>
              <a:spcAft>
                <a:spcPts val="800"/>
              </a:spcAft>
              <a:buFont typeface="Wingdings" panose="05000000000000000000" pitchFamily="2" charset="2"/>
              <a:buChar char="§"/>
            </a:pPr>
            <a:r>
              <a:rPr lang="en-NZ" sz="1100" dirty="0"/>
              <a:t>“Not enough accommodation”</a:t>
            </a:r>
          </a:p>
          <a:p>
            <a:pPr marL="171450" indent="-171450">
              <a:spcBef>
                <a:spcPts val="0"/>
              </a:spcBef>
              <a:spcAft>
                <a:spcPts val="800"/>
              </a:spcAft>
              <a:buFont typeface="Wingdings" panose="05000000000000000000" pitchFamily="2" charset="2"/>
              <a:buChar char="§"/>
            </a:pPr>
            <a:r>
              <a:rPr lang="en-NZ" sz="1100" dirty="0"/>
              <a:t>“Too many road users for present road conditions, and tourist hot-spots generate waste and sewage that cannot be processed”</a:t>
            </a:r>
          </a:p>
          <a:p>
            <a:pPr marL="171450" indent="-171450">
              <a:spcBef>
                <a:spcPts val="0"/>
              </a:spcBef>
              <a:spcAft>
                <a:spcPts val="800"/>
              </a:spcAft>
              <a:buFont typeface="Wingdings" panose="05000000000000000000" pitchFamily="2" charset="2"/>
              <a:buChar char="§"/>
            </a:pPr>
            <a:r>
              <a:rPr lang="en-NZ" sz="1100" dirty="0"/>
              <a:t>“We do not have the infrastructure / public transport or the resources to maintain our highways”</a:t>
            </a:r>
          </a:p>
          <a:p>
            <a:pPr marL="171450" indent="-171450">
              <a:spcBef>
                <a:spcPts val="0"/>
              </a:spcBef>
              <a:spcAft>
                <a:spcPts val="800"/>
              </a:spcAft>
              <a:buFont typeface="Wingdings" panose="05000000000000000000" pitchFamily="2" charset="2"/>
              <a:buChar char="§"/>
            </a:pPr>
            <a:r>
              <a:rPr lang="en-NZ" sz="1100" dirty="0"/>
              <a:t>“That’s more people than I thought and I wonder if we would have the infrastructure to cope with the increase”</a:t>
            </a:r>
          </a:p>
          <a:p>
            <a:pPr marL="171450" indent="-171450">
              <a:spcBef>
                <a:spcPts val="0"/>
              </a:spcBef>
              <a:spcAft>
                <a:spcPts val="800"/>
              </a:spcAft>
              <a:buFont typeface="Wingdings" panose="05000000000000000000" pitchFamily="2" charset="2"/>
              <a:buChar char="§"/>
            </a:pPr>
            <a:r>
              <a:rPr lang="en-NZ" sz="1100" dirty="0"/>
              <a:t>“We haven't got the facilities in many tourist centres”</a:t>
            </a:r>
          </a:p>
          <a:p>
            <a:pPr marL="171450" indent="-171450">
              <a:spcBef>
                <a:spcPts val="0"/>
              </a:spcBef>
              <a:spcAft>
                <a:spcPts val="800"/>
              </a:spcAft>
              <a:buFont typeface="Wingdings" panose="05000000000000000000" pitchFamily="2" charset="2"/>
              <a:buChar char="§"/>
            </a:pPr>
            <a:r>
              <a:rPr lang="en-NZ" sz="1100" dirty="0"/>
              <a:t>“Not enough infrastructure to cope and not being built fast enough to cope either”</a:t>
            </a:r>
          </a:p>
          <a:p>
            <a:pPr marL="171450" indent="-171450">
              <a:spcBef>
                <a:spcPts val="0"/>
              </a:spcBef>
              <a:spcAft>
                <a:spcPts val="800"/>
              </a:spcAft>
              <a:buFont typeface="Wingdings" panose="05000000000000000000" pitchFamily="2" charset="2"/>
              <a:buChar char="§"/>
            </a:pPr>
            <a:r>
              <a:rPr lang="en-NZ" sz="1100" dirty="0"/>
              <a:t>“Until we can provide the infrastructure we should not be encouraging growth”</a:t>
            </a:r>
          </a:p>
        </p:txBody>
      </p:sp>
      <p:sp>
        <p:nvSpPr>
          <p:cNvPr id="20" name="Rectangle 19">
            <a:extLst>
              <a:ext uri="{FF2B5EF4-FFF2-40B4-BE49-F238E27FC236}">
                <a16:creationId xmlns:a16="http://schemas.microsoft.com/office/drawing/2014/main" id="{37FA6EB1-EE28-4AD1-81F8-507E0B15EC6C}"/>
              </a:ext>
            </a:extLst>
          </p:cNvPr>
          <p:cNvSpPr/>
          <p:nvPr/>
        </p:nvSpPr>
        <p:spPr>
          <a:xfrm>
            <a:off x="7069082" y="1812404"/>
            <a:ext cx="3042000" cy="39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Already at or over capacity</a:t>
            </a:r>
          </a:p>
        </p:txBody>
      </p:sp>
      <p:sp>
        <p:nvSpPr>
          <p:cNvPr id="21" name="Rectangle 20">
            <a:extLst>
              <a:ext uri="{FF2B5EF4-FFF2-40B4-BE49-F238E27FC236}">
                <a16:creationId xmlns:a16="http://schemas.microsoft.com/office/drawing/2014/main" id="{C247BD78-C252-4A1D-AEF3-F2A82BB48789}"/>
              </a:ext>
            </a:extLst>
          </p:cNvPr>
          <p:cNvSpPr/>
          <p:nvPr/>
        </p:nvSpPr>
        <p:spPr>
          <a:xfrm>
            <a:off x="326280" y="1812405"/>
            <a:ext cx="3042000" cy="396000"/>
          </a:xfrm>
          <a:prstGeom prst="rect">
            <a:avLst/>
          </a:prstGeom>
          <a:solidFill>
            <a:srgbClr val="4D8623"/>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Lack of infrastructure</a:t>
            </a:r>
          </a:p>
        </p:txBody>
      </p:sp>
      <p:sp>
        <p:nvSpPr>
          <p:cNvPr id="22" name="Rectangle 21">
            <a:extLst>
              <a:ext uri="{FF2B5EF4-FFF2-40B4-BE49-F238E27FC236}">
                <a16:creationId xmlns:a16="http://schemas.microsoft.com/office/drawing/2014/main" id="{85D4A901-C7FA-401B-A470-99C065CA8045}"/>
              </a:ext>
            </a:extLst>
          </p:cNvPr>
          <p:cNvSpPr/>
          <p:nvPr/>
        </p:nvSpPr>
        <p:spPr>
          <a:xfrm>
            <a:off x="3697681" y="1812405"/>
            <a:ext cx="3042000" cy="396000"/>
          </a:xfrm>
          <a:prstGeom prst="rect">
            <a:avLst/>
          </a:prstGeom>
          <a:solidFill>
            <a:srgbClr val="66B32E"/>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Poor experience for </a:t>
            </a:r>
            <a:r>
              <a:rPr lang="en-NZ" sz="1600" b="0" dirty="0" err="1"/>
              <a:t>NZers</a:t>
            </a:r>
            <a:endParaRPr lang="en-NZ" sz="1600" b="0" dirty="0"/>
          </a:p>
        </p:txBody>
      </p:sp>
      <p:sp>
        <p:nvSpPr>
          <p:cNvPr id="31" name="Content Placeholder 4">
            <a:extLst>
              <a:ext uri="{FF2B5EF4-FFF2-40B4-BE49-F238E27FC236}">
                <a16:creationId xmlns:a16="http://schemas.microsoft.com/office/drawing/2014/main" id="{928A9B21-BD7A-4992-9D0D-B3E1022F7878}"/>
              </a:ext>
            </a:extLst>
          </p:cNvPr>
          <p:cNvSpPr txBox="1">
            <a:spLocks/>
          </p:cNvSpPr>
          <p:nvPr/>
        </p:nvSpPr>
        <p:spPr>
          <a:xfrm>
            <a:off x="3697681" y="2256186"/>
            <a:ext cx="3042000" cy="3963522"/>
          </a:xfrm>
          <a:prstGeom prst="rect">
            <a:avLst/>
          </a:prstGeom>
        </p:spPr>
        <p:txBody>
          <a:bodyPr/>
          <a:lstStyle>
            <a:lvl1pPr marL="0" indent="0" algn="l" defTabSz="1028700" rtl="0" eaLnBrk="1" latinLnBrk="0" hangingPunct="1">
              <a:spcBef>
                <a:spcPct val="20000"/>
              </a:spcBef>
              <a:buFont typeface="Arial" pitchFamily="34" charset="0"/>
              <a:buNone/>
              <a:defRPr lang="en-US" sz="1300" b="0" kern="1200" dirty="0" smtClean="0">
                <a:solidFill>
                  <a:schemeClr val="accent1"/>
                </a:solidFill>
                <a:latin typeface="+mn-lt"/>
                <a:ea typeface="+mn-ea"/>
                <a:cs typeface="+mn-cs"/>
              </a:defRPr>
            </a:lvl1pPr>
            <a:lvl2pPr marL="0" indent="0" algn="l" defTabSz="1028700" rtl="0" eaLnBrk="1" latinLnBrk="0" hangingPunct="1">
              <a:spcBef>
                <a:spcPct val="20000"/>
              </a:spcBef>
              <a:buFont typeface="Arial" pitchFamily="34" charset="0"/>
              <a:buNone/>
              <a:defRPr sz="1300" b="1" kern="1200">
                <a:solidFill>
                  <a:schemeClr val="accent1"/>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300" kern="1200">
                <a:solidFill>
                  <a:schemeClr val="accent1"/>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fontAlgn="auto">
              <a:spcBef>
                <a:spcPts val="0"/>
              </a:spcBef>
              <a:spcAft>
                <a:spcPts val="800"/>
              </a:spcAft>
              <a:buFont typeface="Wingdings" panose="05000000000000000000" pitchFamily="2" charset="2"/>
              <a:buChar char="§"/>
            </a:pPr>
            <a:r>
              <a:rPr lang="en-NZ" sz="1100" dirty="0"/>
              <a:t>Increased costs to </a:t>
            </a:r>
            <a:r>
              <a:rPr lang="en-NZ" sz="1100" dirty="0" err="1"/>
              <a:t>NZers</a:t>
            </a:r>
            <a:r>
              <a:rPr lang="en-NZ" sz="1100" dirty="0"/>
              <a:t>, low wage seasonal cycles, trickle down of profits doesn’t work”</a:t>
            </a:r>
          </a:p>
          <a:p>
            <a:pPr marL="171450" indent="-171450" fontAlgn="auto">
              <a:spcBef>
                <a:spcPts val="0"/>
              </a:spcBef>
              <a:spcAft>
                <a:spcPts val="800"/>
              </a:spcAft>
              <a:buFont typeface="Wingdings" panose="05000000000000000000" pitchFamily="2" charset="2"/>
              <a:buChar char="§"/>
            </a:pPr>
            <a:r>
              <a:rPr lang="en-NZ" sz="1100" dirty="0"/>
              <a:t>“Don’t want to feel overrun”</a:t>
            </a:r>
          </a:p>
          <a:p>
            <a:pPr marL="171450" indent="-171450" fontAlgn="auto">
              <a:spcBef>
                <a:spcPts val="0"/>
              </a:spcBef>
              <a:spcAft>
                <a:spcPts val="800"/>
              </a:spcAft>
              <a:buFont typeface="Wingdings" panose="05000000000000000000" pitchFamily="2" charset="2"/>
              <a:buChar char="§"/>
            </a:pPr>
            <a:r>
              <a:rPr lang="en-NZ" sz="1100" dirty="0"/>
              <a:t>“We just can't keep on with tourists when our own local people are missing out on the needs that tourists expect”</a:t>
            </a:r>
          </a:p>
          <a:p>
            <a:pPr marL="171450" indent="-171450" fontAlgn="auto">
              <a:spcBef>
                <a:spcPts val="0"/>
              </a:spcBef>
              <a:spcAft>
                <a:spcPts val="800"/>
              </a:spcAft>
              <a:buFont typeface="Wingdings" panose="05000000000000000000" pitchFamily="2" charset="2"/>
              <a:buChar char="§"/>
            </a:pPr>
            <a:r>
              <a:rPr lang="en-NZ" sz="1100" dirty="0"/>
              <a:t>“Tourism is not always good for the environment. We need to be able to enjoy New Zealand as well, and too many tourists would decrease that ability”</a:t>
            </a:r>
          </a:p>
          <a:p>
            <a:pPr marL="171450" indent="-171450" fontAlgn="auto">
              <a:spcBef>
                <a:spcPts val="0"/>
              </a:spcBef>
              <a:spcAft>
                <a:spcPts val="800"/>
              </a:spcAft>
              <a:buFont typeface="Wingdings" panose="05000000000000000000" pitchFamily="2" charset="2"/>
              <a:buChar char="§"/>
            </a:pPr>
            <a:r>
              <a:rPr lang="en-NZ" sz="1100" dirty="0"/>
              <a:t>“Low staff wages and increased migration to meet tourism staffing needs puts pressure on housing, health, education etc”</a:t>
            </a:r>
          </a:p>
          <a:p>
            <a:pPr marL="171450" indent="-171450" fontAlgn="auto">
              <a:spcBef>
                <a:spcPts val="0"/>
              </a:spcBef>
              <a:spcAft>
                <a:spcPts val="800"/>
              </a:spcAft>
              <a:buFont typeface="Wingdings" panose="05000000000000000000" pitchFamily="2" charset="2"/>
              <a:buChar char="§"/>
            </a:pPr>
            <a:r>
              <a:rPr lang="en-NZ" sz="1100" dirty="0"/>
              <a:t>“All the nice spots will be too over crowded”</a:t>
            </a:r>
          </a:p>
          <a:p>
            <a:pPr marL="171450" indent="-171450" fontAlgn="auto">
              <a:spcBef>
                <a:spcPts val="0"/>
              </a:spcBef>
              <a:spcAft>
                <a:spcPts val="800"/>
              </a:spcAft>
              <a:buFont typeface="Wingdings" panose="05000000000000000000" pitchFamily="2" charset="2"/>
              <a:buChar char="§"/>
            </a:pPr>
            <a:r>
              <a:rPr lang="en-NZ" sz="1100" dirty="0"/>
              <a:t>“They are starting to impinge on our NZ way of life”</a:t>
            </a:r>
          </a:p>
          <a:p>
            <a:pPr marL="171450" indent="-171450" fontAlgn="auto">
              <a:spcBef>
                <a:spcPts val="0"/>
              </a:spcBef>
              <a:spcAft>
                <a:spcPts val="800"/>
              </a:spcAft>
              <a:buFont typeface="Wingdings" panose="05000000000000000000" pitchFamily="2" charset="2"/>
              <a:buChar char="§"/>
            </a:pPr>
            <a:r>
              <a:rPr lang="en-NZ" sz="1100" dirty="0"/>
              <a:t>“I think we risk living for tourism rather than preserving what makes New Zealand special and attractive”</a:t>
            </a:r>
          </a:p>
          <a:p>
            <a:pPr marL="171450" indent="-171450" fontAlgn="auto">
              <a:spcBef>
                <a:spcPts val="0"/>
              </a:spcBef>
              <a:spcAft>
                <a:spcPts val="800"/>
              </a:spcAft>
              <a:buFont typeface="Wingdings" panose="05000000000000000000" pitchFamily="2" charset="2"/>
              <a:buChar char="§"/>
            </a:pPr>
            <a:endParaRPr lang="en-NZ" sz="1100" dirty="0"/>
          </a:p>
          <a:p>
            <a:pPr marL="171450" indent="-171450" fontAlgn="auto">
              <a:spcBef>
                <a:spcPts val="0"/>
              </a:spcBef>
              <a:spcAft>
                <a:spcPts val="800"/>
              </a:spcAft>
              <a:buFont typeface="Wingdings" panose="05000000000000000000" pitchFamily="2" charset="2"/>
              <a:buChar char="§"/>
            </a:pPr>
            <a:endParaRPr lang="en-NZ" sz="1100" dirty="0"/>
          </a:p>
        </p:txBody>
      </p:sp>
      <p:sp>
        <p:nvSpPr>
          <p:cNvPr id="4" name="Slide Number Placeholder 3">
            <a:extLst>
              <a:ext uri="{FF2B5EF4-FFF2-40B4-BE49-F238E27FC236}">
                <a16:creationId xmlns:a16="http://schemas.microsoft.com/office/drawing/2014/main" id="{FC3408D8-40F3-42CF-9B79-389AF24AF774}"/>
              </a:ext>
            </a:extLst>
          </p:cNvPr>
          <p:cNvSpPr>
            <a:spLocks noGrp="1"/>
          </p:cNvSpPr>
          <p:nvPr>
            <p:ph type="sldNum" sz="quarter" idx="10"/>
          </p:nvPr>
        </p:nvSpPr>
        <p:spPr/>
        <p:txBody>
          <a:bodyPr/>
          <a:lstStyle/>
          <a:p>
            <a:fld id="{9784CBA3-D598-4B1F-BAA3-EE14B5154290}" type="slidenum">
              <a:rPr lang="en-AU" smtClean="0"/>
              <a:pPr/>
              <a:t>26</a:t>
            </a:fld>
            <a:endParaRPr lang="en-AU" dirty="0"/>
          </a:p>
        </p:txBody>
      </p:sp>
    </p:spTree>
    <p:extLst>
      <p:ext uri="{BB962C8B-B14F-4D97-AF65-F5344CB8AC3E}">
        <p14:creationId xmlns:p14="http://schemas.microsoft.com/office/powerpoint/2010/main" val="380703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5292705" y="2256302"/>
            <a:ext cx="4818375" cy="3964939"/>
          </a:xfrm>
        </p:spPr>
        <p:txBody>
          <a:bodyPr/>
          <a:lstStyle/>
          <a:p>
            <a:pPr marL="171450" indent="-171450">
              <a:spcBef>
                <a:spcPts val="0"/>
              </a:spcBef>
              <a:spcAft>
                <a:spcPts val="800"/>
              </a:spcAft>
              <a:buFont typeface="Wingdings" panose="05000000000000000000" pitchFamily="2" charset="2"/>
              <a:buChar char="§"/>
            </a:pPr>
            <a:r>
              <a:rPr lang="en-NZ" sz="1100" dirty="0"/>
              <a:t>“We probably don't have the infrastructure just yet but it's essentially the only reason why that number isn't higher”</a:t>
            </a:r>
          </a:p>
          <a:p>
            <a:pPr marL="171450" indent="-171450">
              <a:spcBef>
                <a:spcPts val="0"/>
              </a:spcBef>
              <a:spcAft>
                <a:spcPts val="800"/>
              </a:spcAft>
              <a:buFont typeface="Wingdings" panose="05000000000000000000" pitchFamily="2" charset="2"/>
              <a:buChar char="§"/>
            </a:pPr>
            <a:r>
              <a:rPr lang="en-NZ" sz="1100" dirty="0"/>
              <a:t>“NZ can cater for more with govt assistance for development of tourist areas”</a:t>
            </a:r>
          </a:p>
          <a:p>
            <a:pPr marL="171450" indent="-171450">
              <a:spcBef>
                <a:spcPts val="0"/>
              </a:spcBef>
              <a:spcAft>
                <a:spcPts val="800"/>
              </a:spcAft>
              <a:buFont typeface="Wingdings" panose="05000000000000000000" pitchFamily="2" charset="2"/>
              <a:buChar char="§"/>
            </a:pPr>
            <a:r>
              <a:rPr lang="en-NZ" sz="1100" dirty="0"/>
              <a:t>“Although I think 5 million is an acceptable number if well managed, I think a focus on better quality experiences requiring great investment will give a better return”</a:t>
            </a:r>
          </a:p>
          <a:p>
            <a:pPr marL="171450" indent="-171450">
              <a:spcBef>
                <a:spcPts val="0"/>
              </a:spcBef>
              <a:spcAft>
                <a:spcPts val="800"/>
              </a:spcAft>
              <a:buFont typeface="Wingdings" panose="05000000000000000000" pitchFamily="2" charset="2"/>
              <a:buChar char="§"/>
            </a:pPr>
            <a:r>
              <a:rPr lang="en-NZ" sz="1100" dirty="0"/>
              <a:t>“the tourist that needs to be attracted is the one that will go out to the regions not just the Queenstown, Auckland ones”</a:t>
            </a:r>
          </a:p>
          <a:p>
            <a:pPr marL="171450" indent="-171450">
              <a:spcBef>
                <a:spcPts val="0"/>
              </a:spcBef>
              <a:spcAft>
                <a:spcPts val="800"/>
              </a:spcAft>
              <a:buFont typeface="Wingdings" panose="05000000000000000000" pitchFamily="2" charset="2"/>
              <a:buChar char="§"/>
            </a:pPr>
            <a:r>
              <a:rPr lang="en-NZ" sz="1100" dirty="0"/>
              <a:t>“As long as we plan ahead with infrastructure, and we protect our environment now and as their numbers increase, NZ will do really well”</a:t>
            </a:r>
          </a:p>
          <a:p>
            <a:pPr marL="171450" indent="-171450">
              <a:spcBef>
                <a:spcPts val="0"/>
              </a:spcBef>
              <a:spcAft>
                <a:spcPts val="800"/>
              </a:spcAft>
              <a:buFont typeface="Wingdings" panose="05000000000000000000" pitchFamily="2" charset="2"/>
              <a:buChar char="§"/>
            </a:pPr>
            <a:r>
              <a:rPr lang="en-NZ" sz="1100" dirty="0"/>
              <a:t>“It will be okay if the infrastructure is kept up to date”</a:t>
            </a:r>
          </a:p>
          <a:p>
            <a:pPr marL="171450" indent="-171450">
              <a:spcBef>
                <a:spcPts val="0"/>
              </a:spcBef>
              <a:spcAft>
                <a:spcPts val="800"/>
              </a:spcAft>
              <a:buFont typeface="Wingdings" panose="05000000000000000000" pitchFamily="2" charset="2"/>
              <a:buChar char="§"/>
            </a:pPr>
            <a:r>
              <a:rPr lang="en-NZ" sz="1100" dirty="0"/>
              <a:t>“If done well, it's not a problem”</a:t>
            </a:r>
          </a:p>
        </p:txBody>
      </p:sp>
      <p:sp>
        <p:nvSpPr>
          <p:cNvPr id="2" name="Title 1"/>
          <p:cNvSpPr>
            <a:spLocks noGrp="1"/>
          </p:cNvSpPr>
          <p:nvPr>
            <p:ph type="title"/>
          </p:nvPr>
        </p:nvSpPr>
        <p:spPr>
          <a:xfrm>
            <a:off x="326282" y="1"/>
            <a:ext cx="9921304" cy="1137649"/>
          </a:xfrm>
        </p:spPr>
        <p:txBody>
          <a:bodyPr/>
          <a:lstStyle/>
          <a:p>
            <a:r>
              <a:rPr lang="en-NZ" dirty="0">
                <a:latin typeface="+mj-lt"/>
              </a:rPr>
              <a:t>Economic growth and</a:t>
            </a:r>
            <a:r>
              <a:rPr lang="en-NZ" dirty="0"/>
              <a:t> perceptions that we have capacity to accommodate more visitors</a:t>
            </a:r>
            <a:r>
              <a:rPr lang="en-NZ" dirty="0">
                <a:latin typeface="+mj-lt"/>
              </a:rPr>
              <a:t> if the growth is well managed are the main reasons why New Zealanders think the predicted growth is not enough</a:t>
            </a:r>
            <a:r>
              <a:rPr lang="en-NZ" dirty="0"/>
              <a:t>; this view is</a:t>
            </a:r>
            <a:r>
              <a:rPr lang="en-NZ" dirty="0">
                <a:latin typeface="+mj-lt"/>
              </a:rPr>
              <a:t> consistent with previous MOTN surveys</a:t>
            </a:r>
          </a:p>
        </p:txBody>
      </p:sp>
      <p:sp>
        <p:nvSpPr>
          <p:cNvPr id="8" name="Content Placeholder 7"/>
          <p:cNvSpPr>
            <a:spLocks noGrp="1"/>
          </p:cNvSpPr>
          <p:nvPr>
            <p:ph sz="quarter" idx="11"/>
          </p:nvPr>
        </p:nvSpPr>
        <p:spPr>
          <a:xfrm>
            <a:off x="326279" y="2256303"/>
            <a:ext cx="4818375" cy="3963405"/>
          </a:xfrm>
          <a:ln>
            <a:noFill/>
          </a:ln>
        </p:spPr>
        <p:txBody>
          <a:bodyPr/>
          <a:lstStyle/>
          <a:p>
            <a:pPr marL="171450" indent="-171450">
              <a:spcBef>
                <a:spcPts val="0"/>
              </a:spcBef>
              <a:spcAft>
                <a:spcPts val="800"/>
              </a:spcAft>
              <a:buFont typeface="Wingdings" panose="05000000000000000000" pitchFamily="2" charset="2"/>
              <a:buChar char="§"/>
            </a:pPr>
            <a:r>
              <a:rPr lang="en-NZ" sz="1100" dirty="0"/>
              <a:t>“Good for the economy”</a:t>
            </a:r>
          </a:p>
          <a:p>
            <a:pPr marL="171450" indent="-171450">
              <a:spcBef>
                <a:spcPts val="0"/>
              </a:spcBef>
              <a:spcAft>
                <a:spcPts val="800"/>
              </a:spcAft>
              <a:buFont typeface="Wingdings" panose="05000000000000000000" pitchFamily="2" charset="2"/>
              <a:buChar char="§"/>
            </a:pPr>
            <a:r>
              <a:rPr lang="en-NZ" sz="1100" dirty="0"/>
              <a:t>“No harm in more growth especially as we seem to know what it will be and can thus plan for it, and add amenities”</a:t>
            </a:r>
          </a:p>
          <a:p>
            <a:pPr marL="171450" indent="-171450">
              <a:spcBef>
                <a:spcPts val="0"/>
              </a:spcBef>
              <a:spcAft>
                <a:spcPts val="800"/>
              </a:spcAft>
              <a:buFont typeface="Wingdings" panose="05000000000000000000" pitchFamily="2" charset="2"/>
              <a:buChar char="§"/>
            </a:pPr>
            <a:r>
              <a:rPr lang="en-NZ" sz="1100" dirty="0"/>
              <a:t>“as dairy industry is unstable and fading our new primary focus should be on tourism to support economy and business. Look at Amsterdam”</a:t>
            </a:r>
          </a:p>
          <a:p>
            <a:pPr marL="171450" indent="-171450">
              <a:spcBef>
                <a:spcPts val="0"/>
              </a:spcBef>
              <a:spcAft>
                <a:spcPts val="800"/>
              </a:spcAft>
              <a:buFont typeface="Wingdings" panose="05000000000000000000" pitchFamily="2" charset="2"/>
              <a:buChar char="§"/>
            </a:pPr>
            <a:r>
              <a:rPr lang="en-NZ" sz="1100" dirty="0"/>
              <a:t>“More visitors means more money for the economy”</a:t>
            </a:r>
          </a:p>
          <a:p>
            <a:pPr marL="171450" indent="-171450">
              <a:spcBef>
                <a:spcPts val="0"/>
              </a:spcBef>
              <a:spcAft>
                <a:spcPts val="800"/>
              </a:spcAft>
              <a:buFont typeface="Wingdings" panose="05000000000000000000" pitchFamily="2" charset="2"/>
              <a:buChar char="§"/>
            </a:pPr>
            <a:r>
              <a:rPr lang="en-NZ" sz="1100" dirty="0"/>
              <a:t>“Not enough for the economy but too much for infrastructure and bureaucrats to catch up”</a:t>
            </a:r>
          </a:p>
          <a:p>
            <a:pPr marL="171450" indent="-171450">
              <a:spcBef>
                <a:spcPts val="0"/>
              </a:spcBef>
              <a:spcAft>
                <a:spcPts val="800"/>
              </a:spcAft>
              <a:buFont typeface="Wingdings" panose="05000000000000000000" pitchFamily="2" charset="2"/>
              <a:buChar char="§"/>
            </a:pPr>
            <a:r>
              <a:rPr lang="en-NZ" sz="1100" dirty="0"/>
              <a:t>“Tourism needs to increase to keep the economy strong. Maybe more investment in infrastructure (better roads and public transport) might happen if we get more tourists.  There also needs to be crack down on freedom camping (dumping of rubbish etc)”</a:t>
            </a:r>
          </a:p>
          <a:p>
            <a:pPr marL="171450" indent="-171450">
              <a:spcBef>
                <a:spcPts val="0"/>
              </a:spcBef>
              <a:spcAft>
                <a:spcPts val="800"/>
              </a:spcAft>
              <a:buFont typeface="Wingdings" panose="05000000000000000000" pitchFamily="2" charset="2"/>
              <a:buChar char="§"/>
            </a:pPr>
            <a:r>
              <a:rPr lang="en-NZ" sz="1100" dirty="0"/>
              <a:t>“More money to coming into the country means more jobs”</a:t>
            </a:r>
          </a:p>
          <a:p>
            <a:pPr marL="171450" indent="-171450">
              <a:spcBef>
                <a:spcPts val="0"/>
              </a:spcBef>
              <a:spcAft>
                <a:spcPts val="800"/>
              </a:spcAft>
              <a:buFont typeface="Wingdings" panose="05000000000000000000" pitchFamily="2" charset="2"/>
              <a:buChar char="§"/>
            </a:pPr>
            <a:r>
              <a:rPr lang="en-NZ" sz="1100" dirty="0"/>
              <a:t>“The economy of New Zealand needs tourists”</a:t>
            </a:r>
          </a:p>
          <a:p>
            <a:pPr marL="171450" indent="-171450">
              <a:spcBef>
                <a:spcPts val="0"/>
              </a:spcBef>
              <a:spcAft>
                <a:spcPts val="800"/>
              </a:spcAft>
              <a:buFont typeface="Wingdings" panose="05000000000000000000" pitchFamily="2" charset="2"/>
              <a:buChar char="§"/>
            </a:pPr>
            <a:r>
              <a:rPr lang="en-NZ" sz="1100" dirty="0"/>
              <a:t>“More [tourists] means more economic growth which is good for the country”</a:t>
            </a:r>
          </a:p>
          <a:p>
            <a:pPr marL="171450" indent="-171450">
              <a:spcBef>
                <a:spcPts val="0"/>
              </a:spcBef>
              <a:spcAft>
                <a:spcPts val="800"/>
              </a:spcAft>
              <a:buFont typeface="Wingdings" panose="05000000000000000000" pitchFamily="2" charset="2"/>
              <a:buChar char="§"/>
            </a:pPr>
            <a:r>
              <a:rPr lang="en-NZ" sz="1100" dirty="0"/>
              <a:t>More visitors usually equals increased benefits (work, accommodation, attractions etc) for </a:t>
            </a:r>
            <a:r>
              <a:rPr lang="en-NZ" sz="1100" dirty="0" err="1"/>
              <a:t>NZers</a:t>
            </a:r>
            <a:r>
              <a:rPr lang="en-NZ" sz="1100" dirty="0"/>
              <a:t>”</a:t>
            </a:r>
          </a:p>
        </p:txBody>
      </p:sp>
      <p:sp>
        <p:nvSpPr>
          <p:cNvPr id="9" name="Text Placeholder 8"/>
          <p:cNvSpPr>
            <a:spLocks noGrp="1"/>
          </p:cNvSpPr>
          <p:nvPr>
            <p:ph type="body" sz="quarter" idx="15"/>
          </p:nvPr>
        </p:nvSpPr>
        <p:spPr>
          <a:xfrm>
            <a:off x="326281" y="1137651"/>
            <a:ext cx="9784801" cy="836679"/>
          </a:xfrm>
        </p:spPr>
        <p:txBody>
          <a:bodyPr/>
          <a:lstStyle/>
          <a:p>
            <a:r>
              <a:rPr lang="en-NZ" sz="1600" b="0" dirty="0"/>
              <a:t>Themed verbatim reasons for there being </a:t>
            </a:r>
            <a:r>
              <a:rPr lang="en-GB" sz="1600" dirty="0">
                <a:solidFill>
                  <a:schemeClr val="accent1"/>
                </a:solidFill>
              </a:rPr>
              <a:t>not enough </a:t>
            </a:r>
            <a:r>
              <a:rPr lang="en-GB" sz="1600" b="0" dirty="0">
                <a:solidFill>
                  <a:schemeClr val="accent1"/>
                </a:solidFill>
              </a:rPr>
              <a:t>predicted growth </a:t>
            </a:r>
            <a:r>
              <a:rPr lang="en-GB" sz="1600" b="0" dirty="0"/>
              <a:t>(8</a:t>
            </a:r>
            <a:r>
              <a:rPr lang="en-GB" sz="1600" b="0" dirty="0">
                <a:solidFill>
                  <a:schemeClr val="accent1"/>
                </a:solidFill>
              </a:rPr>
              <a:t>%)</a:t>
            </a:r>
          </a:p>
          <a:p>
            <a:endParaRPr lang="en-NZ" sz="1600" b="0" dirty="0"/>
          </a:p>
        </p:txBody>
      </p:sp>
      <p:sp>
        <p:nvSpPr>
          <p:cNvPr id="15" name="Rectangle 14"/>
          <p:cNvSpPr/>
          <p:nvPr/>
        </p:nvSpPr>
        <p:spPr>
          <a:xfrm>
            <a:off x="326279" y="1812405"/>
            <a:ext cx="4818375"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Economic growth</a:t>
            </a:r>
          </a:p>
        </p:txBody>
      </p:sp>
      <p:sp>
        <p:nvSpPr>
          <p:cNvPr id="12" name="Rectangle 11"/>
          <p:cNvSpPr/>
          <p:nvPr/>
        </p:nvSpPr>
        <p:spPr>
          <a:xfrm>
            <a:off x="5292705" y="1812405"/>
            <a:ext cx="4818375" cy="396000"/>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Managed growth</a:t>
            </a:r>
          </a:p>
        </p:txBody>
      </p:sp>
      <p:sp>
        <p:nvSpPr>
          <p:cNvPr id="13" name="TextBox 12"/>
          <p:cNvSpPr txBox="1"/>
          <p:nvPr/>
        </p:nvSpPr>
        <p:spPr>
          <a:xfrm>
            <a:off x="9293396" y="910303"/>
            <a:ext cx="817686" cy="768880"/>
          </a:xfrm>
          <a:prstGeom prst="rect">
            <a:avLst/>
          </a:prstGeom>
          <a:noFill/>
        </p:spPr>
        <p:txBody>
          <a:bodyPr wrap="square" lIns="0" tIns="0" rIns="0" bIns="0" rtlCol="0">
            <a:noAutofit/>
          </a:bodyPr>
          <a:lstStyle/>
          <a:p>
            <a:pPr algn="r"/>
            <a:r>
              <a:rPr lang="en-NZ" sz="9600" dirty="0">
                <a:solidFill>
                  <a:schemeClr val="accent1"/>
                </a:solidFill>
                <a:latin typeface="+mn-lt"/>
              </a:rPr>
              <a:t>”</a:t>
            </a:r>
          </a:p>
        </p:txBody>
      </p:sp>
      <p:sp>
        <p:nvSpPr>
          <p:cNvPr id="16" name="TextBox 15"/>
          <p:cNvSpPr txBox="1"/>
          <p:nvPr>
            <p:custDataLst>
              <p:tags r:id="rId1"/>
            </p:custDataLst>
          </p:nvPr>
        </p:nvSpPr>
        <p:spPr>
          <a:xfrm>
            <a:off x="326281" y="6293078"/>
            <a:ext cx="8641136" cy="209353"/>
          </a:xfrm>
          <a:prstGeom prst="rect">
            <a:avLst/>
          </a:prstGeom>
          <a:noFill/>
        </p:spPr>
        <p:txBody>
          <a:bodyPr vert="horz" wrap="square" lIns="0" tIns="0" rIns="0" bIns="0" rtlCol="0" anchor="b">
            <a:noAutofit/>
          </a:bodyPr>
          <a:lstStyle/>
          <a:p>
            <a:pPr>
              <a:tabLst>
                <a:tab pos="266700" algn="l"/>
              </a:tabLst>
            </a:pPr>
            <a:r>
              <a:rPr lang="pt-BR" sz="700" b="0" dirty="0">
                <a:solidFill>
                  <a:srgbClr val="333333"/>
                </a:solidFill>
                <a:latin typeface="+mn-lt"/>
              </a:rPr>
              <a:t>Base: n = 85</a:t>
            </a:r>
          </a:p>
        </p:txBody>
      </p:sp>
      <p:sp>
        <p:nvSpPr>
          <p:cNvPr id="6" name="Slide Number Placeholder 5">
            <a:extLst>
              <a:ext uri="{FF2B5EF4-FFF2-40B4-BE49-F238E27FC236}">
                <a16:creationId xmlns:a16="http://schemas.microsoft.com/office/drawing/2014/main" id="{072614F4-AAAD-4F02-B01F-1D424FCE4303}"/>
              </a:ext>
            </a:extLst>
          </p:cNvPr>
          <p:cNvSpPr>
            <a:spLocks noGrp="1"/>
          </p:cNvSpPr>
          <p:nvPr>
            <p:ph type="sldNum" sz="quarter" idx="10"/>
          </p:nvPr>
        </p:nvSpPr>
        <p:spPr/>
        <p:txBody>
          <a:bodyPr/>
          <a:lstStyle/>
          <a:p>
            <a:fld id="{9784CBA3-D598-4B1F-BAA3-EE14B5154290}" type="slidenum">
              <a:rPr lang="en-AU" smtClean="0"/>
              <a:pPr/>
              <a:t>27</a:t>
            </a:fld>
            <a:endParaRPr lang="en-AU" dirty="0"/>
          </a:p>
        </p:txBody>
      </p:sp>
    </p:spTree>
    <p:extLst>
      <p:ext uri="{BB962C8B-B14F-4D97-AF65-F5344CB8AC3E}">
        <p14:creationId xmlns:p14="http://schemas.microsoft.com/office/powerpoint/2010/main" val="18568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6282" y="1"/>
            <a:ext cx="9784800" cy="1137649"/>
          </a:xfrm>
        </p:spPr>
        <p:txBody>
          <a:bodyPr/>
          <a:lstStyle/>
          <a:p>
            <a:r>
              <a:rPr lang="en-GB" dirty="0">
                <a:latin typeface="+mj-lt"/>
              </a:rPr>
              <a:t>Key perceived benefits of tourism centre around economic benefits and employment opportunities; only a third of New Zealanders think that tourism drives infrastructure development or improvements </a:t>
            </a:r>
            <a:r>
              <a:rPr lang="en-GB" dirty="0"/>
              <a:t>to recreational facilities</a:t>
            </a:r>
            <a:endParaRPr lang="en-NZ" dirty="0">
              <a:latin typeface="+mj-lt"/>
            </a:endParaRPr>
          </a:p>
        </p:txBody>
      </p:sp>
      <p:sp>
        <p:nvSpPr>
          <p:cNvPr id="10" name="Text Placeholder 9"/>
          <p:cNvSpPr>
            <a:spLocks noGrp="1"/>
          </p:cNvSpPr>
          <p:nvPr>
            <p:ph type="body" sz="quarter" idx="15"/>
          </p:nvPr>
        </p:nvSpPr>
        <p:spPr/>
        <p:txBody>
          <a:bodyPr/>
          <a:lstStyle/>
          <a:p>
            <a:r>
              <a:rPr lang="en-GB" sz="1600" b="0" dirty="0"/>
              <a:t>Pros of international tourism</a:t>
            </a:r>
            <a:endParaRPr lang="en-GB" sz="1400" b="0" dirty="0"/>
          </a:p>
          <a:p>
            <a:r>
              <a:rPr lang="en-GB" sz="1100" b="0" dirty="0"/>
              <a:t>% agree, 18+ year olds, Nov-19</a:t>
            </a:r>
          </a:p>
          <a:p>
            <a:endParaRPr lang="en-NZ" dirty="0"/>
          </a:p>
        </p:txBody>
      </p:sp>
      <p:graphicFrame>
        <p:nvGraphicFramePr>
          <p:cNvPr id="11" name="MAC_593_11"/>
          <p:cNvGraphicFramePr>
            <a:graphicFrameLocks noGrp="1"/>
          </p:cNvGraphicFramePr>
          <p:nvPr>
            <p:ph sz="quarter" idx="11"/>
            <p:extLst>
              <p:ext uri="{D42A27DB-BD31-4B8C-83A1-F6EECF244321}">
                <p14:modId xmlns:p14="http://schemas.microsoft.com/office/powerpoint/2010/main" val="3137678745"/>
              </p:ext>
            </p:extLst>
          </p:nvPr>
        </p:nvGraphicFramePr>
        <p:xfrm>
          <a:off x="327025" y="1860550"/>
          <a:ext cx="9783763" cy="4445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61942931"/>
              </p:ext>
            </p:extLst>
          </p:nvPr>
        </p:nvGraphicFramePr>
        <p:xfrm>
          <a:off x="327025" y="2336800"/>
          <a:ext cx="2937468" cy="3392487"/>
        </p:xfrm>
        <a:graphic>
          <a:graphicData uri="http://schemas.openxmlformats.org/drawingml/2006/table">
            <a:tbl>
              <a:tblPr>
                <a:tableStyleId>{5C22544A-7EE6-4342-B048-85BDC9FD1C3A}</a:tableStyleId>
              </a:tblPr>
              <a:tblGrid>
                <a:gridCol w="2937468">
                  <a:extLst>
                    <a:ext uri="{9D8B030D-6E8A-4147-A177-3AD203B41FA5}">
                      <a16:colId xmlns:a16="http://schemas.microsoft.com/office/drawing/2014/main" val="20000"/>
                    </a:ext>
                  </a:extLst>
                </a:gridCol>
              </a:tblGrid>
              <a:tr h="484641">
                <a:tc>
                  <a:txBody>
                    <a:bodyPr/>
                    <a:lstStyle/>
                    <a:p>
                      <a:pPr algn="r" fontAlgn="ctr"/>
                      <a:r>
                        <a:rPr lang="en-US" sz="1000" u="none" strike="noStrike" dirty="0">
                          <a:solidFill>
                            <a:schemeClr val="accent1"/>
                          </a:solidFill>
                          <a:effectLst/>
                        </a:rPr>
                        <a:t>Creates </a:t>
                      </a:r>
                      <a:r>
                        <a:rPr lang="en-US" sz="1000" b="1" u="none" strike="noStrike" dirty="0">
                          <a:solidFill>
                            <a:schemeClr val="accent1"/>
                          </a:solidFill>
                          <a:effectLst/>
                        </a:rPr>
                        <a:t>economic growth </a:t>
                      </a:r>
                      <a:r>
                        <a:rPr lang="en-US" sz="1000" u="none" strike="noStrike" dirty="0">
                          <a:solidFill>
                            <a:schemeClr val="accent1"/>
                          </a:solidFill>
                          <a:effectLst/>
                        </a:rPr>
                        <a:t>for the regions</a:t>
                      </a:r>
                      <a:endParaRPr lang="en-US" sz="1000" b="0"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4641">
                <a:tc>
                  <a:txBody>
                    <a:bodyPr/>
                    <a:lstStyle/>
                    <a:p>
                      <a:pPr algn="r" fontAlgn="ctr"/>
                      <a:r>
                        <a:rPr lang="en-US" sz="1000" u="none" strike="noStrike" dirty="0">
                          <a:solidFill>
                            <a:schemeClr val="accent1"/>
                          </a:solidFill>
                          <a:effectLst/>
                        </a:rPr>
                        <a:t>Creates </a:t>
                      </a:r>
                      <a:r>
                        <a:rPr lang="en-US" sz="1000" b="1" u="none" strike="noStrike" dirty="0">
                          <a:solidFill>
                            <a:schemeClr val="accent1"/>
                          </a:solidFill>
                          <a:effectLst/>
                        </a:rPr>
                        <a:t>employment opportunities</a:t>
                      </a:r>
                      <a:r>
                        <a:rPr lang="en-US" sz="1000" u="none" strike="noStrike" dirty="0">
                          <a:solidFill>
                            <a:schemeClr val="accent1"/>
                          </a:solidFill>
                          <a:effectLst/>
                        </a:rPr>
                        <a:t> for residents</a:t>
                      </a:r>
                      <a:endParaRPr lang="en-US" sz="1000" b="0"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4641">
                <a:tc>
                  <a:txBody>
                    <a:bodyPr/>
                    <a:lstStyle/>
                    <a:p>
                      <a:pPr algn="r" fontAlgn="ctr"/>
                      <a:r>
                        <a:rPr lang="en-US" sz="1000" u="none" strike="noStrike" dirty="0">
                          <a:solidFill>
                            <a:schemeClr val="accent1"/>
                          </a:solidFill>
                          <a:effectLst/>
                        </a:rPr>
                        <a:t>Creates growth </a:t>
                      </a:r>
                      <a:r>
                        <a:rPr lang="en-US" sz="1000" b="1" u="none" strike="noStrike" dirty="0">
                          <a:solidFill>
                            <a:schemeClr val="accent1"/>
                          </a:solidFill>
                          <a:effectLst/>
                        </a:rPr>
                        <a:t>opportunities for businesses</a:t>
                      </a:r>
                      <a:endParaRPr lang="en-US" sz="1000" b="1" i="0" u="none" strike="noStrike" dirty="0">
                        <a:solidFill>
                          <a:schemeClr val="accent1"/>
                        </a:solidFill>
                        <a:effectLst/>
                        <a:latin typeface="Verdana"/>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4641">
                <a:tc>
                  <a:txBody>
                    <a:bodyPr/>
                    <a:lstStyle/>
                    <a:p>
                      <a:pPr algn="r" fontAlgn="ctr"/>
                      <a:r>
                        <a:rPr lang="en-US" sz="1000" u="none" strike="noStrike" dirty="0">
                          <a:solidFill>
                            <a:schemeClr val="accent1"/>
                          </a:solidFill>
                          <a:effectLst/>
                        </a:rPr>
                        <a:t>Adds to the </a:t>
                      </a:r>
                      <a:r>
                        <a:rPr lang="en-US" sz="1000" b="1" u="none" strike="noStrike" dirty="0">
                          <a:solidFill>
                            <a:schemeClr val="accent1"/>
                          </a:solidFill>
                          <a:effectLst/>
                        </a:rPr>
                        <a:t>vitality of regions </a:t>
                      </a:r>
                      <a:r>
                        <a:rPr lang="en-US" sz="1000" u="none" strike="noStrike" dirty="0">
                          <a:solidFill>
                            <a:schemeClr val="accent1"/>
                          </a:solidFill>
                          <a:effectLst/>
                        </a:rPr>
                        <a:t>and local communities</a:t>
                      </a:r>
                      <a:endParaRPr lang="en-US" sz="1000" b="0" i="0" u="none" strike="noStrike" dirty="0">
                        <a:solidFill>
                          <a:schemeClr val="accent1"/>
                        </a:solidFill>
                        <a:effectLst/>
                        <a:latin typeface="Verdana"/>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4641">
                <a:tc>
                  <a:txBody>
                    <a:bodyPr/>
                    <a:lstStyle/>
                    <a:p>
                      <a:pPr algn="r" fontAlgn="ctr"/>
                      <a:r>
                        <a:rPr lang="en-US" sz="1000" u="none" strike="noStrike" dirty="0">
                          <a:solidFill>
                            <a:schemeClr val="accent1"/>
                          </a:solidFill>
                          <a:effectLst/>
                        </a:rPr>
                        <a:t>Connects local communities to </a:t>
                      </a:r>
                      <a:r>
                        <a:rPr lang="en-US" sz="1000" b="1" u="none" strike="noStrike" dirty="0">
                          <a:solidFill>
                            <a:schemeClr val="accent1"/>
                          </a:solidFill>
                          <a:effectLst/>
                        </a:rPr>
                        <a:t>other cultures</a:t>
                      </a:r>
                      <a:endParaRPr lang="en-US" sz="1000" b="1"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4641">
                <a:tc>
                  <a:txBody>
                    <a:bodyPr/>
                    <a:lstStyle/>
                    <a:p>
                      <a:pPr algn="r" fontAlgn="ctr"/>
                      <a:r>
                        <a:rPr lang="en-US" sz="1000" u="none" strike="noStrike" dirty="0">
                          <a:solidFill>
                            <a:schemeClr val="accent1"/>
                          </a:solidFill>
                          <a:effectLst/>
                        </a:rPr>
                        <a:t>Drives </a:t>
                      </a:r>
                      <a:r>
                        <a:rPr lang="en-US" sz="1000" b="1" u="none" strike="noStrike" dirty="0">
                          <a:solidFill>
                            <a:schemeClr val="accent1"/>
                          </a:solidFill>
                          <a:effectLst/>
                        </a:rPr>
                        <a:t>infrastructure development</a:t>
                      </a:r>
                      <a:r>
                        <a:rPr lang="en-US" sz="1000" u="none" strike="noStrike" dirty="0">
                          <a:solidFill>
                            <a:schemeClr val="accent1"/>
                          </a:solidFill>
                          <a:effectLst/>
                        </a:rPr>
                        <a:t> in the regions</a:t>
                      </a:r>
                      <a:endParaRPr lang="en-US" sz="1000" b="0" i="0" u="none" strike="noStrike" dirty="0">
                        <a:solidFill>
                          <a:schemeClr val="accent1"/>
                        </a:solidFill>
                        <a:effectLst/>
                        <a:latin typeface="+mn-lt"/>
                      </a:endParaRPr>
                    </a:p>
                  </a:txBody>
                  <a:tcPr marL="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4641">
                <a:tc>
                  <a:txBody>
                    <a:bodyPr/>
                    <a:lstStyle/>
                    <a:p>
                      <a:pPr marL="0" marR="0" lvl="0" indent="0" algn="r" defTabSz="1028700" rtl="0" eaLnBrk="1" fontAlgn="ctr" latinLnBrk="0" hangingPunct="1">
                        <a:lnSpc>
                          <a:spcPct val="100000"/>
                        </a:lnSpc>
                        <a:spcBef>
                          <a:spcPts val="0"/>
                        </a:spcBef>
                        <a:spcAft>
                          <a:spcPts val="0"/>
                        </a:spcAft>
                        <a:buClrTx/>
                        <a:buSzTx/>
                        <a:buFontTx/>
                        <a:buNone/>
                        <a:tabLst/>
                        <a:defRPr/>
                      </a:pPr>
                      <a:r>
                        <a:rPr lang="en-US" sz="1000" u="none" strike="noStrike" dirty="0">
                          <a:solidFill>
                            <a:schemeClr val="accent1"/>
                          </a:solidFill>
                          <a:effectLst/>
                        </a:rPr>
                        <a:t>Drives improvements to </a:t>
                      </a:r>
                      <a:r>
                        <a:rPr lang="en-US" sz="1000" b="1" u="none" strike="noStrike" dirty="0">
                          <a:solidFill>
                            <a:schemeClr val="accent1"/>
                          </a:solidFill>
                          <a:effectLst/>
                        </a:rPr>
                        <a:t>recreational facilities </a:t>
                      </a:r>
                      <a:r>
                        <a:rPr lang="en-US" sz="1000" u="none" strike="noStrike" dirty="0">
                          <a:solidFill>
                            <a:schemeClr val="accent1"/>
                          </a:solidFill>
                          <a:effectLst/>
                        </a:rPr>
                        <a:t>in local communities</a:t>
                      </a:r>
                      <a:endParaRPr lang="en-US" sz="1000" b="0" i="0" u="none" strike="noStrike" dirty="0">
                        <a:solidFill>
                          <a:schemeClr val="accent1"/>
                        </a:solidFill>
                        <a:effectLst/>
                        <a:latin typeface="+mn-lt"/>
                      </a:endParaRPr>
                    </a:p>
                  </a:txBody>
                  <a:tcPr marL="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602268791"/>
              </p:ext>
            </p:extLst>
          </p:nvPr>
        </p:nvGraphicFramePr>
        <p:xfrm>
          <a:off x="7735082" y="1885950"/>
          <a:ext cx="2376000" cy="3843340"/>
        </p:xfrm>
        <a:graphic>
          <a:graphicData uri="http://schemas.openxmlformats.org/drawingml/2006/table">
            <a:tbl>
              <a:tblPr/>
              <a:tblGrid>
                <a:gridCol w="792000">
                  <a:extLst>
                    <a:ext uri="{9D8B030D-6E8A-4147-A177-3AD203B41FA5}">
                      <a16:colId xmlns:a16="http://schemas.microsoft.com/office/drawing/2014/main" val="20000"/>
                    </a:ext>
                  </a:extLst>
                </a:gridCol>
                <a:gridCol w="792000">
                  <a:extLst>
                    <a:ext uri="{9D8B030D-6E8A-4147-A177-3AD203B41FA5}">
                      <a16:colId xmlns:a16="http://schemas.microsoft.com/office/drawing/2014/main" val="4167240138"/>
                    </a:ext>
                  </a:extLst>
                </a:gridCol>
                <a:gridCol w="792000">
                  <a:extLst>
                    <a:ext uri="{9D8B030D-6E8A-4147-A177-3AD203B41FA5}">
                      <a16:colId xmlns:a16="http://schemas.microsoft.com/office/drawing/2014/main" val="4028320389"/>
                    </a:ext>
                  </a:extLst>
                </a:gridCol>
              </a:tblGrid>
              <a:tr h="454213">
                <a:tc>
                  <a:txBody>
                    <a:bodyPr/>
                    <a:lstStyle/>
                    <a:p>
                      <a:pPr algn="ctr" fontAlgn="ctr"/>
                      <a:r>
                        <a:rPr lang="en-NZ" sz="1000" b="1" i="0" u="none" strike="noStrike" dirty="0">
                          <a:solidFill>
                            <a:schemeClr val="accent1"/>
                          </a:solidFill>
                          <a:effectLst/>
                          <a:latin typeface="+mn-lt"/>
                        </a:rPr>
                        <a:t>Mar-19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chemeClr val="accent1"/>
                          </a:solidFill>
                          <a:effectLst/>
                          <a:latin typeface="+mn-lt"/>
                        </a:rPr>
                        <a:t>Nov-18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chemeClr val="accent1"/>
                          </a:solidFill>
                          <a:effectLst/>
                          <a:latin typeface="+mn-lt"/>
                        </a:rPr>
                        <a:t>Mar-18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4161">
                <a:tc>
                  <a:txBody>
                    <a:bodyPr/>
                    <a:lstStyle/>
                    <a:p>
                      <a:pPr algn="ctr" fontAlgn="ctr"/>
                      <a:r>
                        <a:rPr lang="en-NZ" sz="1000" b="0" i="0" u="none" strike="noStrike">
                          <a:solidFill>
                            <a:schemeClr val="tx1"/>
                          </a:solidFill>
                          <a:effectLst/>
                          <a:latin typeface="Arial" panose="020B0604020202020204" pitchFamily="34" charset="0"/>
                        </a:rPr>
                        <a:t>58%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57%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60%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4161">
                <a:tc>
                  <a:txBody>
                    <a:bodyPr/>
                    <a:lstStyle/>
                    <a:p>
                      <a:pPr algn="ctr" fontAlgn="ctr"/>
                      <a:r>
                        <a:rPr lang="en-NZ" sz="1000" b="0" i="0" u="none" strike="noStrike">
                          <a:solidFill>
                            <a:schemeClr val="tx1"/>
                          </a:solidFill>
                          <a:effectLst/>
                          <a:latin typeface="Arial" panose="020B0604020202020204" pitchFamily="34" charset="0"/>
                        </a:rPr>
                        <a:t>55%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58%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52%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4161">
                <a:tc>
                  <a:txBody>
                    <a:bodyPr/>
                    <a:lstStyle/>
                    <a:p>
                      <a:pPr algn="ctr" fontAlgn="ctr"/>
                      <a:r>
                        <a:rPr lang="en-NZ" sz="1000" b="0" i="0" u="none" strike="noStrike">
                          <a:solidFill>
                            <a:schemeClr val="tx1"/>
                          </a:solidFill>
                          <a:effectLst/>
                          <a:latin typeface="Arial" panose="020B0604020202020204" pitchFamily="34" charset="0"/>
                        </a:rPr>
                        <a:t>59%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58%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59%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4161">
                <a:tc>
                  <a:txBody>
                    <a:bodyPr/>
                    <a:lstStyle/>
                    <a:p>
                      <a:pPr algn="ctr" fontAlgn="ctr"/>
                      <a:r>
                        <a:rPr lang="en-NZ" sz="1000" b="0" i="0" u="none" strike="noStrike">
                          <a:solidFill>
                            <a:schemeClr val="tx1"/>
                          </a:solidFill>
                          <a:effectLst/>
                          <a:latin typeface="Arial" panose="020B0604020202020204" pitchFamily="34" charset="0"/>
                        </a:rPr>
                        <a:t>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43%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44%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4161">
                <a:tc>
                  <a:txBody>
                    <a:bodyPr/>
                    <a:lstStyle/>
                    <a:p>
                      <a:pPr algn="ctr" fontAlgn="ctr"/>
                      <a:r>
                        <a:rPr lang="en-NZ" sz="1000" b="0" i="0" u="none" strike="noStrike">
                          <a:solidFill>
                            <a:schemeClr val="tx1"/>
                          </a:solidFill>
                          <a:effectLst/>
                          <a:latin typeface="Arial" panose="020B0604020202020204" pitchFamily="34" charset="0"/>
                        </a:rPr>
                        <a:t>33%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4161">
                <a:tc>
                  <a:txBody>
                    <a:bodyPr/>
                    <a:lstStyle/>
                    <a:p>
                      <a:pPr algn="ctr" fontAlgn="ctr"/>
                      <a:r>
                        <a:rPr lang="en-NZ" sz="1000" b="0" i="0" u="none" strike="noStrike">
                          <a:solidFill>
                            <a:schemeClr val="tx1"/>
                          </a:solidFill>
                          <a:effectLst/>
                          <a:latin typeface="Arial" panose="020B0604020202020204" pitchFamily="34" charset="0"/>
                        </a:rPr>
                        <a:t>34%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4161">
                <a:tc>
                  <a:txBody>
                    <a:bodyPr/>
                    <a:lstStyle/>
                    <a:p>
                      <a:pPr algn="ctr" fontAlgn="ctr"/>
                      <a:r>
                        <a:rPr lang="en-NZ" sz="1000" b="0" i="0" u="none" strike="noStrike">
                          <a:solidFill>
                            <a:schemeClr val="tx1"/>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34%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3" name="AutoShape 20"/>
          <p:cNvSpPr>
            <a:spLocks noChangeArrowheads="1"/>
          </p:cNvSpPr>
          <p:nvPr>
            <p:custDataLst>
              <p:tags r:id="rId1"/>
            </p:custDataLst>
          </p:nvPr>
        </p:nvSpPr>
        <p:spPr bwMode="gray">
          <a:xfrm>
            <a:off x="9090604" y="2999642"/>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endParaRPr>
          </a:p>
        </p:txBody>
      </p:sp>
      <p:sp>
        <p:nvSpPr>
          <p:cNvPr id="20" name="TextBox 19"/>
          <p:cNvSpPr txBox="1"/>
          <p:nvPr>
            <p:custDataLst>
              <p:tags r:id="rId2"/>
            </p:custDataLst>
          </p:nvPr>
        </p:nvSpPr>
        <p:spPr>
          <a:xfrm>
            <a:off x="350115" y="6293077"/>
            <a:ext cx="8641136" cy="209353"/>
          </a:xfrm>
          <a:prstGeom prst="rect">
            <a:avLst/>
          </a:prstGeom>
          <a:noFill/>
        </p:spPr>
        <p:txBody>
          <a:bodyPr vert="horz" wrap="square" lIns="0" tIns="0" rIns="0" bIns="0" rtlCol="0" anchor="b">
            <a:noAutofit/>
          </a:bodyPr>
          <a:lstStyle/>
          <a:p>
            <a:pPr>
              <a:tabLst>
                <a:tab pos="266700" algn="l"/>
              </a:tabLst>
            </a:pPr>
            <a:r>
              <a:rPr lang="en-NZ" sz="700" b="0" dirty="0">
                <a:solidFill>
                  <a:schemeClr val="accent1"/>
                </a:solidFill>
                <a:latin typeface="+mn-lt"/>
              </a:rPr>
              <a:t>Base: New Zealanders aged 18 plus: </a:t>
            </a:r>
            <a:r>
              <a:rPr lang="pt-BR" sz="700" b="0" dirty="0">
                <a:solidFill>
                  <a:schemeClr val="accent1"/>
                </a:solidFill>
                <a:latin typeface="+mn-lt"/>
              </a:rPr>
              <a:t>Mar-18 n = 555 | </a:t>
            </a:r>
            <a:r>
              <a:rPr lang="pt-BR" sz="700" b="0" dirty="0">
                <a:solidFill>
                  <a:schemeClr val="accent1"/>
                </a:solidFill>
              </a:rPr>
              <a:t>Nov-18 n = 1084 | Mar-19 n = 1083 | Nov-19 n = 1081</a:t>
            </a:r>
            <a:endParaRPr lang="en-NZ" sz="700" b="0" dirty="0">
              <a:solidFill>
                <a:schemeClr val="accent1"/>
              </a:solidFill>
              <a:latin typeface="+mn-lt"/>
            </a:endParaRPr>
          </a:p>
          <a:p>
            <a:pPr>
              <a:tabLst>
                <a:tab pos="266700" algn="l"/>
              </a:tabLst>
            </a:pPr>
            <a:r>
              <a:rPr lang="en-NZ" sz="700" b="0" dirty="0">
                <a:solidFill>
                  <a:schemeClr val="accent1"/>
                </a:solidFill>
                <a:latin typeface="+mn-lt"/>
              </a:rPr>
              <a:t>Notes: Agreement on a 7 point scale where 1 is ‘strongly disagree’ and 7 is ‘strongly agree’; Top two box is shown </a:t>
            </a:r>
            <a:endParaRPr lang="pt-BR" sz="700" b="0" dirty="0">
              <a:solidFill>
                <a:schemeClr val="accent1"/>
              </a:solidFill>
              <a:latin typeface="+mn-lt"/>
            </a:endParaRPr>
          </a:p>
        </p:txBody>
      </p:sp>
      <p:grpSp>
        <p:nvGrpSpPr>
          <p:cNvPr id="19" name="Group 18">
            <a:extLst>
              <a:ext uri="{FF2B5EF4-FFF2-40B4-BE49-F238E27FC236}">
                <a16:creationId xmlns:a16="http://schemas.microsoft.com/office/drawing/2014/main" id="{E7769211-B091-467E-AC0B-3F4FB4CE9617}"/>
              </a:ext>
            </a:extLst>
          </p:cNvPr>
          <p:cNvGrpSpPr/>
          <p:nvPr/>
        </p:nvGrpSpPr>
        <p:grpSpPr>
          <a:xfrm>
            <a:off x="8287964" y="6176410"/>
            <a:ext cx="1899936" cy="326022"/>
            <a:chOff x="8283348" y="6176410"/>
            <a:chExt cx="1877449" cy="326022"/>
          </a:xfrm>
        </p:grpSpPr>
        <p:sp>
          <p:nvSpPr>
            <p:cNvPr id="24" name="Rectangle 23">
              <a:extLst>
                <a:ext uri="{FF2B5EF4-FFF2-40B4-BE49-F238E27FC236}">
                  <a16:creationId xmlns:a16="http://schemas.microsoft.com/office/drawing/2014/main" id="{E8EF189F-0AC8-40BC-BAEA-2B7A12B6BC5B}"/>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5" name="Text Box 21">
              <a:extLst>
                <a:ext uri="{FF2B5EF4-FFF2-40B4-BE49-F238E27FC236}">
                  <a16:creationId xmlns:a16="http://schemas.microsoft.com/office/drawing/2014/main" id="{F4CC5C6B-51D0-4870-A82C-DDA1235D4DDE}"/>
                </a:ext>
              </a:extLst>
            </p:cNvPr>
            <p:cNvSpPr txBox="1">
              <a:spLocks noChangeArrowheads="1"/>
            </p:cNvSpPr>
            <p:nvPr>
              <p:custDataLst>
                <p:tags r:id="rId4"/>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6" name="AutoShape 22">
              <a:extLst>
                <a:ext uri="{FF2B5EF4-FFF2-40B4-BE49-F238E27FC236}">
                  <a16:creationId xmlns:a16="http://schemas.microsoft.com/office/drawing/2014/main" id="{FC1062D1-73BE-43B3-B53C-9242EE874DFE}"/>
                </a:ext>
              </a:extLst>
            </p:cNvPr>
            <p:cNvSpPr>
              <a:spLocks noChangeArrowheads="1"/>
            </p:cNvSpPr>
            <p:nvPr>
              <p:custDataLst>
                <p:tags r:id="rId5"/>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7" name="AutoShape 20">
              <a:extLst>
                <a:ext uri="{FF2B5EF4-FFF2-40B4-BE49-F238E27FC236}">
                  <a16:creationId xmlns:a16="http://schemas.microsoft.com/office/drawing/2014/main" id="{554FA00E-D0EA-4473-AF05-F2938B98B90E}"/>
                </a:ext>
              </a:extLst>
            </p:cNvPr>
            <p:cNvSpPr>
              <a:spLocks noChangeArrowheads="1"/>
            </p:cNvSpPr>
            <p:nvPr>
              <p:custDataLst>
                <p:tags r:id="rId6"/>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3" name="Slide Number Placeholder 2">
            <a:extLst>
              <a:ext uri="{FF2B5EF4-FFF2-40B4-BE49-F238E27FC236}">
                <a16:creationId xmlns:a16="http://schemas.microsoft.com/office/drawing/2014/main" id="{F447C039-C19A-4A68-8634-BB4212E1DED0}"/>
              </a:ext>
            </a:extLst>
          </p:cNvPr>
          <p:cNvSpPr>
            <a:spLocks noGrp="1"/>
          </p:cNvSpPr>
          <p:nvPr>
            <p:ph type="sldNum" sz="quarter" idx="10"/>
          </p:nvPr>
        </p:nvSpPr>
        <p:spPr/>
        <p:txBody>
          <a:bodyPr/>
          <a:lstStyle/>
          <a:p>
            <a:fld id="{9784CBA3-D598-4B1F-BAA3-EE14B5154290}" type="slidenum">
              <a:rPr lang="en-AU" smtClean="0"/>
              <a:pPr/>
              <a:t>28</a:t>
            </a:fld>
            <a:endParaRPr lang="en-AU" dirty="0"/>
          </a:p>
        </p:txBody>
      </p:sp>
      <p:sp>
        <p:nvSpPr>
          <p:cNvPr id="22" name="AutoShape 20">
            <a:extLst>
              <a:ext uri="{FF2B5EF4-FFF2-40B4-BE49-F238E27FC236}">
                <a16:creationId xmlns:a16="http://schemas.microsoft.com/office/drawing/2014/main" id="{253C7377-387A-4DF5-BDAD-1FAB4B485AFD}"/>
              </a:ext>
            </a:extLst>
          </p:cNvPr>
          <p:cNvSpPr>
            <a:spLocks noChangeArrowheads="1"/>
          </p:cNvSpPr>
          <p:nvPr>
            <p:custDataLst>
              <p:tags r:id="rId3"/>
            </p:custDataLst>
          </p:nvPr>
        </p:nvSpPr>
        <p:spPr bwMode="gray">
          <a:xfrm rot="10800000">
            <a:off x="8298124" y="3944522"/>
            <a:ext cx="152400" cy="152400"/>
          </a:xfrm>
          <a:prstGeom prst="flowChartExtract">
            <a:avLst/>
          </a:prstGeom>
          <a:solidFill>
            <a:srgbClr val="FF0000"/>
          </a:solidFill>
          <a:ln w="9525" algn="ctr">
            <a:solidFill>
              <a:srgbClr val="FF0000"/>
            </a:solidFill>
            <a:miter lim="800000"/>
            <a:headEnd/>
            <a:tailEnd/>
          </a:ln>
          <a:effectLst/>
        </p:spPr>
        <p:txBody>
          <a:bodyPr lIns="14400" tIns="7200" rIns="14400" bIns="7200" anchor="ctr">
            <a:noAutofit/>
          </a:bodyPr>
          <a:lstStyle/>
          <a:p>
            <a:endParaRPr lang="en-NZ" dirty="0">
              <a:solidFill>
                <a:schemeClr val="accent1"/>
              </a:solidFill>
            </a:endParaRPr>
          </a:p>
        </p:txBody>
      </p:sp>
    </p:spTree>
    <p:extLst>
      <p:ext uri="{BB962C8B-B14F-4D97-AF65-F5344CB8AC3E}">
        <p14:creationId xmlns:p14="http://schemas.microsoft.com/office/powerpoint/2010/main" val="2899227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MAC_594_23"/>
          <p:cNvGraphicFramePr>
            <a:graphicFrameLocks noGrp="1"/>
          </p:cNvGraphicFramePr>
          <p:nvPr>
            <p:ph sz="quarter" idx="11"/>
            <p:extLst>
              <p:ext uri="{D42A27DB-BD31-4B8C-83A1-F6EECF244321}">
                <p14:modId xmlns:p14="http://schemas.microsoft.com/office/powerpoint/2010/main" val="150439519"/>
              </p:ext>
            </p:extLst>
          </p:nvPr>
        </p:nvGraphicFramePr>
        <p:xfrm>
          <a:off x="327025" y="1860550"/>
          <a:ext cx="9783763" cy="4445000"/>
        </p:xfrm>
        <a:graphic>
          <a:graphicData uri="http://schemas.openxmlformats.org/drawingml/2006/chart">
            <c:chart xmlns:c="http://schemas.openxmlformats.org/drawingml/2006/chart" xmlns:r="http://schemas.openxmlformats.org/officeDocument/2006/relationships" r:id="rId6"/>
          </a:graphicData>
        </a:graphic>
      </p:graphicFrame>
      <p:sp>
        <p:nvSpPr>
          <p:cNvPr id="8" name="Title 7"/>
          <p:cNvSpPr>
            <a:spLocks noGrp="1"/>
          </p:cNvSpPr>
          <p:nvPr>
            <p:ph type="title"/>
          </p:nvPr>
        </p:nvSpPr>
        <p:spPr>
          <a:xfrm>
            <a:off x="326282" y="1"/>
            <a:ext cx="9784800" cy="1137649"/>
          </a:xfrm>
          <a:noFill/>
        </p:spPr>
        <p:txBody>
          <a:bodyPr/>
          <a:lstStyle/>
          <a:p>
            <a:r>
              <a:rPr lang="en-GB" dirty="0"/>
              <a:t>New Zealanders views on the cons of tourism are weighted heavily to road accidents and traffic congestion, other top concerns include environmental damage and accommodation concerns</a:t>
            </a:r>
            <a:endParaRPr lang="en-NZ" dirty="0">
              <a:latin typeface="+mj-lt"/>
            </a:endParaRPr>
          </a:p>
        </p:txBody>
      </p:sp>
      <p:sp>
        <p:nvSpPr>
          <p:cNvPr id="10" name="Text Placeholder 9"/>
          <p:cNvSpPr>
            <a:spLocks noGrp="1"/>
          </p:cNvSpPr>
          <p:nvPr>
            <p:ph type="body" sz="quarter" idx="15"/>
          </p:nvPr>
        </p:nvSpPr>
        <p:spPr/>
        <p:txBody>
          <a:bodyPr/>
          <a:lstStyle/>
          <a:p>
            <a:r>
              <a:rPr lang="en-GB" sz="1600" b="0" dirty="0"/>
              <a:t>Cons of international tourism</a:t>
            </a:r>
            <a:endParaRPr lang="en-GB" sz="1400" b="0" dirty="0"/>
          </a:p>
          <a:p>
            <a:r>
              <a:rPr lang="en-GB" sz="1100" b="0" dirty="0"/>
              <a:t>% agree, 18+ year olds, Nov-19</a:t>
            </a:r>
          </a:p>
          <a:p>
            <a:endParaRPr lang="en-NZ" dirty="0"/>
          </a:p>
        </p:txBody>
      </p:sp>
      <p:graphicFrame>
        <p:nvGraphicFramePr>
          <p:cNvPr id="25" name="Table 24"/>
          <p:cNvGraphicFramePr>
            <a:graphicFrameLocks noGrp="1"/>
          </p:cNvGraphicFramePr>
          <p:nvPr>
            <p:extLst>
              <p:ext uri="{D42A27DB-BD31-4B8C-83A1-F6EECF244321}">
                <p14:modId xmlns:p14="http://schemas.microsoft.com/office/powerpoint/2010/main" val="1813114788"/>
              </p:ext>
            </p:extLst>
          </p:nvPr>
        </p:nvGraphicFramePr>
        <p:xfrm>
          <a:off x="367368" y="2334004"/>
          <a:ext cx="2937468" cy="3390900"/>
        </p:xfrm>
        <a:graphic>
          <a:graphicData uri="http://schemas.openxmlformats.org/drawingml/2006/table">
            <a:tbl>
              <a:tblPr>
                <a:tableStyleId>{5C22544A-7EE6-4342-B048-85BDC9FD1C3A}</a:tableStyleId>
              </a:tblPr>
              <a:tblGrid>
                <a:gridCol w="2937468">
                  <a:extLst>
                    <a:ext uri="{9D8B030D-6E8A-4147-A177-3AD203B41FA5}">
                      <a16:colId xmlns:a16="http://schemas.microsoft.com/office/drawing/2014/main" val="20000"/>
                    </a:ext>
                  </a:extLst>
                </a:gridCol>
              </a:tblGrid>
              <a:tr h="339090">
                <a:tc>
                  <a:txBody>
                    <a:bodyPr/>
                    <a:lstStyle/>
                    <a:p>
                      <a:pPr algn="r" fontAlgn="ctr"/>
                      <a:r>
                        <a:rPr lang="en-US" sz="1000" u="none" strike="noStrike" dirty="0">
                          <a:solidFill>
                            <a:schemeClr val="accent1"/>
                          </a:solidFill>
                          <a:effectLst/>
                        </a:rPr>
                        <a:t>Increases the risk of </a:t>
                      </a:r>
                      <a:r>
                        <a:rPr lang="en-US" sz="1000" b="1" u="none" strike="noStrike" dirty="0">
                          <a:solidFill>
                            <a:schemeClr val="accent1"/>
                          </a:solidFill>
                          <a:effectLst/>
                        </a:rPr>
                        <a:t>serious road accidents</a:t>
                      </a:r>
                      <a:endParaRPr lang="en-US" sz="1000" b="1" i="0" u="none" strike="noStrike" dirty="0">
                        <a:solidFill>
                          <a:schemeClr val="accent1"/>
                        </a:solidFill>
                        <a:effectLst/>
                        <a:latin typeface="Verdana"/>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9090">
                <a:tc>
                  <a:txBody>
                    <a:bodyPr/>
                    <a:lstStyle/>
                    <a:p>
                      <a:pPr algn="r" fontAlgn="ctr"/>
                      <a:r>
                        <a:rPr lang="en-US" sz="1000" u="none" strike="noStrike" dirty="0">
                          <a:solidFill>
                            <a:schemeClr val="accent1"/>
                          </a:solidFill>
                          <a:effectLst/>
                        </a:rPr>
                        <a:t>Results in </a:t>
                      </a:r>
                      <a:r>
                        <a:rPr lang="en-US" sz="1000" b="1" u="none" strike="noStrike" dirty="0">
                          <a:solidFill>
                            <a:schemeClr val="accent1"/>
                          </a:solidFill>
                          <a:effectLst/>
                        </a:rPr>
                        <a:t>increased traffic congestion </a:t>
                      </a:r>
                      <a:r>
                        <a:rPr lang="en-US" sz="1000" u="none" strike="noStrike" dirty="0">
                          <a:solidFill>
                            <a:schemeClr val="accent1"/>
                          </a:solidFill>
                          <a:effectLst/>
                        </a:rPr>
                        <a:t>on holiday routes</a:t>
                      </a:r>
                      <a:endParaRPr lang="en-US" sz="1000" b="0"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9090">
                <a:tc>
                  <a:txBody>
                    <a:bodyPr/>
                    <a:lstStyle/>
                    <a:p>
                      <a:pPr algn="r" fontAlgn="ctr"/>
                      <a:r>
                        <a:rPr lang="en-US" sz="1000" u="none" strike="noStrike" dirty="0">
                          <a:solidFill>
                            <a:schemeClr val="accent1"/>
                          </a:solidFill>
                          <a:effectLst/>
                        </a:rPr>
                        <a:t>Results in a higher </a:t>
                      </a:r>
                      <a:r>
                        <a:rPr lang="en-US" sz="1000" b="1" u="none" strike="noStrike" dirty="0">
                          <a:solidFill>
                            <a:schemeClr val="accent1"/>
                          </a:solidFill>
                          <a:effectLst/>
                        </a:rPr>
                        <a:t>number of road accidents</a:t>
                      </a:r>
                      <a:endParaRPr lang="en-US" sz="1000" b="1"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9090">
                <a:tc>
                  <a:txBody>
                    <a:bodyPr/>
                    <a:lstStyle/>
                    <a:p>
                      <a:pPr algn="r" fontAlgn="ctr"/>
                      <a:r>
                        <a:rPr lang="en-NZ" sz="1000" u="none" strike="noStrike" dirty="0">
                          <a:solidFill>
                            <a:schemeClr val="accent1"/>
                          </a:solidFill>
                          <a:effectLst/>
                        </a:rPr>
                        <a:t>Results in </a:t>
                      </a:r>
                      <a:r>
                        <a:rPr lang="en-NZ" sz="1000" b="1" u="none" strike="noStrike" dirty="0">
                          <a:solidFill>
                            <a:schemeClr val="accent1"/>
                          </a:solidFill>
                          <a:effectLst/>
                        </a:rPr>
                        <a:t>increased littering</a:t>
                      </a:r>
                      <a:endParaRPr lang="en-NZ" sz="1000" b="1"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9090">
                <a:tc>
                  <a:txBody>
                    <a:bodyPr/>
                    <a:lstStyle/>
                    <a:p>
                      <a:pPr algn="r" fontAlgn="ctr"/>
                      <a:r>
                        <a:rPr lang="en-US" sz="1000" u="none" strike="noStrike" dirty="0">
                          <a:solidFill>
                            <a:schemeClr val="accent1"/>
                          </a:solidFill>
                          <a:effectLst/>
                        </a:rPr>
                        <a:t>Makes </a:t>
                      </a:r>
                      <a:r>
                        <a:rPr lang="en-US" sz="1000" b="1" u="none" strike="noStrike" dirty="0">
                          <a:solidFill>
                            <a:schemeClr val="accent1"/>
                          </a:solidFill>
                          <a:effectLst/>
                        </a:rPr>
                        <a:t>accommodation too expensive </a:t>
                      </a:r>
                      <a:r>
                        <a:rPr lang="en-US" sz="1000" u="none" strike="noStrike" dirty="0">
                          <a:solidFill>
                            <a:schemeClr val="accent1"/>
                          </a:solidFill>
                          <a:effectLst/>
                        </a:rPr>
                        <a:t>for New Zealand residents</a:t>
                      </a:r>
                      <a:endParaRPr lang="en-US" sz="1000" b="0"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9090">
                <a:tc>
                  <a:txBody>
                    <a:bodyPr/>
                    <a:lstStyle/>
                    <a:p>
                      <a:pPr algn="r" fontAlgn="ctr"/>
                      <a:r>
                        <a:rPr lang="en-US" sz="1000" u="none" strike="noStrike" dirty="0">
                          <a:solidFill>
                            <a:schemeClr val="accent1"/>
                          </a:solidFill>
                          <a:effectLst/>
                        </a:rPr>
                        <a:t>Results in </a:t>
                      </a:r>
                      <a:r>
                        <a:rPr lang="en-US" sz="1000" b="1" u="none" strike="noStrike" dirty="0">
                          <a:solidFill>
                            <a:schemeClr val="accent1"/>
                          </a:solidFill>
                          <a:effectLst/>
                        </a:rPr>
                        <a:t>damage to New Zealand’s natural environment</a:t>
                      </a:r>
                      <a:endParaRPr lang="en-US" sz="1000" b="1" i="0" u="none" strike="noStrike" dirty="0">
                        <a:solidFill>
                          <a:schemeClr val="accent1"/>
                        </a:solidFill>
                        <a:effectLst/>
                        <a:latin typeface="Verdana"/>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9090">
                <a:tc>
                  <a:txBody>
                    <a:bodyPr/>
                    <a:lstStyle/>
                    <a:p>
                      <a:pPr marL="0" marR="0" lvl="0" indent="0" algn="r" defTabSz="10287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1"/>
                          </a:solidFill>
                          <a:effectLst/>
                          <a:uLnTx/>
                          <a:uFillTx/>
                          <a:latin typeface="+mn-lt"/>
                          <a:ea typeface="+mn-ea"/>
                          <a:cs typeface="+mn-cs"/>
                        </a:rPr>
                        <a:t>Makes it </a:t>
                      </a:r>
                      <a:r>
                        <a:rPr kumimoji="0" lang="en-US" sz="1000" b="1" i="0" u="none" strike="noStrike" kern="1200" cap="none" spc="0" normalizeH="0" baseline="0" noProof="0" dirty="0">
                          <a:ln>
                            <a:noFill/>
                          </a:ln>
                          <a:solidFill>
                            <a:schemeClr val="accent1"/>
                          </a:solidFill>
                          <a:effectLst/>
                          <a:uLnTx/>
                          <a:uFillTx/>
                          <a:latin typeface="+mn-lt"/>
                          <a:ea typeface="+mn-ea"/>
                          <a:cs typeface="+mn-cs"/>
                        </a:rPr>
                        <a:t>hard for New Zealanders to find accommodation vacancies</a:t>
                      </a:r>
                      <a:endParaRPr kumimoji="0" lang="en-US" sz="1000" b="0" i="0" u="none" strike="noStrike" kern="1200" cap="none" spc="0" normalizeH="0" baseline="0" noProof="0" dirty="0">
                        <a:ln>
                          <a:noFill/>
                        </a:ln>
                        <a:solidFill>
                          <a:schemeClr val="accent1"/>
                        </a:solidFill>
                        <a:effectLst/>
                        <a:uLnTx/>
                        <a:uFillTx/>
                        <a:latin typeface="+mn-lt"/>
                        <a:ea typeface="+mn-ea"/>
                        <a:cs typeface="+mn-cs"/>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9090">
                <a:tc>
                  <a:txBody>
                    <a:bodyPr/>
                    <a:lstStyle/>
                    <a:p>
                      <a:pPr algn="r" fontAlgn="ctr"/>
                      <a:r>
                        <a:rPr lang="en-US" sz="1000" u="none" strike="noStrike" dirty="0">
                          <a:solidFill>
                            <a:schemeClr val="accent1"/>
                          </a:solidFill>
                          <a:effectLst/>
                        </a:rPr>
                        <a:t>Increases </a:t>
                      </a:r>
                      <a:r>
                        <a:rPr lang="en-US" sz="1000" b="1" u="none" strike="noStrike" dirty="0">
                          <a:solidFill>
                            <a:schemeClr val="accent1"/>
                          </a:solidFill>
                          <a:effectLst/>
                        </a:rPr>
                        <a:t>congestion in the walking areas</a:t>
                      </a:r>
                      <a:r>
                        <a:rPr lang="en-US" sz="1000" u="none" strike="noStrike" dirty="0">
                          <a:solidFill>
                            <a:schemeClr val="accent1"/>
                          </a:solidFill>
                          <a:effectLst/>
                        </a:rPr>
                        <a:t> of urban centers</a:t>
                      </a:r>
                      <a:endParaRPr lang="en-US" sz="1000" b="0"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39090">
                <a:tc>
                  <a:txBody>
                    <a:bodyPr/>
                    <a:lstStyle/>
                    <a:p>
                      <a:pPr marL="0" marR="0" lvl="0" indent="0" algn="r" defTabSz="10287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1"/>
                          </a:solidFill>
                          <a:effectLst/>
                          <a:uLnTx/>
                          <a:uFillTx/>
                          <a:latin typeface="+mn-lt"/>
                          <a:ea typeface="+mn-ea"/>
                          <a:cs typeface="+mn-cs"/>
                        </a:rPr>
                        <a:t>Means </a:t>
                      </a:r>
                      <a:r>
                        <a:rPr kumimoji="0" lang="en-US" sz="1000" b="1" i="0" u="none" strike="noStrike" kern="1200" cap="none" spc="0" normalizeH="0" baseline="0" noProof="0" dirty="0">
                          <a:ln>
                            <a:noFill/>
                          </a:ln>
                          <a:solidFill>
                            <a:schemeClr val="accent1"/>
                          </a:solidFill>
                          <a:effectLst/>
                          <a:uLnTx/>
                          <a:uFillTx/>
                          <a:latin typeface="+mn-lt"/>
                          <a:ea typeface="+mn-ea"/>
                          <a:cs typeface="+mn-cs"/>
                        </a:rPr>
                        <a:t>attractions are too busy </a:t>
                      </a:r>
                      <a:r>
                        <a:rPr kumimoji="0" lang="en-US" sz="1000" b="0" i="0" u="none" strike="noStrike" kern="1200" cap="none" spc="0" normalizeH="0" baseline="0" noProof="0" dirty="0">
                          <a:ln>
                            <a:noFill/>
                          </a:ln>
                          <a:solidFill>
                            <a:schemeClr val="accent1"/>
                          </a:solidFill>
                          <a:effectLst/>
                          <a:uLnTx/>
                          <a:uFillTx/>
                          <a:latin typeface="+mn-lt"/>
                          <a:ea typeface="+mn-ea"/>
                          <a:cs typeface="+mn-cs"/>
                        </a:rPr>
                        <a:t>for New Zealand residents to enjoy</a:t>
                      </a:r>
                    </a:p>
                  </a:txBody>
                  <a:tcPr marL="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9090">
                <a:tc>
                  <a:txBody>
                    <a:bodyPr/>
                    <a:lstStyle/>
                    <a:p>
                      <a:pPr marL="0" marR="0" lvl="0" indent="0" algn="r" defTabSz="10287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1"/>
                          </a:solidFill>
                          <a:effectLst/>
                          <a:uLnTx/>
                          <a:uFillTx/>
                          <a:latin typeface="+mn-lt"/>
                          <a:ea typeface="+mn-ea"/>
                          <a:cs typeface="+mn-cs"/>
                        </a:rPr>
                        <a:t>Makes it </a:t>
                      </a:r>
                      <a:r>
                        <a:rPr kumimoji="0" lang="en-US" sz="1000" b="1" i="0" u="none" strike="noStrike" kern="1200" cap="none" spc="0" normalizeH="0" baseline="0" noProof="0" dirty="0">
                          <a:ln>
                            <a:noFill/>
                          </a:ln>
                          <a:solidFill>
                            <a:schemeClr val="accent1"/>
                          </a:solidFill>
                          <a:effectLst/>
                          <a:uLnTx/>
                          <a:uFillTx/>
                          <a:latin typeface="+mn-lt"/>
                          <a:ea typeface="+mn-ea"/>
                          <a:cs typeface="+mn-cs"/>
                        </a:rPr>
                        <a:t>hard to find enough staff </a:t>
                      </a:r>
                      <a:r>
                        <a:rPr kumimoji="0" lang="en-US" sz="1000" b="0" i="0" u="none" strike="noStrike" kern="1200" cap="none" spc="0" normalizeH="0" baseline="0" noProof="0" dirty="0">
                          <a:ln>
                            <a:noFill/>
                          </a:ln>
                          <a:solidFill>
                            <a:schemeClr val="accent1"/>
                          </a:solidFill>
                          <a:effectLst/>
                          <a:uLnTx/>
                          <a:uFillTx/>
                          <a:latin typeface="+mn-lt"/>
                          <a:ea typeface="+mn-ea"/>
                          <a:cs typeface="+mn-cs"/>
                        </a:rPr>
                        <a:t>to work in the tourism industry</a:t>
                      </a:r>
                    </a:p>
                  </a:txBody>
                  <a:tcPr marL="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773055900"/>
              </p:ext>
            </p:extLst>
          </p:nvPr>
        </p:nvGraphicFramePr>
        <p:xfrm>
          <a:off x="7735082" y="1885950"/>
          <a:ext cx="2376000" cy="3867146"/>
        </p:xfrm>
        <a:graphic>
          <a:graphicData uri="http://schemas.openxmlformats.org/drawingml/2006/table">
            <a:tbl>
              <a:tblPr/>
              <a:tblGrid>
                <a:gridCol w="792000">
                  <a:extLst>
                    <a:ext uri="{9D8B030D-6E8A-4147-A177-3AD203B41FA5}">
                      <a16:colId xmlns:a16="http://schemas.microsoft.com/office/drawing/2014/main" val="2127316413"/>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3570686112"/>
                    </a:ext>
                  </a:extLst>
                </a:gridCol>
              </a:tblGrid>
              <a:tr h="454026">
                <a:tc>
                  <a:txBody>
                    <a:bodyPr/>
                    <a:lstStyle/>
                    <a:p>
                      <a:pPr algn="ctr" fontAlgn="ctr"/>
                      <a:r>
                        <a:rPr lang="en-NZ" sz="1000" b="1" i="0" u="none" strike="noStrike" dirty="0">
                          <a:solidFill>
                            <a:schemeClr val="accent1"/>
                          </a:solidFill>
                          <a:effectLst/>
                          <a:latin typeface="+mn-lt"/>
                        </a:rPr>
                        <a:t>Mar-19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chemeClr val="accent1"/>
                          </a:solidFill>
                          <a:effectLst/>
                          <a:latin typeface="+mn-lt"/>
                        </a:rPr>
                        <a:t>Nov-18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chemeClr val="accent1"/>
                          </a:solidFill>
                          <a:effectLst/>
                          <a:latin typeface="+mn-lt"/>
                        </a:rPr>
                        <a:t>Mar-18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1312">
                <a:tc>
                  <a:txBody>
                    <a:bodyPr/>
                    <a:lstStyle/>
                    <a:p>
                      <a:pPr algn="ctr" fontAlgn="ctr"/>
                      <a:r>
                        <a:rPr lang="en-NZ" sz="1000" b="0" i="0" u="none" strike="noStrike">
                          <a:solidFill>
                            <a:schemeClr val="tx1"/>
                          </a:solidFill>
                          <a:effectLst/>
                          <a:latin typeface="Arial" panose="020B0604020202020204" pitchFamily="34" charset="0"/>
                        </a:rPr>
                        <a:t>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40%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1312">
                <a:tc>
                  <a:txBody>
                    <a:bodyPr/>
                    <a:lstStyle/>
                    <a:p>
                      <a:pPr algn="ctr" fontAlgn="ctr"/>
                      <a:r>
                        <a:rPr lang="en-NZ" sz="1000" b="0" i="0" u="none" strike="noStrike">
                          <a:solidFill>
                            <a:schemeClr val="tx1"/>
                          </a:solidFill>
                          <a:effectLst/>
                          <a:latin typeface="Arial" panose="020B0604020202020204" pitchFamily="34" charset="0"/>
                        </a:rPr>
                        <a:t>50%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1312">
                <a:tc>
                  <a:txBody>
                    <a:bodyPr/>
                    <a:lstStyle/>
                    <a:p>
                      <a:pPr algn="ctr" fontAlgn="ctr"/>
                      <a:r>
                        <a:rPr lang="en-NZ" sz="1000" b="0" i="0" u="none" strike="noStrike">
                          <a:solidFill>
                            <a:schemeClr val="tx1"/>
                          </a:solidFill>
                          <a:effectLst/>
                          <a:latin typeface="Arial" panose="020B0604020202020204" pitchFamily="34" charset="0"/>
                        </a:rPr>
                        <a:t>38%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1312">
                <a:tc>
                  <a:txBody>
                    <a:bodyPr/>
                    <a:lstStyle/>
                    <a:p>
                      <a:pPr algn="ctr" fontAlgn="ctr"/>
                      <a:r>
                        <a:rPr lang="en-NZ" sz="1000" b="0" i="0" u="none" strike="noStrike">
                          <a:solidFill>
                            <a:schemeClr val="tx1"/>
                          </a:solidFill>
                          <a:effectLst/>
                          <a:latin typeface="Arial" panose="020B0604020202020204" pitchFamily="34" charset="0"/>
                        </a:rPr>
                        <a:t>43%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1312">
                <a:tc>
                  <a:txBody>
                    <a:bodyPr/>
                    <a:lstStyle/>
                    <a:p>
                      <a:pPr algn="ctr" fontAlgn="ctr"/>
                      <a:r>
                        <a:rPr lang="en-NZ" sz="1000" b="0" i="0" u="none" strike="noStrike">
                          <a:solidFill>
                            <a:schemeClr val="tx1"/>
                          </a:solidFill>
                          <a:effectLst/>
                          <a:latin typeface="Arial" panose="020B0604020202020204" pitchFamily="34" charset="0"/>
                        </a:rPr>
                        <a:t>35%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1312">
                <a:tc>
                  <a:txBody>
                    <a:bodyPr/>
                    <a:lstStyle/>
                    <a:p>
                      <a:pPr algn="ctr" fontAlgn="ctr"/>
                      <a:r>
                        <a:rPr lang="en-NZ" sz="1000" b="0" i="0" u="none" strike="noStrike">
                          <a:solidFill>
                            <a:schemeClr val="tx1"/>
                          </a:solidFill>
                          <a:effectLst/>
                          <a:latin typeface="Arial" panose="020B0604020202020204" pitchFamily="34" charset="0"/>
                        </a:rPr>
                        <a:t>38%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31%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25%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1312">
                <a:tc>
                  <a:txBody>
                    <a:bodyPr/>
                    <a:lstStyle/>
                    <a:p>
                      <a:pPr algn="ctr" fontAlgn="ctr"/>
                      <a:r>
                        <a:rPr lang="en-NZ" sz="1000" b="0" i="0" u="none" strike="noStrike">
                          <a:solidFill>
                            <a:schemeClr val="tx1"/>
                          </a:solidFill>
                          <a:effectLst/>
                          <a:latin typeface="Arial" panose="020B0604020202020204" pitchFamily="34" charset="0"/>
                        </a:rPr>
                        <a:t>28%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25%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21%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1312">
                <a:tc>
                  <a:txBody>
                    <a:bodyPr/>
                    <a:lstStyle/>
                    <a:p>
                      <a:pPr algn="ctr" fontAlgn="ctr"/>
                      <a:r>
                        <a:rPr lang="en-NZ" sz="1000" b="0" i="0" u="none" strike="noStrike">
                          <a:solidFill>
                            <a:schemeClr val="tx1"/>
                          </a:solidFill>
                          <a:effectLst/>
                          <a:latin typeface="Arial" panose="020B0604020202020204" pitchFamily="34" charset="0"/>
                        </a:rPr>
                        <a:t>29%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21%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20%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1312">
                <a:tc>
                  <a:txBody>
                    <a:bodyPr/>
                    <a:lstStyle/>
                    <a:p>
                      <a:pPr algn="ctr" fontAlgn="ctr"/>
                      <a:r>
                        <a:rPr lang="en-NZ" sz="1000" b="0" i="0" u="none" strike="noStrike">
                          <a:solidFill>
                            <a:schemeClr val="tx1"/>
                          </a:solidFill>
                          <a:effectLst/>
                          <a:latin typeface="Arial" panose="020B0604020202020204" pitchFamily="34" charset="0"/>
                        </a:rPr>
                        <a:t>25%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24%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17%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41312">
                <a:tc>
                  <a:txBody>
                    <a:bodyPr/>
                    <a:lstStyle/>
                    <a:p>
                      <a:pPr algn="ctr" fontAlgn="ctr"/>
                      <a:r>
                        <a:rPr lang="en-NZ" sz="1000" b="0" i="0" u="none" strike="noStrike">
                          <a:solidFill>
                            <a:schemeClr val="tx1"/>
                          </a:solidFill>
                          <a:effectLst/>
                          <a:latin typeface="Arial" panose="020B0604020202020204" pitchFamily="34" charset="0"/>
                        </a:rPr>
                        <a:t>22%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chemeClr val="tx1"/>
                          </a:solidFill>
                          <a:effectLst/>
                          <a:latin typeface="Arial" panose="020B0604020202020204" pitchFamily="34" charset="0"/>
                        </a:rPr>
                        <a:t>19%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24" name="TextBox 23"/>
          <p:cNvSpPr txBox="1"/>
          <p:nvPr>
            <p:custDataLst>
              <p:tags r:id="rId1"/>
            </p:custDataLst>
          </p:nvPr>
        </p:nvSpPr>
        <p:spPr>
          <a:xfrm>
            <a:off x="350115" y="6293077"/>
            <a:ext cx="8641136" cy="209353"/>
          </a:xfrm>
          <a:prstGeom prst="rect">
            <a:avLst/>
          </a:prstGeom>
          <a:noFill/>
        </p:spPr>
        <p:txBody>
          <a:bodyPr vert="horz" wrap="square" lIns="0" tIns="0" rIns="0" bIns="0" rtlCol="0" anchor="b">
            <a:noAutofit/>
          </a:bodyPr>
          <a:lstStyle/>
          <a:p>
            <a:pPr>
              <a:tabLst>
                <a:tab pos="266700" algn="l"/>
              </a:tabLst>
            </a:pPr>
            <a:r>
              <a:rPr lang="en-NZ" sz="700" b="0" dirty="0">
                <a:solidFill>
                  <a:schemeClr val="accent1"/>
                </a:solidFill>
              </a:rPr>
              <a:t>Base: New Zealanders aged 18 plus: </a:t>
            </a:r>
            <a:r>
              <a:rPr lang="pt-BR" sz="700" b="0" dirty="0">
                <a:solidFill>
                  <a:schemeClr val="accent1"/>
                </a:solidFill>
              </a:rPr>
              <a:t>Nov-17 n = 501 | Mar-18 n = 555 | Nov-18 n = 1084 | Mar-19 n = 1083 | Nov-19 n = 1081</a:t>
            </a:r>
            <a:endParaRPr lang="en-NZ" sz="700" b="0" dirty="0">
              <a:solidFill>
                <a:schemeClr val="accent1"/>
              </a:solidFill>
            </a:endParaRPr>
          </a:p>
          <a:p>
            <a:pPr>
              <a:tabLst>
                <a:tab pos="266700" algn="l"/>
              </a:tabLst>
            </a:pPr>
            <a:r>
              <a:rPr lang="en-NZ" sz="700" b="0" dirty="0">
                <a:solidFill>
                  <a:schemeClr val="accent1"/>
                </a:solidFill>
                <a:latin typeface="+mn-lt"/>
              </a:rPr>
              <a:t>Notes: Agreement on a 7 point scale where 1 is ‘strongly disagree’ and 7 is ‘strongly agree’; Top two box is shown </a:t>
            </a:r>
            <a:endParaRPr lang="pt-BR" sz="700" b="0" dirty="0">
              <a:solidFill>
                <a:schemeClr val="accent1"/>
              </a:solidFill>
              <a:latin typeface="+mn-lt"/>
            </a:endParaRPr>
          </a:p>
        </p:txBody>
      </p:sp>
      <p:sp>
        <p:nvSpPr>
          <p:cNvPr id="27" name="AutoShape 20">
            <a:extLst>
              <a:ext uri="{FF2B5EF4-FFF2-40B4-BE49-F238E27FC236}">
                <a16:creationId xmlns:a16="http://schemas.microsoft.com/office/drawing/2014/main" id="{E020266A-23B7-4ABB-AF69-5BA4C426477F}"/>
              </a:ext>
            </a:extLst>
          </p:cNvPr>
          <p:cNvSpPr>
            <a:spLocks noChangeArrowheads="1"/>
          </p:cNvSpPr>
          <p:nvPr/>
        </p:nvSpPr>
        <p:spPr bwMode="gray">
          <a:xfrm>
            <a:off x="8318138" y="377710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endParaRPr lang="en-NZ" dirty="0">
              <a:solidFill>
                <a:schemeClr val="accent1"/>
              </a:solidFill>
            </a:endParaRPr>
          </a:p>
        </p:txBody>
      </p:sp>
      <p:sp>
        <p:nvSpPr>
          <p:cNvPr id="28" name="AutoShape 20">
            <a:extLst>
              <a:ext uri="{FF2B5EF4-FFF2-40B4-BE49-F238E27FC236}">
                <a16:creationId xmlns:a16="http://schemas.microsoft.com/office/drawing/2014/main" id="{F9E211DE-8018-4753-8408-19FCBBF9BDF8}"/>
              </a:ext>
            </a:extLst>
          </p:cNvPr>
          <p:cNvSpPr>
            <a:spLocks noChangeArrowheads="1"/>
          </p:cNvSpPr>
          <p:nvPr/>
        </p:nvSpPr>
        <p:spPr bwMode="gray">
          <a:xfrm>
            <a:off x="8318138" y="2770672"/>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endParaRPr lang="en-NZ" dirty="0">
              <a:solidFill>
                <a:schemeClr val="accent1"/>
              </a:solidFill>
            </a:endParaRPr>
          </a:p>
        </p:txBody>
      </p:sp>
      <p:sp>
        <p:nvSpPr>
          <p:cNvPr id="29" name="AutoShape 20">
            <a:extLst>
              <a:ext uri="{FF2B5EF4-FFF2-40B4-BE49-F238E27FC236}">
                <a16:creationId xmlns:a16="http://schemas.microsoft.com/office/drawing/2014/main" id="{CD052460-DCA9-4A6C-A729-C3F869D2982B}"/>
              </a:ext>
            </a:extLst>
          </p:cNvPr>
          <p:cNvSpPr>
            <a:spLocks noChangeArrowheads="1"/>
          </p:cNvSpPr>
          <p:nvPr/>
        </p:nvSpPr>
        <p:spPr bwMode="gray">
          <a:xfrm>
            <a:off x="8318138" y="3448071"/>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endParaRPr lang="en-NZ" dirty="0">
              <a:solidFill>
                <a:schemeClr val="accent1"/>
              </a:solidFill>
            </a:endParaRPr>
          </a:p>
        </p:txBody>
      </p:sp>
      <p:grpSp>
        <p:nvGrpSpPr>
          <p:cNvPr id="26" name="Group 25">
            <a:extLst>
              <a:ext uri="{FF2B5EF4-FFF2-40B4-BE49-F238E27FC236}">
                <a16:creationId xmlns:a16="http://schemas.microsoft.com/office/drawing/2014/main" id="{D2D0E81B-B19B-4CE3-AA39-E47913EF45E4}"/>
              </a:ext>
            </a:extLst>
          </p:cNvPr>
          <p:cNvGrpSpPr/>
          <p:nvPr/>
        </p:nvGrpSpPr>
        <p:grpSpPr>
          <a:xfrm>
            <a:off x="8287964" y="6176410"/>
            <a:ext cx="1899936" cy="326022"/>
            <a:chOff x="8283348" y="6176410"/>
            <a:chExt cx="1877449" cy="326022"/>
          </a:xfrm>
        </p:grpSpPr>
        <p:sp>
          <p:nvSpPr>
            <p:cNvPr id="40" name="Rectangle 39">
              <a:extLst>
                <a:ext uri="{FF2B5EF4-FFF2-40B4-BE49-F238E27FC236}">
                  <a16:creationId xmlns:a16="http://schemas.microsoft.com/office/drawing/2014/main" id="{F90D0AB1-8D66-45ED-AFDD-961A427704A4}"/>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45" name="Text Box 21">
              <a:extLst>
                <a:ext uri="{FF2B5EF4-FFF2-40B4-BE49-F238E27FC236}">
                  <a16:creationId xmlns:a16="http://schemas.microsoft.com/office/drawing/2014/main" id="{470456A7-2C38-4691-9F94-B1EA738928FB}"/>
                </a:ext>
              </a:extLst>
            </p:cNvPr>
            <p:cNvSpPr txBox="1">
              <a:spLocks noChangeArrowheads="1"/>
            </p:cNvSpPr>
            <p:nvPr>
              <p:custDataLst>
                <p:tags r:id="rId2"/>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46" name="AutoShape 22">
              <a:extLst>
                <a:ext uri="{FF2B5EF4-FFF2-40B4-BE49-F238E27FC236}">
                  <a16:creationId xmlns:a16="http://schemas.microsoft.com/office/drawing/2014/main" id="{EDC6B28B-ADAC-4AF6-A318-55155E705C43}"/>
                </a:ext>
              </a:extLst>
            </p:cNvPr>
            <p:cNvSpPr>
              <a:spLocks noChangeArrowheads="1"/>
            </p:cNvSpPr>
            <p:nvPr>
              <p:custDataLst>
                <p:tags r:id="rId3"/>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47" name="AutoShape 20">
              <a:extLst>
                <a:ext uri="{FF2B5EF4-FFF2-40B4-BE49-F238E27FC236}">
                  <a16:creationId xmlns:a16="http://schemas.microsoft.com/office/drawing/2014/main" id="{F725AADD-EAC7-4BC1-96E1-378D61FE2E00}"/>
                </a:ext>
              </a:extLst>
            </p:cNvPr>
            <p:cNvSpPr>
              <a:spLocks noChangeArrowheads="1"/>
            </p:cNvSpPr>
            <p:nvPr>
              <p:custDataLst>
                <p:tags r:id="rId4"/>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41" name="AutoShape 20">
            <a:extLst>
              <a:ext uri="{FF2B5EF4-FFF2-40B4-BE49-F238E27FC236}">
                <a16:creationId xmlns:a16="http://schemas.microsoft.com/office/drawing/2014/main" id="{01A8F983-89E3-41E5-8E87-EAAACECA5981}"/>
              </a:ext>
            </a:extLst>
          </p:cNvPr>
          <p:cNvSpPr>
            <a:spLocks noChangeArrowheads="1"/>
          </p:cNvSpPr>
          <p:nvPr/>
        </p:nvSpPr>
        <p:spPr bwMode="gray">
          <a:xfrm>
            <a:off x="8299996" y="4133871"/>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endParaRPr lang="en-NZ" dirty="0">
              <a:solidFill>
                <a:schemeClr val="accent1"/>
              </a:solidFill>
            </a:endParaRPr>
          </a:p>
        </p:txBody>
      </p:sp>
      <p:sp>
        <p:nvSpPr>
          <p:cNvPr id="42" name="AutoShape 20">
            <a:extLst>
              <a:ext uri="{FF2B5EF4-FFF2-40B4-BE49-F238E27FC236}">
                <a16:creationId xmlns:a16="http://schemas.microsoft.com/office/drawing/2014/main" id="{AC37998A-3841-4658-A795-2E6E68C94AD3}"/>
              </a:ext>
            </a:extLst>
          </p:cNvPr>
          <p:cNvSpPr>
            <a:spLocks noChangeArrowheads="1"/>
          </p:cNvSpPr>
          <p:nvPr/>
        </p:nvSpPr>
        <p:spPr bwMode="gray">
          <a:xfrm>
            <a:off x="8318138" y="4826058"/>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endParaRPr lang="en-NZ" dirty="0">
              <a:solidFill>
                <a:schemeClr val="accent1"/>
              </a:solidFill>
            </a:endParaRPr>
          </a:p>
        </p:txBody>
      </p:sp>
      <p:sp>
        <p:nvSpPr>
          <p:cNvPr id="43" name="AutoShape 20">
            <a:extLst>
              <a:ext uri="{FF2B5EF4-FFF2-40B4-BE49-F238E27FC236}">
                <a16:creationId xmlns:a16="http://schemas.microsoft.com/office/drawing/2014/main" id="{562FD003-D23F-4BAE-98C3-705DD033813F}"/>
              </a:ext>
            </a:extLst>
          </p:cNvPr>
          <p:cNvSpPr>
            <a:spLocks noChangeArrowheads="1"/>
          </p:cNvSpPr>
          <p:nvPr/>
        </p:nvSpPr>
        <p:spPr bwMode="gray">
          <a:xfrm>
            <a:off x="9101602" y="4133871"/>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endParaRPr lang="en-NZ" dirty="0">
              <a:solidFill>
                <a:schemeClr val="accent1"/>
              </a:solidFill>
            </a:endParaRPr>
          </a:p>
        </p:txBody>
      </p:sp>
      <p:sp>
        <p:nvSpPr>
          <p:cNvPr id="44" name="AutoShape 20">
            <a:extLst>
              <a:ext uri="{FF2B5EF4-FFF2-40B4-BE49-F238E27FC236}">
                <a16:creationId xmlns:a16="http://schemas.microsoft.com/office/drawing/2014/main" id="{271C629A-713A-4840-8882-40139D96BCF4}"/>
              </a:ext>
            </a:extLst>
          </p:cNvPr>
          <p:cNvSpPr>
            <a:spLocks noChangeArrowheads="1"/>
          </p:cNvSpPr>
          <p:nvPr/>
        </p:nvSpPr>
        <p:spPr bwMode="gray">
          <a:xfrm>
            <a:off x="9090604" y="5160397"/>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endParaRPr lang="en-NZ" dirty="0">
              <a:solidFill>
                <a:schemeClr val="accent1"/>
              </a:solidFill>
            </a:endParaRPr>
          </a:p>
        </p:txBody>
      </p:sp>
      <p:sp>
        <p:nvSpPr>
          <p:cNvPr id="48" name="AutoShape 20">
            <a:extLst>
              <a:ext uri="{FF2B5EF4-FFF2-40B4-BE49-F238E27FC236}">
                <a16:creationId xmlns:a16="http://schemas.microsoft.com/office/drawing/2014/main" id="{7A143D68-39C9-4748-ABBF-A30B1930E592}"/>
              </a:ext>
            </a:extLst>
          </p:cNvPr>
          <p:cNvSpPr>
            <a:spLocks noChangeArrowheads="1"/>
          </p:cNvSpPr>
          <p:nvPr/>
        </p:nvSpPr>
        <p:spPr bwMode="gray">
          <a:xfrm>
            <a:off x="9101602" y="4470915"/>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endParaRPr lang="en-NZ" dirty="0">
              <a:solidFill>
                <a:schemeClr val="accent1"/>
              </a:solidFill>
            </a:endParaRPr>
          </a:p>
        </p:txBody>
      </p:sp>
      <p:sp>
        <p:nvSpPr>
          <p:cNvPr id="3" name="Slide Number Placeholder 2">
            <a:extLst>
              <a:ext uri="{FF2B5EF4-FFF2-40B4-BE49-F238E27FC236}">
                <a16:creationId xmlns:a16="http://schemas.microsoft.com/office/drawing/2014/main" id="{A9C4ABA4-AED9-4EF3-B401-D6967DC576BD}"/>
              </a:ext>
            </a:extLst>
          </p:cNvPr>
          <p:cNvSpPr>
            <a:spLocks noGrp="1"/>
          </p:cNvSpPr>
          <p:nvPr>
            <p:ph type="sldNum" sz="quarter" idx="10"/>
          </p:nvPr>
        </p:nvSpPr>
        <p:spPr/>
        <p:txBody>
          <a:bodyPr/>
          <a:lstStyle/>
          <a:p>
            <a:fld id="{9784CBA3-D598-4B1F-BAA3-EE14B5154290}" type="slidenum">
              <a:rPr lang="en-AU" smtClean="0"/>
              <a:pPr/>
              <a:t>29</a:t>
            </a:fld>
            <a:endParaRPr lang="en-AU" dirty="0"/>
          </a:p>
        </p:txBody>
      </p:sp>
    </p:spTree>
    <p:extLst>
      <p:ext uri="{BB962C8B-B14F-4D97-AF65-F5344CB8AC3E}">
        <p14:creationId xmlns:p14="http://schemas.microsoft.com/office/powerpoint/2010/main" val="366409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chemeClr val="accent1"/>
                </a:solidFill>
                <a:latin typeface="+mj-lt"/>
              </a:rPr>
              <a:t>Contents</a:t>
            </a:r>
          </a:p>
        </p:txBody>
      </p:sp>
      <p:graphicFrame>
        <p:nvGraphicFramePr>
          <p:cNvPr id="5" name="Content Placeholder 4"/>
          <p:cNvGraphicFramePr>
            <a:graphicFrameLocks noGrp="1"/>
          </p:cNvGraphicFramePr>
          <p:nvPr>
            <p:ph sz="quarter" idx="11"/>
            <p:custDataLst>
              <p:tags r:id="rId2"/>
            </p:custDataLst>
            <p:extLst>
              <p:ext uri="{D42A27DB-BD31-4B8C-83A1-F6EECF244321}">
                <p14:modId xmlns:p14="http://schemas.microsoft.com/office/powerpoint/2010/main" val="165017004"/>
              </p:ext>
            </p:extLst>
          </p:nvPr>
        </p:nvGraphicFramePr>
        <p:xfrm>
          <a:off x="327025" y="1407964"/>
          <a:ext cx="4608606" cy="1716514"/>
        </p:xfrm>
        <a:graphic>
          <a:graphicData uri="http://schemas.openxmlformats.org/drawingml/2006/table">
            <a:tbl>
              <a:tblPr firstRow="1">
                <a:solidFill>
                  <a:srgbClr val="FFFFFF">
                    <a:alpha val="0"/>
                  </a:srgbClr>
                </a:solidFill>
                <a:tableStyleId>{5C22544A-7EE6-4342-B048-85BDC9FD1C3A}</a:tableStyleId>
              </a:tblPr>
              <a:tblGrid>
                <a:gridCol w="3744492">
                  <a:extLst>
                    <a:ext uri="{9D8B030D-6E8A-4147-A177-3AD203B41FA5}">
                      <a16:colId xmlns:a16="http://schemas.microsoft.com/office/drawing/2014/main" val="20000"/>
                    </a:ext>
                  </a:extLst>
                </a:gridCol>
                <a:gridCol w="864114">
                  <a:extLst>
                    <a:ext uri="{9D8B030D-6E8A-4147-A177-3AD203B41FA5}">
                      <a16:colId xmlns:a16="http://schemas.microsoft.com/office/drawing/2014/main" val="20001"/>
                    </a:ext>
                  </a:extLst>
                </a:gridCol>
              </a:tblGrid>
              <a:tr h="558275">
                <a:tc>
                  <a:txBody>
                    <a:bodyPr/>
                    <a:lstStyle/>
                    <a:p>
                      <a:pPr algn="l"/>
                      <a:r>
                        <a:rPr lang="en-NZ" sz="3200" b="0" u="none" dirty="0">
                          <a:solidFill>
                            <a:schemeClr val="accent1"/>
                          </a:solidFill>
                          <a:latin typeface="+mn-lt"/>
                        </a:rPr>
                        <a:t>1</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en-NZ" sz="1200" b="0" u="none" dirty="0">
                        <a:solidFill>
                          <a:schemeClr val="accent1"/>
                        </a:solidFill>
                        <a:latin typeface="+mn-lt"/>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79137">
                <a:tc>
                  <a:txBody>
                    <a:bodyPr/>
                    <a:lstStyle/>
                    <a:p>
                      <a:pPr algn="l"/>
                      <a:r>
                        <a:rPr lang="en-NZ" sz="1200" b="0" u="none" dirty="0">
                          <a:solidFill>
                            <a:schemeClr val="accent1"/>
                          </a:solidFill>
                          <a:latin typeface="+mn-lt"/>
                        </a:rPr>
                        <a:t>Research approach</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en-US" sz="1200" b="0" u="none" dirty="0">
                          <a:solidFill>
                            <a:schemeClr val="accent1"/>
                          </a:solidFill>
                          <a:latin typeface="+mn-lt"/>
                        </a:rPr>
                        <a:t>4</a:t>
                      </a:r>
                      <a:endParaRPr lang="en-NZ" sz="1200" b="0" u="none" dirty="0">
                        <a:solidFill>
                          <a:schemeClr val="accent1"/>
                        </a:solidFill>
                        <a:latin typeface="+mn-lt"/>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8275">
                <a:tc>
                  <a:txBody>
                    <a:bodyPr/>
                    <a:lstStyle/>
                    <a:p>
                      <a:pPr algn="l"/>
                      <a:r>
                        <a:rPr lang="en-NZ" sz="3200" b="0" u="none" dirty="0">
                          <a:solidFill>
                            <a:schemeClr val="accent1"/>
                          </a:solidFill>
                          <a:latin typeface="+mn-lt"/>
                        </a:rPr>
                        <a:t>2</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en-NZ" sz="1200" b="0" u="none" dirty="0">
                        <a:solidFill>
                          <a:schemeClr val="accent1"/>
                        </a:solidFill>
                        <a:latin typeface="+mn-lt"/>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9137">
                <a:tc>
                  <a:txBody>
                    <a:bodyPr/>
                    <a:lstStyle/>
                    <a:p>
                      <a:pPr algn="l"/>
                      <a:r>
                        <a:rPr lang="en-NZ" sz="1200" b="0" u="none" dirty="0">
                          <a:solidFill>
                            <a:schemeClr val="accent1"/>
                          </a:solidFill>
                          <a:latin typeface="+mn-lt"/>
                        </a:rPr>
                        <a:t>Key insights</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en-NZ" sz="1200" b="0" u="none" dirty="0">
                          <a:solidFill>
                            <a:schemeClr val="accent1"/>
                          </a:solidFill>
                          <a:latin typeface="+mn-lt"/>
                        </a:rPr>
                        <a:t>6</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6" name="Content Placeholder 5"/>
          <p:cNvGraphicFramePr>
            <a:graphicFrameLocks noGrp="1"/>
          </p:cNvGraphicFramePr>
          <p:nvPr>
            <p:ph sz="quarter" idx="12"/>
            <p:custDataLst>
              <p:tags r:id="rId3"/>
            </p:custDataLst>
            <p:extLst>
              <p:ext uri="{D42A27DB-BD31-4B8C-83A1-F6EECF244321}">
                <p14:modId xmlns:p14="http://schemas.microsoft.com/office/powerpoint/2010/main" val="3598169076"/>
              </p:ext>
            </p:extLst>
          </p:nvPr>
        </p:nvGraphicFramePr>
        <p:xfrm>
          <a:off x="5503863" y="1407964"/>
          <a:ext cx="4608606" cy="1716514"/>
        </p:xfrm>
        <a:graphic>
          <a:graphicData uri="http://schemas.openxmlformats.org/drawingml/2006/table">
            <a:tbl>
              <a:tblPr firstRow="1">
                <a:solidFill>
                  <a:srgbClr val="FFFFFF">
                    <a:alpha val="0"/>
                  </a:srgbClr>
                </a:solidFill>
                <a:tableStyleId>{5C22544A-7EE6-4342-B048-85BDC9FD1C3A}</a:tableStyleId>
              </a:tblPr>
              <a:tblGrid>
                <a:gridCol w="3744492">
                  <a:extLst>
                    <a:ext uri="{9D8B030D-6E8A-4147-A177-3AD203B41FA5}">
                      <a16:colId xmlns:a16="http://schemas.microsoft.com/office/drawing/2014/main" val="20000"/>
                    </a:ext>
                  </a:extLst>
                </a:gridCol>
                <a:gridCol w="864114">
                  <a:extLst>
                    <a:ext uri="{9D8B030D-6E8A-4147-A177-3AD203B41FA5}">
                      <a16:colId xmlns:a16="http://schemas.microsoft.com/office/drawing/2014/main" val="20001"/>
                    </a:ext>
                  </a:extLst>
                </a:gridCol>
              </a:tblGrid>
              <a:tr h="558275">
                <a:tc>
                  <a:txBody>
                    <a:bodyPr/>
                    <a:lstStyle/>
                    <a:p>
                      <a:pPr algn="l"/>
                      <a:r>
                        <a:rPr lang="en-NZ" sz="3200" b="0" u="none" dirty="0">
                          <a:solidFill>
                            <a:schemeClr val="accent1"/>
                          </a:solidFill>
                          <a:latin typeface="+mn-lt"/>
                        </a:rPr>
                        <a:t>3</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en-NZ" sz="1200" b="0" u="none" dirty="0">
                        <a:solidFill>
                          <a:schemeClr val="accent1"/>
                        </a:solidFill>
                        <a:latin typeface="+mn-lt"/>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79137">
                <a:tc>
                  <a:txBody>
                    <a:bodyPr/>
                    <a:lstStyle/>
                    <a:p>
                      <a:pPr algn="l"/>
                      <a:r>
                        <a:rPr lang="en-NZ" sz="1200" b="0" u="none" dirty="0">
                          <a:solidFill>
                            <a:schemeClr val="accent1"/>
                          </a:solidFill>
                          <a:latin typeface="+mn-lt"/>
                        </a:rPr>
                        <a:t>Detailed insights</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en-NZ" sz="1200" b="0" u="none" dirty="0">
                          <a:solidFill>
                            <a:schemeClr val="accent1"/>
                          </a:solidFill>
                          <a:latin typeface="+mn-lt"/>
                        </a:rPr>
                        <a:t>10</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8275">
                <a:tc>
                  <a:txBody>
                    <a:bodyPr/>
                    <a:lstStyle/>
                    <a:p>
                      <a:pPr algn="l"/>
                      <a:r>
                        <a:rPr lang="en-NZ" sz="3200" b="0" u="none" dirty="0">
                          <a:solidFill>
                            <a:schemeClr val="accent1"/>
                          </a:solidFill>
                          <a:latin typeface="+mn-lt"/>
                        </a:rPr>
                        <a:t>4</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en-NZ" sz="1200" b="0" u="none" dirty="0">
                        <a:solidFill>
                          <a:schemeClr val="accent1"/>
                        </a:solidFill>
                        <a:latin typeface="+mn-lt"/>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9137">
                <a:tc>
                  <a:txBody>
                    <a:bodyPr/>
                    <a:lstStyle/>
                    <a:p>
                      <a:pPr algn="l"/>
                      <a:r>
                        <a:rPr lang="en-NZ" sz="1200" b="0" u="none" dirty="0">
                          <a:solidFill>
                            <a:schemeClr val="accent1"/>
                          </a:solidFill>
                          <a:latin typeface="+mn-lt"/>
                        </a:rPr>
                        <a:t>Appendix: measures by region</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en-NZ" sz="1200" b="0" u="none" dirty="0">
                          <a:solidFill>
                            <a:schemeClr val="accent1"/>
                          </a:solidFill>
                          <a:latin typeface="+mn-lt"/>
                        </a:rPr>
                        <a:t>34</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8D640A8D-D3B6-44DF-B097-3DBFA971BF49}"/>
              </a:ext>
            </a:extLst>
          </p:cNvPr>
          <p:cNvSpPr>
            <a:spLocks noGrp="1"/>
          </p:cNvSpPr>
          <p:nvPr>
            <p:ph type="sldNum" sz="quarter" idx="10"/>
          </p:nvPr>
        </p:nvSpPr>
        <p:spPr/>
        <p:txBody>
          <a:bodyPr/>
          <a:lstStyle/>
          <a:p>
            <a:fld id="{9784CBA3-D598-4B1F-BAA3-EE14B5154290}" type="slidenum">
              <a:rPr lang="en-AU" smtClean="0"/>
              <a:pPr/>
              <a:t>3</a:t>
            </a:fld>
            <a:endParaRPr lang="en-AU" dirty="0"/>
          </a:p>
        </p:txBody>
      </p:sp>
    </p:spTree>
    <p:custDataLst>
      <p:tags r:id="rId1"/>
    </p:custDataLst>
    <p:extLst>
      <p:ext uri="{BB962C8B-B14F-4D97-AF65-F5344CB8AC3E}">
        <p14:creationId xmlns:p14="http://schemas.microsoft.com/office/powerpoint/2010/main" val="1328876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8157188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94" name="think-cell Slide" r:id="rId7" imgW="270" imgH="270" progId="TCLayout.ActiveDocument.1">
                  <p:embed/>
                </p:oleObj>
              </mc:Choice>
              <mc:Fallback>
                <p:oleObj name="think-cell Slide" r:id="rId7" imgW="270" imgH="270" progId="TCLayout.ActiveDocument.1">
                  <p:embed/>
                  <p:pic>
                    <p:nvPicPr>
                      <p:cNvPr id="6" name="Object 5"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GB" sz="2000" b="0" dirty="0">
              <a:latin typeface="Arial" panose="020B0604020202020204" pitchFamily="34" charset="0"/>
              <a:ea typeface="+mj-ea"/>
              <a:cs typeface="+mj-cs"/>
              <a:sym typeface="Arial" panose="020B0604020202020204" pitchFamily="34" charset="0"/>
            </a:endParaRPr>
          </a:p>
        </p:txBody>
      </p:sp>
      <p:graphicFrame>
        <p:nvGraphicFramePr>
          <p:cNvPr id="13" name="Table 12">
            <a:extLst>
              <a:ext uri="{FF2B5EF4-FFF2-40B4-BE49-F238E27FC236}">
                <a16:creationId xmlns:a16="http://schemas.microsoft.com/office/drawing/2014/main" id="{0784E89F-0D8F-4594-B3B6-A311B5D68F3F}"/>
              </a:ext>
            </a:extLst>
          </p:cNvPr>
          <p:cNvGraphicFramePr>
            <a:graphicFrameLocks noGrp="1"/>
          </p:cNvGraphicFramePr>
          <p:nvPr>
            <p:extLst>
              <p:ext uri="{D42A27DB-BD31-4B8C-83A1-F6EECF244321}">
                <p14:modId xmlns:p14="http://schemas.microsoft.com/office/powerpoint/2010/main" val="3382774588"/>
              </p:ext>
            </p:extLst>
          </p:nvPr>
        </p:nvGraphicFramePr>
        <p:xfrm>
          <a:off x="3326440" y="2449529"/>
          <a:ext cx="6408000" cy="2678400"/>
        </p:xfrm>
        <a:graphic>
          <a:graphicData uri="http://schemas.openxmlformats.org/drawingml/2006/table">
            <a:tbl>
              <a:tblPr/>
              <a:tblGrid>
                <a:gridCol w="640800">
                  <a:extLst>
                    <a:ext uri="{9D8B030D-6E8A-4147-A177-3AD203B41FA5}">
                      <a16:colId xmlns:a16="http://schemas.microsoft.com/office/drawing/2014/main" val="1072846078"/>
                    </a:ext>
                  </a:extLst>
                </a:gridCol>
                <a:gridCol w="640800">
                  <a:extLst>
                    <a:ext uri="{9D8B030D-6E8A-4147-A177-3AD203B41FA5}">
                      <a16:colId xmlns:a16="http://schemas.microsoft.com/office/drawing/2014/main" val="3510280901"/>
                    </a:ext>
                  </a:extLst>
                </a:gridCol>
                <a:gridCol w="640800">
                  <a:extLst>
                    <a:ext uri="{9D8B030D-6E8A-4147-A177-3AD203B41FA5}">
                      <a16:colId xmlns:a16="http://schemas.microsoft.com/office/drawing/2014/main" val="2058554570"/>
                    </a:ext>
                  </a:extLst>
                </a:gridCol>
                <a:gridCol w="640800">
                  <a:extLst>
                    <a:ext uri="{9D8B030D-6E8A-4147-A177-3AD203B41FA5}">
                      <a16:colId xmlns:a16="http://schemas.microsoft.com/office/drawing/2014/main" val="128484162"/>
                    </a:ext>
                  </a:extLst>
                </a:gridCol>
                <a:gridCol w="640800">
                  <a:extLst>
                    <a:ext uri="{9D8B030D-6E8A-4147-A177-3AD203B41FA5}">
                      <a16:colId xmlns:a16="http://schemas.microsoft.com/office/drawing/2014/main" val="2624494961"/>
                    </a:ext>
                  </a:extLst>
                </a:gridCol>
                <a:gridCol w="640800">
                  <a:extLst>
                    <a:ext uri="{9D8B030D-6E8A-4147-A177-3AD203B41FA5}">
                      <a16:colId xmlns:a16="http://schemas.microsoft.com/office/drawing/2014/main" val="1455939953"/>
                    </a:ext>
                  </a:extLst>
                </a:gridCol>
                <a:gridCol w="640800">
                  <a:extLst>
                    <a:ext uri="{9D8B030D-6E8A-4147-A177-3AD203B41FA5}">
                      <a16:colId xmlns:a16="http://schemas.microsoft.com/office/drawing/2014/main" val="3197337950"/>
                    </a:ext>
                  </a:extLst>
                </a:gridCol>
                <a:gridCol w="640800">
                  <a:extLst>
                    <a:ext uri="{9D8B030D-6E8A-4147-A177-3AD203B41FA5}">
                      <a16:colId xmlns:a16="http://schemas.microsoft.com/office/drawing/2014/main" val="1247047003"/>
                    </a:ext>
                  </a:extLst>
                </a:gridCol>
                <a:gridCol w="640800">
                  <a:extLst>
                    <a:ext uri="{9D8B030D-6E8A-4147-A177-3AD203B41FA5}">
                      <a16:colId xmlns:a16="http://schemas.microsoft.com/office/drawing/2014/main" val="1475283101"/>
                    </a:ext>
                  </a:extLst>
                </a:gridCol>
                <a:gridCol w="640800">
                  <a:extLst>
                    <a:ext uri="{9D8B030D-6E8A-4147-A177-3AD203B41FA5}">
                      <a16:colId xmlns:a16="http://schemas.microsoft.com/office/drawing/2014/main" val="1678983060"/>
                    </a:ext>
                  </a:extLst>
                </a:gridCol>
              </a:tblGrid>
              <a:tr h="334800">
                <a:tc>
                  <a:txBody>
                    <a:bodyPr/>
                    <a:lstStyle/>
                    <a:p>
                      <a:pPr algn="ctr" fontAlgn="ctr"/>
                      <a:r>
                        <a:rPr lang="en-NZ" sz="1050" b="0" i="0" u="none" strike="noStrike" dirty="0">
                          <a:solidFill>
                            <a:srgbClr val="000000"/>
                          </a:solidFill>
                          <a:effectLst/>
                          <a:latin typeface="Arial" panose="020B0604020202020204" pitchFamily="34" charset="0"/>
                        </a:rPr>
                        <a:t>47%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BEC1"/>
                    </a:solidFill>
                  </a:tcPr>
                </a:tc>
                <a:tc>
                  <a:txBody>
                    <a:bodyPr/>
                    <a:lstStyle/>
                    <a:p>
                      <a:pPr algn="ctr" fontAlgn="ctr"/>
                      <a:r>
                        <a:rPr lang="en-NZ" sz="1050" b="0" i="0" u="none" strike="noStrike" dirty="0">
                          <a:solidFill>
                            <a:srgbClr val="000000"/>
                          </a:solidFill>
                          <a:effectLst/>
                          <a:latin typeface="Arial" panose="020B0604020202020204" pitchFamily="34" charset="0"/>
                        </a:rPr>
                        <a:t>62%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D5AC"/>
                    </a:solidFill>
                  </a:tcPr>
                </a:tc>
                <a:tc>
                  <a:txBody>
                    <a:bodyPr/>
                    <a:lstStyle/>
                    <a:p>
                      <a:pPr algn="ctr" fontAlgn="ctr"/>
                      <a:r>
                        <a:rPr lang="en-NZ" sz="1050" b="0" i="0" u="none" strike="noStrike" dirty="0">
                          <a:solidFill>
                            <a:srgbClr val="000000"/>
                          </a:solidFill>
                          <a:effectLst/>
                          <a:latin typeface="Arial" panose="020B0604020202020204" pitchFamily="34" charset="0"/>
                        </a:rPr>
                        <a:t>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DEF"/>
                    </a:solidFill>
                  </a:tcPr>
                </a:tc>
                <a:tc>
                  <a:txBody>
                    <a:bodyPr/>
                    <a:lstStyle/>
                    <a:p>
                      <a:pPr algn="ctr" fontAlgn="ctr"/>
                      <a:r>
                        <a:rPr lang="en-NZ" sz="1050" b="0" i="0" u="none" strike="noStrike" dirty="0">
                          <a:solidFill>
                            <a:srgbClr val="000000"/>
                          </a:solidFill>
                          <a:effectLst/>
                          <a:latin typeface="Arial" panose="020B0604020202020204" pitchFamily="34" charset="0"/>
                        </a:rPr>
                        <a:t>69%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dirty="0">
                          <a:solidFill>
                            <a:srgbClr val="000000"/>
                          </a:solidFill>
                          <a:effectLst/>
                          <a:latin typeface="Arial" panose="020B0604020202020204" pitchFamily="34" charset="0"/>
                        </a:rPr>
                        <a:t>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9F8"/>
                    </a:solidFill>
                  </a:tcPr>
                </a:tc>
                <a:tc>
                  <a:txBody>
                    <a:bodyPr/>
                    <a:lstStyle/>
                    <a:p>
                      <a:pPr algn="ctr" fontAlgn="ctr"/>
                      <a:r>
                        <a:rPr lang="en-NZ" sz="1050" b="0" i="0" u="none" strike="noStrike" dirty="0">
                          <a:solidFill>
                            <a:srgbClr val="000000"/>
                          </a:solidFill>
                          <a:effectLst/>
                          <a:latin typeface="Arial" panose="020B0604020202020204" pitchFamily="34" charset="0"/>
                        </a:rPr>
                        <a:t>41%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dirty="0">
                          <a:solidFill>
                            <a:srgbClr val="000000"/>
                          </a:solidFill>
                          <a:effectLst/>
                          <a:latin typeface="Arial" panose="020B0604020202020204" pitchFamily="34" charset="0"/>
                        </a:rPr>
                        <a:t>62%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D8B2"/>
                    </a:solidFill>
                  </a:tcPr>
                </a:tc>
                <a:tc>
                  <a:txBody>
                    <a:bodyPr/>
                    <a:lstStyle/>
                    <a:p>
                      <a:pPr algn="ctr" fontAlgn="ctr"/>
                      <a:r>
                        <a:rPr lang="en-NZ" sz="1050" b="0" i="0" u="none" strike="noStrike" dirty="0">
                          <a:solidFill>
                            <a:srgbClr val="000000"/>
                          </a:solidFill>
                          <a:effectLst/>
                          <a:latin typeface="Arial" panose="020B0604020202020204" pitchFamily="34" charset="0"/>
                        </a:rPr>
                        <a:t>53%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4ED"/>
                    </a:solidFill>
                  </a:tcPr>
                </a:tc>
                <a:tc>
                  <a:txBody>
                    <a:bodyPr/>
                    <a:lstStyle/>
                    <a:p>
                      <a:pPr algn="ctr" fontAlgn="ctr"/>
                      <a:r>
                        <a:rPr lang="en-NZ" sz="1050" b="0" i="0" u="none" strike="noStrike" dirty="0">
                          <a:solidFill>
                            <a:srgbClr val="000000"/>
                          </a:solidFill>
                          <a:effectLst/>
                          <a:latin typeface="Arial" panose="020B0604020202020204" pitchFamily="34" charset="0"/>
                        </a:rPr>
                        <a:t>47%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C3C6"/>
                    </a:solidFill>
                  </a:tcPr>
                </a:tc>
                <a:tc>
                  <a:txBody>
                    <a:bodyPr/>
                    <a:lstStyle/>
                    <a:p>
                      <a:pPr algn="ctr" fontAlgn="ctr"/>
                      <a:r>
                        <a:rPr lang="en-NZ" sz="1050" b="0" i="0" u="none" strike="noStrike" dirty="0">
                          <a:solidFill>
                            <a:srgbClr val="000000"/>
                          </a:solidFill>
                          <a:effectLst/>
                          <a:latin typeface="Arial" panose="020B0604020202020204" pitchFamily="34" charset="0"/>
                        </a:rPr>
                        <a:t>42%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7B7D"/>
                    </a:solidFill>
                  </a:tcPr>
                </a:tc>
                <a:extLst>
                  <a:ext uri="{0D108BD9-81ED-4DB2-BD59-A6C34878D82A}">
                    <a16:rowId xmlns:a16="http://schemas.microsoft.com/office/drawing/2014/main" val="3522337791"/>
                  </a:ext>
                </a:extLst>
              </a:tr>
              <a:tr h="334800">
                <a:tc>
                  <a:txBody>
                    <a:bodyPr/>
                    <a:lstStyle/>
                    <a:p>
                      <a:pPr algn="ctr" fontAlgn="ctr"/>
                      <a:r>
                        <a:rPr lang="en-NZ" sz="1050" b="0" i="0" u="none" strike="noStrike">
                          <a:solidFill>
                            <a:srgbClr val="000000"/>
                          </a:solidFill>
                          <a:effectLst/>
                          <a:latin typeface="Arial" panose="020B0604020202020204" pitchFamily="34" charset="0"/>
                        </a:rPr>
                        <a:t>47%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A2A4"/>
                    </a:solidFill>
                  </a:tcPr>
                </a:tc>
                <a:tc>
                  <a:txBody>
                    <a:bodyPr/>
                    <a:lstStyle/>
                    <a:p>
                      <a:pPr algn="ctr" fontAlgn="ctr"/>
                      <a:r>
                        <a:rPr lang="en-NZ" sz="1050" b="0" i="0" u="none" strike="noStrike">
                          <a:solidFill>
                            <a:srgbClr val="000000"/>
                          </a:solidFill>
                          <a:effectLst/>
                          <a:latin typeface="Arial" panose="020B0604020202020204" pitchFamily="34" charset="0"/>
                        </a:rPr>
                        <a:t>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BC88F"/>
                    </a:solidFill>
                  </a:tcPr>
                </a:tc>
                <a:tc>
                  <a:txBody>
                    <a:bodyPr/>
                    <a:lstStyle/>
                    <a:p>
                      <a:pPr algn="ctr" fontAlgn="ctr"/>
                      <a:r>
                        <a:rPr lang="en-NZ" sz="1050" b="0" i="0" u="none" strike="noStrike">
                          <a:solidFill>
                            <a:srgbClr val="000000"/>
                          </a:solidFill>
                          <a:effectLst/>
                          <a:latin typeface="Arial" panose="020B0604020202020204" pitchFamily="34" charset="0"/>
                        </a:rPr>
                        <a:t>51%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5D8"/>
                    </a:solidFill>
                  </a:tcPr>
                </a:tc>
                <a:tc>
                  <a:txBody>
                    <a:bodyPr/>
                    <a:lstStyle/>
                    <a:p>
                      <a:pPr algn="ctr" fontAlgn="ctr"/>
                      <a:r>
                        <a:rPr lang="en-NZ" sz="1050" b="0" i="0" u="none" strike="noStrike">
                          <a:solidFill>
                            <a:srgbClr val="000000"/>
                          </a:solidFill>
                          <a:effectLst/>
                          <a:latin typeface="Arial" panose="020B0604020202020204" pitchFamily="34" charset="0"/>
                        </a:rPr>
                        <a:t>63%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a:solidFill>
                            <a:srgbClr val="000000"/>
                          </a:solidFill>
                          <a:effectLst/>
                          <a:latin typeface="Arial" panose="020B0604020202020204" pitchFamily="34" charset="0"/>
                        </a:rPr>
                        <a:t>46%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9597"/>
                    </a:solidFill>
                  </a:tcPr>
                </a:tc>
                <a:tc>
                  <a:txBody>
                    <a:bodyPr/>
                    <a:lstStyle/>
                    <a:p>
                      <a:pPr algn="ctr" fontAlgn="ctr"/>
                      <a:r>
                        <a:rPr lang="en-NZ" sz="1050" b="0" i="0" u="none" strike="noStrike">
                          <a:solidFill>
                            <a:srgbClr val="000000"/>
                          </a:solidFill>
                          <a:effectLst/>
                          <a:latin typeface="Arial" panose="020B0604020202020204" pitchFamily="34" charset="0"/>
                        </a:rPr>
                        <a:t>42%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5CE"/>
                    </a:solidFill>
                  </a:tcPr>
                </a:tc>
                <a:tc>
                  <a:txBody>
                    <a:bodyPr/>
                    <a:lstStyle/>
                    <a:p>
                      <a:pPr algn="ctr" fontAlgn="ctr"/>
                      <a:r>
                        <a:rPr lang="en-NZ" sz="1050" b="0" i="0" u="none" strike="noStrike">
                          <a:solidFill>
                            <a:srgbClr val="000000"/>
                          </a:solidFill>
                          <a:effectLst/>
                          <a:latin typeface="Arial" panose="020B0604020202020204" pitchFamily="34" charset="0"/>
                        </a:rPr>
                        <a:t>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6D0"/>
                    </a:solidFill>
                  </a:tcPr>
                </a:tc>
                <a:tc>
                  <a:txBody>
                    <a:bodyPr/>
                    <a:lstStyle/>
                    <a:p>
                      <a:pPr algn="ctr" fontAlgn="ctr"/>
                      <a:r>
                        <a:rPr lang="en-NZ" sz="1050" b="0" i="0" u="none" strike="noStrike">
                          <a:solidFill>
                            <a:srgbClr val="000000"/>
                          </a:solidFill>
                          <a:effectLst/>
                          <a:latin typeface="Arial" panose="020B0604020202020204" pitchFamily="34" charset="0"/>
                        </a:rPr>
                        <a:t>60%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4D2A6"/>
                    </a:solidFill>
                  </a:tcPr>
                </a:tc>
                <a:tc>
                  <a:txBody>
                    <a:bodyPr/>
                    <a:lstStyle/>
                    <a:p>
                      <a:pPr algn="ctr" fontAlgn="ctr"/>
                      <a:r>
                        <a:rPr lang="en-NZ" sz="1050" b="0" i="0" u="none" strike="noStrike" dirty="0">
                          <a:solidFill>
                            <a:srgbClr val="000000"/>
                          </a:solidFill>
                          <a:effectLst/>
                          <a:latin typeface="Arial" panose="020B0604020202020204" pitchFamily="34" charset="0"/>
                        </a:rPr>
                        <a:t>47%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9EA0"/>
                    </a:solidFill>
                  </a:tcPr>
                </a:tc>
                <a:extLst>
                  <a:ext uri="{0D108BD9-81ED-4DB2-BD59-A6C34878D82A}">
                    <a16:rowId xmlns:a16="http://schemas.microsoft.com/office/drawing/2014/main" val="2004531548"/>
                  </a:ext>
                </a:extLst>
              </a:tr>
              <a:tr h="334800">
                <a:tc>
                  <a:txBody>
                    <a:bodyPr/>
                    <a:lstStyle/>
                    <a:p>
                      <a:pPr algn="ctr" fontAlgn="ctr"/>
                      <a:r>
                        <a:rPr lang="en-NZ" sz="1050" b="0" i="0" u="none" strike="noStrike">
                          <a:solidFill>
                            <a:srgbClr val="000000"/>
                          </a:solidFill>
                          <a:effectLst/>
                          <a:latin typeface="Arial" panose="020B0604020202020204" pitchFamily="34" charset="0"/>
                        </a:rPr>
                        <a:t>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FBFE"/>
                    </a:solidFill>
                  </a:tcPr>
                </a:tc>
                <a:tc>
                  <a:txBody>
                    <a:bodyPr/>
                    <a:lstStyle/>
                    <a:p>
                      <a:pPr algn="ctr" fontAlgn="ctr"/>
                      <a:r>
                        <a:rPr lang="en-NZ" sz="1050" b="0" i="0" u="none" strike="noStrike">
                          <a:solidFill>
                            <a:srgbClr val="000000"/>
                          </a:solidFill>
                          <a:effectLst/>
                          <a:latin typeface="Arial" panose="020B0604020202020204" pitchFamily="34" charset="0"/>
                        </a:rPr>
                        <a:t>59%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3C9"/>
                    </a:solidFill>
                  </a:tcPr>
                </a:tc>
                <a:tc>
                  <a:txBody>
                    <a:bodyPr/>
                    <a:lstStyle/>
                    <a:p>
                      <a:pPr algn="ctr" fontAlgn="ctr"/>
                      <a:r>
                        <a:rPr lang="en-NZ" sz="1050" b="0" i="0" u="none" strike="noStrike">
                          <a:solidFill>
                            <a:srgbClr val="000000"/>
                          </a:solidFill>
                          <a:effectLst/>
                          <a:latin typeface="Arial" panose="020B0604020202020204" pitchFamily="34" charset="0"/>
                        </a:rPr>
                        <a:t>54%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4ED"/>
                    </a:solidFill>
                  </a:tcPr>
                </a:tc>
                <a:tc>
                  <a:txBody>
                    <a:bodyPr/>
                    <a:lstStyle/>
                    <a:p>
                      <a:pPr algn="ctr" fontAlgn="ctr"/>
                      <a:r>
                        <a:rPr lang="en-NZ" sz="1050" b="0" i="0" u="none" strike="noStrike">
                          <a:solidFill>
                            <a:srgbClr val="000000"/>
                          </a:solidFill>
                          <a:effectLst/>
                          <a:latin typeface="Arial" panose="020B0604020202020204" pitchFamily="34" charset="0"/>
                        </a:rPr>
                        <a:t>70%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a:solidFill>
                            <a:srgbClr val="000000"/>
                          </a:solidFill>
                          <a:effectLst/>
                          <a:latin typeface="Arial" panose="020B0604020202020204" pitchFamily="34" charset="0"/>
                        </a:rPr>
                        <a:t>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C4C7"/>
                    </a:solidFill>
                  </a:tcPr>
                </a:tc>
                <a:tc>
                  <a:txBody>
                    <a:bodyPr/>
                    <a:lstStyle/>
                    <a:p>
                      <a:pPr algn="ctr" fontAlgn="ctr"/>
                      <a:r>
                        <a:rPr lang="en-NZ" sz="1050" b="0" i="0" u="none" strike="noStrike">
                          <a:solidFill>
                            <a:srgbClr val="000000"/>
                          </a:solidFill>
                          <a:effectLst/>
                          <a:latin typeface="Arial" panose="020B0604020202020204" pitchFamily="34" charset="0"/>
                        </a:rPr>
                        <a:t>48%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787A"/>
                    </a:solidFill>
                  </a:tcPr>
                </a:tc>
                <a:tc>
                  <a:txBody>
                    <a:bodyPr/>
                    <a:lstStyle/>
                    <a:p>
                      <a:pPr algn="ctr" fontAlgn="ctr"/>
                      <a:r>
                        <a:rPr lang="en-NZ" sz="1050" b="0" i="0" u="none" strike="noStrike">
                          <a:solidFill>
                            <a:srgbClr val="000000"/>
                          </a:solidFill>
                          <a:effectLst/>
                          <a:latin typeface="Arial" panose="020B0604020202020204" pitchFamily="34" charset="0"/>
                        </a:rPr>
                        <a:t>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DDCBB"/>
                    </a:solidFill>
                  </a:tcPr>
                </a:tc>
                <a:tc>
                  <a:txBody>
                    <a:bodyPr/>
                    <a:lstStyle/>
                    <a:p>
                      <a:pPr algn="ctr" fontAlgn="ctr"/>
                      <a:r>
                        <a:rPr lang="en-NZ" sz="1050" b="0" i="0" u="none" strike="noStrike">
                          <a:solidFill>
                            <a:srgbClr val="000000"/>
                          </a:solidFill>
                          <a:effectLst/>
                          <a:latin typeface="Arial" panose="020B0604020202020204" pitchFamily="34" charset="0"/>
                        </a:rPr>
                        <a:t>51%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D8DA"/>
                    </a:solidFill>
                  </a:tcPr>
                </a:tc>
                <a:tc>
                  <a:txBody>
                    <a:bodyPr/>
                    <a:lstStyle/>
                    <a:p>
                      <a:pPr algn="ctr" fontAlgn="ctr"/>
                      <a:r>
                        <a:rPr lang="en-NZ" sz="1050" b="0" i="0" u="none" strike="noStrike">
                          <a:solidFill>
                            <a:srgbClr val="000000"/>
                          </a:solidFill>
                          <a:effectLst/>
                          <a:latin typeface="Arial" panose="020B0604020202020204" pitchFamily="34" charset="0"/>
                        </a:rPr>
                        <a:t>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CFF"/>
                    </a:solidFill>
                  </a:tcPr>
                </a:tc>
                <a:tc>
                  <a:txBody>
                    <a:bodyPr/>
                    <a:lstStyle/>
                    <a:p>
                      <a:pPr algn="ctr" fontAlgn="ctr"/>
                      <a:r>
                        <a:rPr lang="en-NZ" sz="1050" b="0" i="0" u="none" strike="noStrike" dirty="0">
                          <a:solidFill>
                            <a:srgbClr val="000000"/>
                          </a:solidFill>
                          <a:effectLst/>
                          <a:latin typeface="Arial" panose="020B0604020202020204" pitchFamily="34" charset="0"/>
                        </a:rPr>
                        <a:t>47%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extLst>
                  <a:ext uri="{0D108BD9-81ED-4DB2-BD59-A6C34878D82A}">
                    <a16:rowId xmlns:a16="http://schemas.microsoft.com/office/drawing/2014/main" val="2721883066"/>
                  </a:ext>
                </a:extLst>
              </a:tr>
              <a:tr h="334800">
                <a:tc>
                  <a:txBody>
                    <a:bodyPr/>
                    <a:lstStyle/>
                    <a:p>
                      <a:pPr algn="ctr" fontAlgn="ctr"/>
                      <a:r>
                        <a:rPr lang="en-NZ" sz="1050" b="0" i="0" u="none" strike="noStrike">
                          <a:solidFill>
                            <a:srgbClr val="000000"/>
                          </a:solidFill>
                          <a:effectLst/>
                          <a:latin typeface="Arial" panose="020B0604020202020204" pitchFamily="34" charset="0"/>
                        </a:rPr>
                        <a:t>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AED"/>
                    </a:solidFill>
                  </a:tcPr>
                </a:tc>
                <a:tc>
                  <a:txBody>
                    <a:bodyPr/>
                    <a:lstStyle/>
                    <a:p>
                      <a:pPr algn="ctr" fontAlgn="ctr"/>
                      <a:r>
                        <a:rPr lang="en-NZ" sz="1050" b="0" i="0" u="none" strike="noStrike">
                          <a:solidFill>
                            <a:srgbClr val="000000"/>
                          </a:solidFill>
                          <a:effectLst/>
                          <a:latin typeface="Arial" panose="020B0604020202020204" pitchFamily="34" charset="0"/>
                        </a:rPr>
                        <a:t>41%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DDE"/>
                    </a:solidFill>
                  </a:tcPr>
                </a:tc>
                <a:tc>
                  <a:txBody>
                    <a:bodyPr/>
                    <a:lstStyle/>
                    <a:p>
                      <a:pPr algn="ctr" fontAlgn="ctr"/>
                      <a:r>
                        <a:rPr lang="en-NZ" sz="1050" b="0" i="0" u="none" strike="noStrike">
                          <a:solidFill>
                            <a:srgbClr val="000000"/>
                          </a:solidFill>
                          <a:effectLst/>
                          <a:latin typeface="Arial" panose="020B0604020202020204" pitchFamily="34" charset="0"/>
                        </a:rPr>
                        <a:t>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F1F4"/>
                    </a:solidFill>
                  </a:tcPr>
                </a:tc>
                <a:tc>
                  <a:txBody>
                    <a:bodyPr/>
                    <a:lstStyle/>
                    <a:p>
                      <a:pPr algn="ctr" fontAlgn="ctr"/>
                      <a:r>
                        <a:rPr lang="en-NZ" sz="1050" b="0" i="0" u="none" strike="noStrike">
                          <a:solidFill>
                            <a:srgbClr val="000000"/>
                          </a:solidFill>
                          <a:effectLst/>
                          <a:latin typeface="Arial" panose="020B0604020202020204" pitchFamily="34" charset="0"/>
                        </a:rPr>
                        <a:t>51%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dirty="0">
                          <a:solidFill>
                            <a:srgbClr val="000000"/>
                          </a:solidFill>
                          <a:effectLst/>
                          <a:latin typeface="Arial" panose="020B0604020202020204" pitchFamily="34" charset="0"/>
                        </a:rPr>
                        <a:t>38%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8"/>
                    </a:solidFill>
                  </a:tcPr>
                </a:tc>
                <a:tc>
                  <a:txBody>
                    <a:bodyPr/>
                    <a:lstStyle/>
                    <a:p>
                      <a:pPr algn="ctr" fontAlgn="ctr"/>
                      <a:r>
                        <a:rPr lang="en-NZ" sz="1050" b="0" i="0" u="none" strike="noStrike">
                          <a:solidFill>
                            <a:srgbClr val="000000"/>
                          </a:solidFill>
                          <a:effectLst/>
                          <a:latin typeface="Arial" panose="020B0604020202020204" pitchFamily="34" charset="0"/>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44%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DDCBB"/>
                    </a:solidFill>
                  </a:tcPr>
                </a:tc>
                <a:tc>
                  <a:txBody>
                    <a:bodyPr/>
                    <a:lstStyle/>
                    <a:p>
                      <a:pPr algn="ctr" fontAlgn="ctr"/>
                      <a:r>
                        <a:rPr lang="en-NZ" sz="1050" b="0" i="0" u="none" strike="noStrike">
                          <a:solidFill>
                            <a:srgbClr val="000000"/>
                          </a:solidFill>
                          <a:effectLst/>
                          <a:latin typeface="Arial" panose="020B0604020202020204" pitchFamily="34" charset="0"/>
                        </a:rPr>
                        <a:t>39%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F2EA"/>
                    </a:solidFill>
                  </a:tcPr>
                </a:tc>
                <a:tc>
                  <a:txBody>
                    <a:bodyPr/>
                    <a:lstStyle/>
                    <a:p>
                      <a:pPr algn="ctr" fontAlgn="ctr"/>
                      <a:r>
                        <a:rPr lang="en-NZ" sz="1050" b="0" i="0" u="none" strike="noStrike">
                          <a:solidFill>
                            <a:srgbClr val="000000"/>
                          </a:solidFill>
                          <a:effectLst/>
                          <a:latin typeface="Arial" panose="020B0604020202020204" pitchFamily="34" charset="0"/>
                        </a:rPr>
                        <a:t>32%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C2C5"/>
                    </a:solidFill>
                  </a:tcPr>
                </a:tc>
                <a:tc>
                  <a:txBody>
                    <a:bodyPr/>
                    <a:lstStyle/>
                    <a:p>
                      <a:pPr algn="ctr" fontAlgn="ctr"/>
                      <a:r>
                        <a:rPr lang="en-NZ" sz="1050" b="0" i="0" u="none" strike="noStrike" dirty="0">
                          <a:solidFill>
                            <a:srgbClr val="000000"/>
                          </a:solidFill>
                          <a:effectLst/>
                          <a:latin typeface="Arial" panose="020B0604020202020204" pitchFamily="34" charset="0"/>
                        </a:rPr>
                        <a:t>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CFD2"/>
                    </a:solidFill>
                  </a:tcPr>
                </a:tc>
                <a:extLst>
                  <a:ext uri="{0D108BD9-81ED-4DB2-BD59-A6C34878D82A}">
                    <a16:rowId xmlns:a16="http://schemas.microsoft.com/office/drawing/2014/main" val="2657280284"/>
                  </a:ext>
                </a:extLst>
              </a:tr>
              <a:tr h="334800">
                <a:tc>
                  <a:txBody>
                    <a:bodyPr/>
                    <a:lstStyle/>
                    <a:p>
                      <a:pPr algn="ctr" fontAlgn="ctr"/>
                      <a:r>
                        <a:rPr lang="en-NZ" sz="1050" b="0" i="0" u="none" strike="noStrike">
                          <a:solidFill>
                            <a:srgbClr val="000000"/>
                          </a:solidFill>
                          <a:effectLst/>
                          <a:latin typeface="Arial" panose="020B0604020202020204" pitchFamily="34" charset="0"/>
                        </a:rPr>
                        <a:t>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5F1"/>
                    </a:solidFill>
                  </a:tcPr>
                </a:tc>
                <a:tc>
                  <a:txBody>
                    <a:bodyPr/>
                    <a:lstStyle/>
                    <a:p>
                      <a:pPr algn="ctr" fontAlgn="ctr"/>
                      <a:r>
                        <a:rPr lang="en-NZ" sz="1050" b="0" i="0" u="none" strike="noStrike">
                          <a:solidFill>
                            <a:srgbClr val="000000"/>
                          </a:solidFill>
                          <a:effectLst/>
                          <a:latin typeface="Arial" panose="020B0604020202020204" pitchFamily="34" charset="0"/>
                        </a:rPr>
                        <a:t>46%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a:solidFill>
                            <a:srgbClr val="000000"/>
                          </a:solidFill>
                          <a:effectLst/>
                          <a:latin typeface="Arial" panose="020B0604020202020204" pitchFamily="34" charset="0"/>
                        </a:rPr>
                        <a:t>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787B"/>
                    </a:solidFill>
                  </a:tcPr>
                </a:tc>
                <a:tc>
                  <a:txBody>
                    <a:bodyPr/>
                    <a:lstStyle/>
                    <a:p>
                      <a:pPr algn="ctr" fontAlgn="ctr"/>
                      <a:r>
                        <a:rPr lang="en-NZ" sz="1050" b="0" i="0" u="none" strike="noStrike">
                          <a:solidFill>
                            <a:srgbClr val="000000"/>
                          </a:solidFill>
                          <a:effectLst/>
                          <a:latin typeface="Arial" panose="020B0604020202020204" pitchFamily="34" charset="0"/>
                        </a:rPr>
                        <a:t>37%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F0E4"/>
                    </a:solidFill>
                  </a:tcPr>
                </a:tc>
                <a:tc>
                  <a:txBody>
                    <a:bodyPr/>
                    <a:lstStyle/>
                    <a:p>
                      <a:pPr algn="ctr" fontAlgn="ctr"/>
                      <a:r>
                        <a:rPr lang="en-NZ" sz="1050" b="0" i="0" u="none" strike="noStrike">
                          <a:solidFill>
                            <a:srgbClr val="000000"/>
                          </a:solidFill>
                          <a:effectLst/>
                          <a:latin typeface="Arial" panose="020B0604020202020204" pitchFamily="34" charset="0"/>
                        </a:rPr>
                        <a:t>34%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9EC"/>
                    </a:solidFill>
                  </a:tcPr>
                </a:tc>
                <a:tc>
                  <a:txBody>
                    <a:bodyPr/>
                    <a:lstStyle/>
                    <a:p>
                      <a:pPr algn="ctr" fontAlgn="ctr"/>
                      <a:r>
                        <a:rPr lang="en-NZ" sz="1050" b="0" i="0" u="none" strike="noStrike">
                          <a:solidFill>
                            <a:srgbClr val="000000"/>
                          </a:solidFill>
                          <a:effectLst/>
                          <a:latin typeface="Arial" panose="020B0604020202020204" pitchFamily="34" charset="0"/>
                        </a:rPr>
                        <a:t>27%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39%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9D6"/>
                    </a:solidFill>
                  </a:tcPr>
                </a:tc>
                <a:tc>
                  <a:txBody>
                    <a:bodyPr/>
                    <a:lstStyle/>
                    <a:p>
                      <a:pPr algn="ctr" fontAlgn="ctr"/>
                      <a:r>
                        <a:rPr lang="en-NZ" sz="1050" b="0" i="0" u="none" strike="noStrike">
                          <a:solidFill>
                            <a:srgbClr val="000000"/>
                          </a:solidFill>
                          <a:effectLst/>
                          <a:latin typeface="Arial" panose="020B0604020202020204" pitchFamily="34" charset="0"/>
                        </a:rPr>
                        <a:t>34%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4E7"/>
                    </a:solidFill>
                  </a:tcPr>
                </a:tc>
                <a:tc>
                  <a:txBody>
                    <a:bodyPr/>
                    <a:lstStyle/>
                    <a:p>
                      <a:pPr algn="ctr" fontAlgn="ctr"/>
                      <a:r>
                        <a:rPr lang="en-NZ" sz="1050" b="0" i="0" u="none" strike="noStrike">
                          <a:solidFill>
                            <a:srgbClr val="000000"/>
                          </a:solidFill>
                          <a:effectLst/>
                          <a:latin typeface="Arial" panose="020B0604020202020204" pitchFamily="34" charset="0"/>
                        </a:rPr>
                        <a:t>30%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9C9F"/>
                    </a:solidFill>
                  </a:tcPr>
                </a:tc>
                <a:tc>
                  <a:txBody>
                    <a:bodyPr/>
                    <a:lstStyle/>
                    <a:p>
                      <a:pPr algn="ctr" fontAlgn="ctr"/>
                      <a:r>
                        <a:rPr lang="en-NZ" sz="1050" b="0" i="0" u="none" strike="noStrike" dirty="0">
                          <a:solidFill>
                            <a:srgbClr val="000000"/>
                          </a:solidFill>
                          <a:effectLst/>
                          <a:latin typeface="Arial" panose="020B0604020202020204" pitchFamily="34" charset="0"/>
                        </a:rPr>
                        <a:t>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F7F4"/>
                    </a:solidFill>
                  </a:tcPr>
                </a:tc>
                <a:extLst>
                  <a:ext uri="{0D108BD9-81ED-4DB2-BD59-A6C34878D82A}">
                    <a16:rowId xmlns:a16="http://schemas.microsoft.com/office/drawing/2014/main" val="191563919"/>
                  </a:ext>
                </a:extLst>
              </a:tr>
              <a:tr h="334800">
                <a:tc>
                  <a:txBody>
                    <a:bodyPr/>
                    <a:lstStyle/>
                    <a:p>
                      <a:pPr algn="ctr" fontAlgn="ctr"/>
                      <a:r>
                        <a:rPr lang="en-NZ" sz="1050" b="0" i="0" u="none" strike="noStrike">
                          <a:solidFill>
                            <a:srgbClr val="000000"/>
                          </a:solidFill>
                          <a:effectLst/>
                          <a:latin typeface="Arial" panose="020B0604020202020204" pitchFamily="34" charset="0"/>
                        </a:rPr>
                        <a:t>21%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40%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a:solidFill>
                            <a:srgbClr val="000000"/>
                          </a:solidFill>
                          <a:effectLst/>
                          <a:latin typeface="Arial" panose="020B0604020202020204" pitchFamily="34" charset="0"/>
                        </a:rPr>
                        <a:t>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C3C5"/>
                    </a:solidFill>
                  </a:tcPr>
                </a:tc>
                <a:tc>
                  <a:txBody>
                    <a:bodyPr/>
                    <a:lstStyle/>
                    <a:p>
                      <a:pPr algn="ctr" fontAlgn="ctr"/>
                      <a:r>
                        <a:rPr lang="en-NZ" sz="1050" b="0" i="0" u="none" strike="noStrike">
                          <a:solidFill>
                            <a:srgbClr val="000000"/>
                          </a:solidFill>
                          <a:effectLst/>
                          <a:latin typeface="Arial" panose="020B0604020202020204" pitchFamily="34" charset="0"/>
                        </a:rPr>
                        <a:t>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F8FB"/>
                    </a:solidFill>
                  </a:tcPr>
                </a:tc>
                <a:tc>
                  <a:txBody>
                    <a:bodyPr/>
                    <a:lstStyle/>
                    <a:p>
                      <a:pPr algn="ctr" fontAlgn="ctr"/>
                      <a:r>
                        <a:rPr lang="en-NZ" sz="1050" b="0" i="0" u="none" strike="noStrike">
                          <a:solidFill>
                            <a:srgbClr val="000000"/>
                          </a:solidFill>
                          <a:effectLst/>
                          <a:latin typeface="Arial" panose="020B0604020202020204" pitchFamily="34" charset="0"/>
                        </a:rPr>
                        <a:t>35%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BDA"/>
                    </a:solidFill>
                  </a:tcPr>
                </a:tc>
                <a:tc>
                  <a:txBody>
                    <a:bodyPr/>
                    <a:lstStyle/>
                    <a:p>
                      <a:pPr algn="ctr" fontAlgn="ctr"/>
                      <a:r>
                        <a:rPr lang="en-NZ" sz="1050" b="0" i="0" u="none" strike="noStrike">
                          <a:solidFill>
                            <a:srgbClr val="000000"/>
                          </a:solidFill>
                          <a:effectLst/>
                          <a:latin typeface="Arial" panose="020B0604020202020204" pitchFamily="34" charset="0"/>
                        </a:rPr>
                        <a:t>23%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8587"/>
                    </a:solidFill>
                  </a:tcPr>
                </a:tc>
                <a:tc>
                  <a:txBody>
                    <a:bodyPr/>
                    <a:lstStyle/>
                    <a:p>
                      <a:pPr algn="ctr" fontAlgn="ctr"/>
                      <a:r>
                        <a:rPr lang="en-NZ" sz="1050" b="0" i="0" u="none" strike="noStrike">
                          <a:solidFill>
                            <a:srgbClr val="000000"/>
                          </a:solidFill>
                          <a:effectLst/>
                          <a:latin typeface="Arial" panose="020B0604020202020204" pitchFamily="34" charset="0"/>
                        </a:rPr>
                        <a:t>35%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8EEE0"/>
                    </a:solidFill>
                  </a:tcPr>
                </a:tc>
                <a:tc>
                  <a:txBody>
                    <a:bodyPr/>
                    <a:lstStyle/>
                    <a:p>
                      <a:pPr algn="ctr" fontAlgn="ctr"/>
                      <a:r>
                        <a:rPr lang="en-NZ" sz="1050" b="0" i="0" u="none" strike="noStrike">
                          <a:solidFill>
                            <a:srgbClr val="000000"/>
                          </a:solidFill>
                          <a:effectLst/>
                          <a:latin typeface="Arial" panose="020B0604020202020204" pitchFamily="34" charset="0"/>
                        </a:rPr>
                        <a:t>24%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8C8F"/>
                    </a:solidFill>
                  </a:tcPr>
                </a:tc>
                <a:tc>
                  <a:txBody>
                    <a:bodyPr/>
                    <a:lstStyle/>
                    <a:p>
                      <a:pPr algn="ctr" fontAlgn="ctr"/>
                      <a:r>
                        <a:rPr lang="en-NZ" sz="1050" b="0" i="0" u="none" strike="noStrike">
                          <a:solidFill>
                            <a:srgbClr val="000000"/>
                          </a:solidFill>
                          <a:effectLst/>
                          <a:latin typeface="Arial" panose="020B0604020202020204" pitchFamily="34" charset="0"/>
                        </a:rPr>
                        <a:t>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AFB"/>
                    </a:solidFill>
                  </a:tcPr>
                </a:tc>
                <a:tc>
                  <a:txBody>
                    <a:bodyPr/>
                    <a:lstStyle/>
                    <a:p>
                      <a:pPr algn="ctr" fontAlgn="ctr"/>
                      <a:r>
                        <a:rPr lang="en-NZ" sz="1050" b="0" i="0" u="none" strike="noStrike" dirty="0">
                          <a:solidFill>
                            <a:srgbClr val="000000"/>
                          </a:solidFill>
                          <a:effectLst/>
                          <a:latin typeface="Arial" panose="020B0604020202020204" pitchFamily="34" charset="0"/>
                        </a:rPr>
                        <a:t>34%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6F2"/>
                    </a:solidFill>
                  </a:tcPr>
                </a:tc>
                <a:extLst>
                  <a:ext uri="{0D108BD9-81ED-4DB2-BD59-A6C34878D82A}">
                    <a16:rowId xmlns:a16="http://schemas.microsoft.com/office/drawing/2014/main" val="106540666"/>
                  </a:ext>
                </a:extLst>
              </a:tr>
              <a:tr h="334800">
                <a:tc>
                  <a:txBody>
                    <a:bodyPr/>
                    <a:lstStyle/>
                    <a:p>
                      <a:pPr algn="ctr" fontAlgn="ctr"/>
                      <a:r>
                        <a:rPr lang="en-NZ" sz="1050" b="0" i="0" u="none" strike="noStrike">
                          <a:solidFill>
                            <a:srgbClr val="000000"/>
                          </a:solidFill>
                          <a:effectLst/>
                          <a:latin typeface="Arial" panose="020B0604020202020204" pitchFamily="34" charset="0"/>
                        </a:rPr>
                        <a:t>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37%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D4AA"/>
                    </a:solidFill>
                  </a:tcPr>
                </a:tc>
                <a:tc>
                  <a:txBody>
                    <a:bodyPr/>
                    <a:lstStyle/>
                    <a:p>
                      <a:pPr algn="ctr" fontAlgn="ctr"/>
                      <a:r>
                        <a:rPr lang="en-NZ" sz="1050" b="0" i="0" u="none" strike="noStrike">
                          <a:solidFill>
                            <a:srgbClr val="000000"/>
                          </a:solidFill>
                          <a:effectLst/>
                          <a:latin typeface="Arial" panose="020B0604020202020204" pitchFamily="34" charset="0"/>
                        </a:rPr>
                        <a:t>29%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5E8"/>
                    </a:solidFill>
                  </a:tcPr>
                </a:tc>
                <a:tc>
                  <a:txBody>
                    <a:bodyPr/>
                    <a:lstStyle/>
                    <a:p>
                      <a:pPr algn="ctr" fontAlgn="ctr"/>
                      <a:r>
                        <a:rPr lang="en-NZ" sz="1050" b="0" i="0" u="none" strike="noStrike">
                          <a:solidFill>
                            <a:srgbClr val="000000"/>
                          </a:solidFill>
                          <a:effectLst/>
                          <a:latin typeface="Arial" panose="020B0604020202020204" pitchFamily="34" charset="0"/>
                        </a:rPr>
                        <a:t>40%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a:solidFill>
                            <a:srgbClr val="000000"/>
                          </a:solidFill>
                          <a:effectLst/>
                          <a:latin typeface="Arial" panose="020B0604020202020204" pitchFamily="34" charset="0"/>
                        </a:rPr>
                        <a:t>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CDD"/>
                    </a:solidFill>
                  </a:tcPr>
                </a:tc>
                <a:tc>
                  <a:txBody>
                    <a:bodyPr/>
                    <a:lstStyle/>
                    <a:p>
                      <a:pPr algn="ctr" fontAlgn="ctr"/>
                      <a:r>
                        <a:rPr lang="en-NZ" sz="1050" b="0" i="0" u="none" strike="noStrike">
                          <a:solidFill>
                            <a:srgbClr val="000000"/>
                          </a:solidFill>
                          <a:effectLst/>
                          <a:latin typeface="Arial" panose="020B0604020202020204" pitchFamily="34" charset="0"/>
                        </a:rPr>
                        <a:t>29%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5E8"/>
                    </a:solidFill>
                  </a:tcPr>
                </a:tc>
                <a:tc>
                  <a:txBody>
                    <a:bodyPr/>
                    <a:lstStyle/>
                    <a:p>
                      <a:pPr algn="ctr" fontAlgn="ctr"/>
                      <a:r>
                        <a:rPr lang="en-NZ" sz="1050" b="0" i="0" u="none" strike="noStrike">
                          <a:solidFill>
                            <a:srgbClr val="000000"/>
                          </a:solidFill>
                          <a:effectLst/>
                          <a:latin typeface="Arial" panose="020B0604020202020204" pitchFamily="34" charset="0"/>
                        </a:rPr>
                        <a:t>35%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DDCBB"/>
                    </a:solidFill>
                  </a:tcPr>
                </a:tc>
                <a:tc>
                  <a:txBody>
                    <a:bodyPr/>
                    <a:lstStyle/>
                    <a:p>
                      <a:pPr algn="ctr" fontAlgn="ctr"/>
                      <a:r>
                        <a:rPr lang="en-NZ" sz="105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EF"/>
                    </a:solidFill>
                  </a:tcPr>
                </a:tc>
                <a:tc>
                  <a:txBody>
                    <a:bodyPr/>
                    <a:lstStyle/>
                    <a:p>
                      <a:pPr algn="ctr" fontAlgn="ctr"/>
                      <a:r>
                        <a:rPr lang="en-NZ" sz="1050" b="0" i="0" u="none" strike="noStrike">
                          <a:solidFill>
                            <a:srgbClr val="000000"/>
                          </a:solidFill>
                          <a:effectLst/>
                          <a:latin typeface="Arial" panose="020B0604020202020204" pitchFamily="34" charset="0"/>
                        </a:rPr>
                        <a:t>26%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AFB2"/>
                    </a:solidFill>
                  </a:tcPr>
                </a:tc>
                <a:tc>
                  <a:txBody>
                    <a:bodyPr/>
                    <a:lstStyle/>
                    <a:p>
                      <a:pPr algn="ctr" fontAlgn="ctr"/>
                      <a:r>
                        <a:rPr lang="en-NZ" sz="1050" b="0" i="0" u="none" strike="noStrike" dirty="0">
                          <a:solidFill>
                            <a:srgbClr val="000000"/>
                          </a:solidFill>
                          <a:effectLst/>
                          <a:latin typeface="Arial" panose="020B0604020202020204" pitchFamily="34" charset="0"/>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A6A9"/>
                    </a:solidFill>
                  </a:tcPr>
                </a:tc>
                <a:extLst>
                  <a:ext uri="{0D108BD9-81ED-4DB2-BD59-A6C34878D82A}">
                    <a16:rowId xmlns:a16="http://schemas.microsoft.com/office/drawing/2014/main" val="1984874887"/>
                  </a:ext>
                </a:extLst>
              </a:tr>
              <a:tr h="334800">
                <a:tc>
                  <a:txBody>
                    <a:bodyPr/>
                    <a:lstStyle/>
                    <a:p>
                      <a:pPr algn="ctr" fontAlgn="t"/>
                      <a:r>
                        <a:rPr lang="en-NZ" sz="900" b="0" i="1" u="none" strike="noStrike" dirty="0">
                          <a:solidFill>
                            <a:srgbClr val="000000"/>
                          </a:solidFill>
                          <a:effectLst/>
                          <a:latin typeface="Arial" panose="020B060402020202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t"/>
                      <a:r>
                        <a:rPr lang="en-NZ" sz="900" b="0" i="1" u="none" strike="noStrike" dirty="0">
                          <a:solidFill>
                            <a:srgbClr val="000000"/>
                          </a:solidFill>
                          <a:effectLst/>
                          <a:latin typeface="Arial" panose="020B060402020202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t"/>
                      <a:r>
                        <a:rPr lang="en-NZ" sz="900" b="0" i="1" u="none" strike="noStrike">
                          <a:solidFill>
                            <a:srgbClr val="000000"/>
                          </a:solidFill>
                          <a:effectLst/>
                          <a:latin typeface="Arial" panose="020B0604020202020204" pitchFamily="34" charset="0"/>
                        </a:rPr>
                        <a:t>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t"/>
                      <a:r>
                        <a:rPr lang="en-NZ" sz="900" b="0" i="1" u="none" strike="noStrike">
                          <a:solidFill>
                            <a:srgbClr val="000000"/>
                          </a:solidFill>
                          <a:effectLst/>
                          <a:latin typeface="Arial" panose="020B060402020202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t"/>
                      <a:r>
                        <a:rPr lang="en-NZ" sz="900" b="0" i="1" u="none" strike="noStrike" dirty="0">
                          <a:solidFill>
                            <a:srgbClr val="000000"/>
                          </a:solidFill>
                          <a:effectLst/>
                          <a:latin typeface="Arial" panose="020B060402020202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t"/>
                      <a:r>
                        <a:rPr lang="en-NZ" sz="900" b="0" i="1" u="none" strike="noStrike" dirty="0">
                          <a:solidFill>
                            <a:srgbClr val="000000"/>
                          </a:solidFill>
                          <a:effectLst/>
                          <a:latin typeface="Arial" panose="020B0604020202020204" pitchFamily="34"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t"/>
                      <a:r>
                        <a:rPr lang="en-NZ" sz="900" b="0" i="1" u="none" strike="noStrike">
                          <a:solidFill>
                            <a:srgbClr val="000000"/>
                          </a:solidFill>
                          <a:effectLst/>
                          <a:latin typeface="Arial" panose="020B060402020202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t"/>
                      <a:r>
                        <a:rPr lang="en-NZ" sz="900" b="0" i="1" u="none" strike="noStrike" dirty="0">
                          <a:solidFill>
                            <a:srgbClr val="000000"/>
                          </a:solidFill>
                          <a:effectLst/>
                          <a:latin typeface="Arial" panose="020B0604020202020204" pitchFamily="34" charset="0"/>
                        </a:rPr>
                        <a:t>150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t"/>
                      <a:r>
                        <a:rPr lang="en-NZ" sz="900" b="0" i="1" u="none" strike="noStrike">
                          <a:solidFill>
                            <a:srgbClr val="000000"/>
                          </a:solidFill>
                          <a:effectLst/>
                          <a:latin typeface="Arial" panose="020B0604020202020204" pitchFamily="34" charset="0"/>
                        </a:rPr>
                        <a:t>150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t"/>
                      <a:r>
                        <a:rPr lang="en-NZ" sz="900" b="0" i="1" u="none" strike="noStrike" dirty="0">
                          <a:solidFill>
                            <a:srgbClr val="000000"/>
                          </a:solidFill>
                          <a:effectLst/>
                          <a:latin typeface="Arial" panose="020B060402020202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977398008"/>
                  </a:ext>
                </a:extLst>
              </a:tr>
            </a:tbl>
          </a:graphicData>
        </a:graphic>
      </p:graphicFrame>
      <p:sp>
        <p:nvSpPr>
          <p:cNvPr id="15" name="Title 14"/>
          <p:cNvSpPr>
            <a:spLocks noGrp="1"/>
          </p:cNvSpPr>
          <p:nvPr>
            <p:ph type="title"/>
          </p:nvPr>
        </p:nvSpPr>
        <p:spPr/>
        <p:txBody>
          <a:bodyPr/>
          <a:lstStyle/>
          <a:p>
            <a:r>
              <a:rPr lang="en-GB" dirty="0"/>
              <a:t>The strength of perceived benefits of international tourism varies by region, with r</a:t>
            </a:r>
            <a:r>
              <a:rPr lang="en-GB" dirty="0">
                <a:latin typeface="+mj-lt"/>
              </a:rPr>
              <a:t>esidents of Auckland, Wellington and Gisborne / Hawkes </a:t>
            </a:r>
            <a:r>
              <a:rPr lang="en-GB" dirty="0"/>
              <a:t>B</a:t>
            </a:r>
            <a:r>
              <a:rPr lang="en-GB" dirty="0">
                <a:latin typeface="+mj-lt"/>
              </a:rPr>
              <a:t>ay regions having the strongest perceptions of benefits from tourism</a:t>
            </a:r>
          </a:p>
        </p:txBody>
      </p:sp>
      <p:sp>
        <p:nvSpPr>
          <p:cNvPr id="7" name="Text Placeholder 6"/>
          <p:cNvSpPr>
            <a:spLocks noGrp="1"/>
          </p:cNvSpPr>
          <p:nvPr>
            <p:ph type="body" sz="quarter" idx="15"/>
          </p:nvPr>
        </p:nvSpPr>
        <p:spPr>
          <a:xfrm>
            <a:off x="326281" y="1137651"/>
            <a:ext cx="9784800" cy="836679"/>
          </a:xfrm>
        </p:spPr>
        <p:txBody>
          <a:bodyPr/>
          <a:lstStyle/>
          <a:p>
            <a:r>
              <a:rPr lang="en-GB" sz="1600" b="0" dirty="0"/>
              <a:t>Pros of international tourism by region</a:t>
            </a:r>
          </a:p>
          <a:p>
            <a:r>
              <a:rPr lang="en-GB" sz="1100" b="0" dirty="0"/>
              <a:t>% agree, 18+ year olds, Nov-19</a:t>
            </a:r>
          </a:p>
        </p:txBody>
      </p:sp>
      <p:grpSp>
        <p:nvGrpSpPr>
          <p:cNvPr id="16" name="Group 15"/>
          <p:cNvGrpSpPr/>
          <p:nvPr/>
        </p:nvGrpSpPr>
        <p:grpSpPr>
          <a:xfrm>
            <a:off x="7519938" y="6088412"/>
            <a:ext cx="2619474" cy="411923"/>
            <a:chOff x="6365944" y="5583339"/>
            <a:chExt cx="2619474" cy="411923"/>
          </a:xfrm>
        </p:grpSpPr>
        <p:sp>
          <p:nvSpPr>
            <p:cNvPr id="17" name="Rectangle 16"/>
            <p:cNvSpPr/>
            <p:nvPr/>
          </p:nvSpPr>
          <p:spPr>
            <a:xfrm>
              <a:off x="6960356" y="5800523"/>
              <a:ext cx="1357137" cy="177421"/>
            </a:xfrm>
            <a:prstGeom prst="rect">
              <a:avLst/>
            </a:prstGeom>
            <a:gradFill flip="none" rotWithShape="1">
              <a:gsLst>
                <a:gs pos="50000">
                  <a:schemeClr val="bg1"/>
                </a:gs>
                <a:gs pos="0">
                  <a:srgbClr val="FF5050"/>
                </a:gs>
                <a:gs pos="100000">
                  <a:srgbClr val="339966"/>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b="0" dirty="0"/>
            </a:p>
          </p:txBody>
        </p:sp>
        <p:sp>
          <p:nvSpPr>
            <p:cNvPr id="18" name="TextBox 17"/>
            <p:cNvSpPr txBox="1"/>
            <p:nvPr/>
          </p:nvSpPr>
          <p:spPr>
            <a:xfrm>
              <a:off x="6966283" y="5583339"/>
              <a:ext cx="1317989" cy="230832"/>
            </a:xfrm>
            <a:prstGeom prst="rect">
              <a:avLst/>
            </a:prstGeom>
            <a:noFill/>
          </p:spPr>
          <p:txBody>
            <a:bodyPr wrap="none" rtlCol="0">
              <a:spAutoFit/>
            </a:bodyPr>
            <a:lstStyle/>
            <a:p>
              <a:pPr algn="ctr"/>
              <a:r>
                <a:rPr lang="en-NZ" sz="900" b="0" dirty="0">
                  <a:latin typeface="+mn-lt"/>
                  <a:ea typeface="National-Book" pitchFamily="50" charset="0"/>
                </a:rPr>
                <a:t>Relative agreement</a:t>
              </a:r>
            </a:p>
          </p:txBody>
        </p:sp>
        <p:sp>
          <p:nvSpPr>
            <p:cNvPr id="19" name="TextBox 18"/>
            <p:cNvSpPr txBox="1"/>
            <p:nvPr/>
          </p:nvSpPr>
          <p:spPr>
            <a:xfrm>
              <a:off x="6365944" y="5764430"/>
              <a:ext cx="623889" cy="230832"/>
            </a:xfrm>
            <a:prstGeom prst="rect">
              <a:avLst/>
            </a:prstGeom>
            <a:noFill/>
          </p:spPr>
          <p:txBody>
            <a:bodyPr wrap="none" rtlCol="0">
              <a:spAutoFit/>
            </a:bodyPr>
            <a:lstStyle/>
            <a:p>
              <a:pPr algn="ctr"/>
              <a:r>
                <a:rPr lang="en-NZ" sz="900" b="0" dirty="0">
                  <a:latin typeface="+mn-lt"/>
                  <a:ea typeface="National-Book" pitchFamily="50" charset="0"/>
                </a:rPr>
                <a:t>Weaker</a:t>
              </a:r>
            </a:p>
          </p:txBody>
        </p:sp>
        <p:sp>
          <p:nvSpPr>
            <p:cNvPr id="20" name="TextBox 19"/>
            <p:cNvSpPr txBox="1"/>
            <p:nvPr/>
          </p:nvSpPr>
          <p:spPr>
            <a:xfrm>
              <a:off x="8292600" y="5764430"/>
              <a:ext cx="692818" cy="230832"/>
            </a:xfrm>
            <a:prstGeom prst="rect">
              <a:avLst/>
            </a:prstGeom>
            <a:noFill/>
          </p:spPr>
          <p:txBody>
            <a:bodyPr wrap="none" rtlCol="0">
              <a:spAutoFit/>
            </a:bodyPr>
            <a:lstStyle/>
            <a:p>
              <a:pPr algn="ctr"/>
              <a:r>
                <a:rPr lang="en-NZ" sz="900" b="0" dirty="0">
                  <a:latin typeface="+mn-lt"/>
                  <a:ea typeface="National-Book" pitchFamily="50" charset="0"/>
                </a:rPr>
                <a:t>Stronger</a:t>
              </a:r>
            </a:p>
          </p:txBody>
        </p:sp>
      </p:grpSp>
      <p:sp>
        <p:nvSpPr>
          <p:cNvPr id="24" name="Rectangle 23"/>
          <p:cNvSpPr/>
          <p:nvPr/>
        </p:nvSpPr>
        <p:spPr bwMode="ltGray">
          <a:xfrm>
            <a:off x="7624063" y="5126890"/>
            <a:ext cx="2110377" cy="23083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b="0" dirty="0">
                <a:solidFill>
                  <a:srgbClr val="333333"/>
                </a:solidFill>
              </a:rPr>
              <a:t>Heat map shading is across rows</a:t>
            </a:r>
          </a:p>
        </p:txBody>
      </p:sp>
      <p:sp>
        <p:nvSpPr>
          <p:cNvPr id="22" name="TextBox 21"/>
          <p:cNvSpPr txBox="1"/>
          <p:nvPr>
            <p:custDataLst>
              <p:tags r:id="rId4"/>
            </p:custDataLst>
          </p:nvPr>
        </p:nvSpPr>
        <p:spPr>
          <a:xfrm>
            <a:off x="350115" y="6293077"/>
            <a:ext cx="8641136" cy="209353"/>
          </a:xfrm>
          <a:prstGeom prst="rect">
            <a:avLst/>
          </a:prstGeom>
          <a:noFill/>
        </p:spPr>
        <p:txBody>
          <a:bodyPr vert="horz" wrap="square" lIns="0" tIns="0" rIns="0" bIns="0" rtlCol="0" anchor="b">
            <a:noAutofit/>
          </a:bodyPr>
          <a:lstStyle/>
          <a:p>
            <a:pPr>
              <a:tabLst>
                <a:tab pos="266700" algn="l"/>
              </a:tabLst>
            </a:pPr>
            <a:r>
              <a:rPr lang="en-NZ" sz="700" b="0" dirty="0">
                <a:solidFill>
                  <a:srgbClr val="333333"/>
                </a:solidFill>
                <a:latin typeface="+mn-lt"/>
              </a:rPr>
              <a:t>Notes: Agreement on a 7 point scale where 1 is ‘strongly disagree’ and 7 is ‘strongly agree’; Top two box is shown</a:t>
            </a:r>
          </a:p>
          <a:p>
            <a:pPr>
              <a:tabLst>
                <a:tab pos="266700" algn="l"/>
              </a:tabLst>
            </a:pPr>
            <a:r>
              <a:rPr lang="en-NZ" sz="700" b="0" dirty="0">
                <a:solidFill>
                  <a:srgbClr val="333333"/>
                </a:solidFill>
                <a:latin typeface="+mn-lt"/>
              </a:rPr>
              <a:t>* Broken down by Queenstown and rest of Otago in appendix </a:t>
            </a:r>
            <a:endParaRPr lang="pt-BR" sz="700" b="0" dirty="0">
              <a:solidFill>
                <a:srgbClr val="333333"/>
              </a:solidFill>
              <a:latin typeface="+mn-lt"/>
            </a:endParaRPr>
          </a:p>
        </p:txBody>
      </p:sp>
      <p:graphicFrame>
        <p:nvGraphicFramePr>
          <p:cNvPr id="5" name="Table 4">
            <a:extLst>
              <a:ext uri="{FF2B5EF4-FFF2-40B4-BE49-F238E27FC236}">
                <a16:creationId xmlns:a16="http://schemas.microsoft.com/office/drawing/2014/main" id="{590A62A5-90ED-418E-A50F-2D56D1E44DE0}"/>
              </a:ext>
            </a:extLst>
          </p:cNvPr>
          <p:cNvGraphicFramePr>
            <a:graphicFrameLocks noGrp="1"/>
          </p:cNvGraphicFramePr>
          <p:nvPr>
            <p:extLst>
              <p:ext uri="{D42A27DB-BD31-4B8C-83A1-F6EECF244321}">
                <p14:modId xmlns:p14="http://schemas.microsoft.com/office/powerpoint/2010/main" val="3895561607"/>
              </p:ext>
            </p:extLst>
          </p:nvPr>
        </p:nvGraphicFramePr>
        <p:xfrm>
          <a:off x="326281" y="1974329"/>
          <a:ext cx="9397999" cy="3153600"/>
        </p:xfrm>
        <a:graphic>
          <a:graphicData uri="http://schemas.openxmlformats.org/drawingml/2006/table">
            <a:tbl>
              <a:tblPr/>
              <a:tblGrid>
                <a:gridCol w="3003659">
                  <a:extLst>
                    <a:ext uri="{9D8B030D-6E8A-4147-A177-3AD203B41FA5}">
                      <a16:colId xmlns:a16="http://schemas.microsoft.com/office/drawing/2014/main" val="2027552474"/>
                    </a:ext>
                  </a:extLst>
                </a:gridCol>
                <a:gridCol w="639434">
                  <a:extLst>
                    <a:ext uri="{9D8B030D-6E8A-4147-A177-3AD203B41FA5}">
                      <a16:colId xmlns:a16="http://schemas.microsoft.com/office/drawing/2014/main" val="3685122403"/>
                    </a:ext>
                  </a:extLst>
                </a:gridCol>
                <a:gridCol w="639434">
                  <a:extLst>
                    <a:ext uri="{9D8B030D-6E8A-4147-A177-3AD203B41FA5}">
                      <a16:colId xmlns:a16="http://schemas.microsoft.com/office/drawing/2014/main" val="128987650"/>
                    </a:ext>
                  </a:extLst>
                </a:gridCol>
                <a:gridCol w="639434">
                  <a:extLst>
                    <a:ext uri="{9D8B030D-6E8A-4147-A177-3AD203B41FA5}">
                      <a16:colId xmlns:a16="http://schemas.microsoft.com/office/drawing/2014/main" val="129690330"/>
                    </a:ext>
                  </a:extLst>
                </a:gridCol>
                <a:gridCol w="639434">
                  <a:extLst>
                    <a:ext uri="{9D8B030D-6E8A-4147-A177-3AD203B41FA5}">
                      <a16:colId xmlns:a16="http://schemas.microsoft.com/office/drawing/2014/main" val="3974892972"/>
                    </a:ext>
                  </a:extLst>
                </a:gridCol>
                <a:gridCol w="639434">
                  <a:extLst>
                    <a:ext uri="{9D8B030D-6E8A-4147-A177-3AD203B41FA5}">
                      <a16:colId xmlns:a16="http://schemas.microsoft.com/office/drawing/2014/main" val="1471000946"/>
                    </a:ext>
                  </a:extLst>
                </a:gridCol>
                <a:gridCol w="639434">
                  <a:extLst>
                    <a:ext uri="{9D8B030D-6E8A-4147-A177-3AD203B41FA5}">
                      <a16:colId xmlns:a16="http://schemas.microsoft.com/office/drawing/2014/main" val="2228472018"/>
                    </a:ext>
                  </a:extLst>
                </a:gridCol>
                <a:gridCol w="639434">
                  <a:extLst>
                    <a:ext uri="{9D8B030D-6E8A-4147-A177-3AD203B41FA5}">
                      <a16:colId xmlns:a16="http://schemas.microsoft.com/office/drawing/2014/main" val="1009413814"/>
                    </a:ext>
                  </a:extLst>
                </a:gridCol>
                <a:gridCol w="639434">
                  <a:extLst>
                    <a:ext uri="{9D8B030D-6E8A-4147-A177-3AD203B41FA5}">
                      <a16:colId xmlns:a16="http://schemas.microsoft.com/office/drawing/2014/main" val="616864387"/>
                    </a:ext>
                  </a:extLst>
                </a:gridCol>
                <a:gridCol w="639434">
                  <a:extLst>
                    <a:ext uri="{9D8B030D-6E8A-4147-A177-3AD203B41FA5}">
                      <a16:colId xmlns:a16="http://schemas.microsoft.com/office/drawing/2014/main" val="1345337850"/>
                    </a:ext>
                  </a:extLst>
                </a:gridCol>
                <a:gridCol w="639434">
                  <a:extLst>
                    <a:ext uri="{9D8B030D-6E8A-4147-A177-3AD203B41FA5}">
                      <a16:colId xmlns:a16="http://schemas.microsoft.com/office/drawing/2014/main" val="3630052234"/>
                    </a:ext>
                  </a:extLst>
                </a:gridCol>
              </a:tblGrid>
              <a:tr h="475200">
                <a:tc>
                  <a:txBody>
                    <a:bodyPr/>
                    <a:lstStyle/>
                    <a:p>
                      <a:pPr algn="l" fontAlgn="b"/>
                      <a:endParaRPr lang="en-NZ" sz="1000" b="0" i="0" u="none" strike="noStrike" dirty="0">
                        <a:solidFill>
                          <a:schemeClr val="bg1"/>
                        </a:solidFill>
                        <a:effectLst/>
                        <a:latin typeface="+mn-lt"/>
                      </a:endParaRPr>
                    </a:p>
                  </a:txBody>
                  <a:tcPr marL="0"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Northland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Auckland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Bay of Plenty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Gisborne /Hawkes Bay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Taranaki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Manawatu-Whanganui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Wellington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Canterbury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Otago*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West</a:t>
                      </a:r>
                      <a:r>
                        <a:rPr lang="en-NZ" sz="900" b="0" i="0" u="none" strike="noStrike" baseline="0" dirty="0">
                          <a:solidFill>
                            <a:schemeClr val="bg1"/>
                          </a:solidFill>
                          <a:effectLst/>
                          <a:latin typeface="+mn-lt"/>
                        </a:rPr>
                        <a:t> </a:t>
                      </a:r>
                      <a:r>
                        <a:rPr lang="en-NZ" sz="900" b="0" i="0" u="none" strike="noStrike" dirty="0">
                          <a:solidFill>
                            <a:schemeClr val="bg1"/>
                          </a:solidFill>
                          <a:effectLst/>
                          <a:latin typeface="+mn-lt"/>
                        </a:rPr>
                        <a:t>Coast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81981639"/>
                  </a:ext>
                </a:extLst>
              </a:tr>
              <a:tr h="334800">
                <a:tc>
                  <a:txBody>
                    <a:bodyPr/>
                    <a:lstStyle/>
                    <a:p>
                      <a:pPr marL="0" marR="0" lvl="0" indent="0" algn="l" defTabSz="1028700" rtl="0" eaLnBrk="1" fontAlgn="ctr" latinLnBrk="0" hangingPunct="1">
                        <a:lnSpc>
                          <a:spcPct val="100000"/>
                        </a:lnSpc>
                        <a:spcBef>
                          <a:spcPts val="0"/>
                        </a:spcBef>
                        <a:spcAft>
                          <a:spcPts val="0"/>
                        </a:spcAft>
                        <a:buClrTx/>
                        <a:buSzTx/>
                        <a:buFontTx/>
                        <a:buNone/>
                        <a:tabLst/>
                        <a:defRPr/>
                      </a:pPr>
                      <a:r>
                        <a:rPr lang="en-NZ" sz="900" b="0" i="0" u="none" strike="noStrike" dirty="0">
                          <a:solidFill>
                            <a:srgbClr val="333333"/>
                          </a:solidFill>
                          <a:effectLst/>
                          <a:latin typeface="+mn-lt"/>
                        </a:rPr>
                        <a:t>Creates </a:t>
                      </a:r>
                      <a:r>
                        <a:rPr lang="en-NZ" sz="900" b="1" i="0" u="none" strike="noStrike" dirty="0">
                          <a:solidFill>
                            <a:srgbClr val="333333"/>
                          </a:solidFill>
                          <a:effectLst/>
                          <a:latin typeface="+mn-lt"/>
                        </a:rPr>
                        <a:t>economic growth </a:t>
                      </a:r>
                      <a:r>
                        <a:rPr lang="en-NZ" sz="900" b="0" i="0" u="none" strike="noStrike" dirty="0">
                          <a:solidFill>
                            <a:srgbClr val="333333"/>
                          </a:solidFill>
                          <a:effectLst/>
                          <a:latin typeface="+mn-lt"/>
                        </a:rPr>
                        <a:t>for the regions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533029"/>
                  </a:ext>
                </a:extLst>
              </a:tr>
              <a:tr h="334800">
                <a:tc>
                  <a:txBody>
                    <a:bodyPr/>
                    <a:lstStyle/>
                    <a:p>
                      <a:pPr algn="l" fontAlgn="ctr"/>
                      <a:r>
                        <a:rPr lang="en-NZ" sz="900" b="0" i="0" u="none" strike="noStrike" dirty="0">
                          <a:solidFill>
                            <a:srgbClr val="333333"/>
                          </a:solidFill>
                          <a:effectLst/>
                          <a:latin typeface="+mn-lt"/>
                        </a:rPr>
                        <a:t>Creates </a:t>
                      </a:r>
                      <a:r>
                        <a:rPr lang="en-NZ" sz="900" b="1" i="0" u="none" strike="noStrike" kern="1200" dirty="0">
                          <a:solidFill>
                            <a:srgbClr val="333333"/>
                          </a:solidFill>
                          <a:effectLst/>
                          <a:latin typeface="+mn-lt"/>
                          <a:ea typeface="+mn-ea"/>
                          <a:cs typeface="+mn-cs"/>
                        </a:rPr>
                        <a:t>employment</a:t>
                      </a:r>
                      <a:r>
                        <a:rPr lang="en-NZ" sz="900" b="0" i="0" u="none" strike="noStrike" dirty="0">
                          <a:solidFill>
                            <a:srgbClr val="333333"/>
                          </a:solidFill>
                          <a:effectLst/>
                          <a:latin typeface="+mn-lt"/>
                        </a:rPr>
                        <a:t> </a:t>
                      </a:r>
                      <a:r>
                        <a:rPr lang="en-NZ" sz="900" b="1" i="0" u="none" strike="noStrike" kern="1200" dirty="0">
                          <a:solidFill>
                            <a:srgbClr val="333333"/>
                          </a:solidFill>
                          <a:effectLst/>
                          <a:latin typeface="+mn-lt"/>
                          <a:ea typeface="+mn-ea"/>
                          <a:cs typeface="+mn-cs"/>
                        </a:rPr>
                        <a:t>opportunities</a:t>
                      </a:r>
                      <a:r>
                        <a:rPr lang="en-NZ" sz="900" b="0" i="0" u="none" strike="noStrike" dirty="0">
                          <a:solidFill>
                            <a:srgbClr val="333333"/>
                          </a:solidFill>
                          <a:effectLst/>
                          <a:latin typeface="+mn-lt"/>
                        </a:rPr>
                        <a:t> for residents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673070"/>
                  </a:ext>
                </a:extLst>
              </a:tr>
              <a:tr h="334800">
                <a:tc>
                  <a:txBody>
                    <a:bodyPr/>
                    <a:lstStyle/>
                    <a:p>
                      <a:pPr algn="l" fontAlgn="ctr"/>
                      <a:r>
                        <a:rPr lang="en-NZ" sz="900" b="0" i="0" u="none" strike="noStrike" dirty="0">
                          <a:solidFill>
                            <a:srgbClr val="333333"/>
                          </a:solidFill>
                          <a:effectLst/>
                          <a:latin typeface="+mn-lt"/>
                        </a:rPr>
                        <a:t>Creates </a:t>
                      </a:r>
                      <a:r>
                        <a:rPr lang="en-NZ" sz="900" b="1" i="0" u="none" strike="noStrike" dirty="0">
                          <a:solidFill>
                            <a:srgbClr val="333333"/>
                          </a:solidFill>
                          <a:effectLst/>
                          <a:latin typeface="+mn-lt"/>
                        </a:rPr>
                        <a:t>growth</a:t>
                      </a:r>
                      <a:r>
                        <a:rPr lang="en-NZ" sz="900" b="0" i="0" u="none" strike="noStrike" dirty="0">
                          <a:solidFill>
                            <a:srgbClr val="333333"/>
                          </a:solidFill>
                          <a:effectLst/>
                          <a:latin typeface="+mn-lt"/>
                        </a:rPr>
                        <a:t> </a:t>
                      </a:r>
                      <a:r>
                        <a:rPr lang="en-NZ" sz="900" b="1" i="0" u="none" strike="noStrike" kern="1200" dirty="0">
                          <a:solidFill>
                            <a:srgbClr val="333333"/>
                          </a:solidFill>
                          <a:effectLst/>
                          <a:latin typeface="+mn-lt"/>
                          <a:ea typeface="+mn-ea"/>
                          <a:cs typeface="+mn-cs"/>
                        </a:rPr>
                        <a:t>opportunities</a:t>
                      </a:r>
                      <a:r>
                        <a:rPr lang="en-NZ" sz="900" b="0" i="0" u="none" strike="noStrike" dirty="0">
                          <a:solidFill>
                            <a:srgbClr val="333333"/>
                          </a:solidFill>
                          <a:effectLst/>
                          <a:latin typeface="+mn-lt"/>
                        </a:rPr>
                        <a:t> </a:t>
                      </a:r>
                      <a:r>
                        <a:rPr lang="en-NZ" sz="900" b="0" i="0" u="none" strike="noStrike" kern="1200" dirty="0">
                          <a:solidFill>
                            <a:srgbClr val="333333"/>
                          </a:solidFill>
                          <a:effectLst/>
                          <a:latin typeface="+mn-lt"/>
                          <a:ea typeface="+mn-ea"/>
                          <a:cs typeface="+mn-cs"/>
                        </a:rPr>
                        <a:t>for</a:t>
                      </a:r>
                      <a:r>
                        <a:rPr lang="en-NZ" sz="900" b="0" i="0" u="none" strike="noStrike" dirty="0">
                          <a:solidFill>
                            <a:srgbClr val="333333"/>
                          </a:solidFill>
                          <a:effectLst/>
                          <a:latin typeface="+mn-lt"/>
                        </a:rPr>
                        <a:t> </a:t>
                      </a:r>
                      <a:r>
                        <a:rPr lang="en-NZ" sz="900" b="0" i="0" u="none" strike="noStrike" kern="1200" dirty="0">
                          <a:solidFill>
                            <a:srgbClr val="333333"/>
                          </a:solidFill>
                          <a:effectLst/>
                          <a:latin typeface="+mn-lt"/>
                          <a:ea typeface="+mn-ea"/>
                          <a:cs typeface="+mn-cs"/>
                        </a:rPr>
                        <a:t>businesses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315843"/>
                  </a:ext>
                </a:extLst>
              </a:tr>
              <a:tr h="334800">
                <a:tc>
                  <a:txBody>
                    <a:bodyPr/>
                    <a:lstStyle/>
                    <a:p>
                      <a:pPr marL="0" marR="0" lvl="0" indent="0" algn="l" defTabSz="1028700" rtl="0" eaLnBrk="1" fontAlgn="ctr" latinLnBrk="0" hangingPunct="1">
                        <a:lnSpc>
                          <a:spcPct val="100000"/>
                        </a:lnSpc>
                        <a:spcBef>
                          <a:spcPts val="0"/>
                        </a:spcBef>
                        <a:spcAft>
                          <a:spcPts val="0"/>
                        </a:spcAft>
                        <a:buClrTx/>
                        <a:buSzTx/>
                        <a:buFontTx/>
                        <a:buNone/>
                        <a:tabLst/>
                        <a:defRPr/>
                      </a:pPr>
                      <a:r>
                        <a:rPr lang="en-NZ" sz="900" b="0" i="0" u="none" strike="noStrike" dirty="0">
                          <a:solidFill>
                            <a:srgbClr val="333333"/>
                          </a:solidFill>
                          <a:effectLst/>
                          <a:latin typeface="+mn-lt"/>
                        </a:rPr>
                        <a:t>Adds to the </a:t>
                      </a:r>
                      <a:r>
                        <a:rPr lang="en-NZ" sz="900" b="1" i="0" u="none" strike="noStrike" kern="1200" dirty="0">
                          <a:solidFill>
                            <a:srgbClr val="333333"/>
                          </a:solidFill>
                          <a:effectLst/>
                          <a:latin typeface="+mn-lt"/>
                          <a:ea typeface="+mn-ea"/>
                          <a:cs typeface="+mn-cs"/>
                        </a:rPr>
                        <a:t>vitality of regions </a:t>
                      </a:r>
                      <a:r>
                        <a:rPr lang="en-NZ" sz="900" b="0" i="0" u="none" strike="noStrike" dirty="0">
                          <a:solidFill>
                            <a:srgbClr val="333333"/>
                          </a:solidFill>
                          <a:effectLst/>
                          <a:latin typeface="+mn-lt"/>
                        </a:rPr>
                        <a:t>and local communities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262168"/>
                  </a:ext>
                </a:extLst>
              </a:tr>
              <a:tr h="334800">
                <a:tc>
                  <a:txBody>
                    <a:bodyPr/>
                    <a:lstStyle/>
                    <a:p>
                      <a:pPr marL="0" marR="0" lvl="0" indent="0" algn="l" defTabSz="1028700" rtl="0" eaLnBrk="1" fontAlgn="ctr" latinLnBrk="0" hangingPunct="1">
                        <a:lnSpc>
                          <a:spcPct val="100000"/>
                        </a:lnSpc>
                        <a:spcBef>
                          <a:spcPts val="0"/>
                        </a:spcBef>
                        <a:spcAft>
                          <a:spcPts val="0"/>
                        </a:spcAft>
                        <a:buClrTx/>
                        <a:buSzTx/>
                        <a:buFontTx/>
                        <a:buNone/>
                        <a:tabLst/>
                        <a:defRPr/>
                      </a:pPr>
                      <a:r>
                        <a:rPr lang="en-NZ" sz="900" b="0" i="0" u="none" strike="noStrike" dirty="0">
                          <a:solidFill>
                            <a:srgbClr val="333333"/>
                          </a:solidFill>
                          <a:effectLst/>
                          <a:latin typeface="+mn-lt"/>
                        </a:rPr>
                        <a:t>Connects local communities to </a:t>
                      </a:r>
                      <a:r>
                        <a:rPr lang="en-NZ" sz="900" b="1" i="0" u="none" strike="noStrike" kern="1200" dirty="0">
                          <a:solidFill>
                            <a:srgbClr val="333333"/>
                          </a:solidFill>
                          <a:effectLst/>
                          <a:latin typeface="+mn-lt"/>
                          <a:ea typeface="+mn-ea"/>
                          <a:cs typeface="+mn-cs"/>
                        </a:rPr>
                        <a:t>other</a:t>
                      </a:r>
                      <a:r>
                        <a:rPr lang="en-NZ" sz="900" b="0" i="0" u="none" strike="noStrike" dirty="0">
                          <a:solidFill>
                            <a:srgbClr val="333333"/>
                          </a:solidFill>
                          <a:effectLst/>
                          <a:latin typeface="+mn-lt"/>
                        </a:rPr>
                        <a:t> </a:t>
                      </a:r>
                      <a:r>
                        <a:rPr lang="en-NZ" sz="900" b="1" i="0" u="none" strike="noStrike" kern="1200" dirty="0">
                          <a:solidFill>
                            <a:srgbClr val="333333"/>
                          </a:solidFill>
                          <a:effectLst/>
                          <a:latin typeface="+mn-lt"/>
                          <a:ea typeface="+mn-ea"/>
                          <a:cs typeface="+mn-cs"/>
                        </a:rPr>
                        <a:t>cultures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130793"/>
                  </a:ext>
                </a:extLst>
              </a:tr>
              <a:tr h="334800">
                <a:tc>
                  <a:txBody>
                    <a:bodyPr/>
                    <a:lstStyle/>
                    <a:p>
                      <a:pPr algn="l" fontAlgn="ctr"/>
                      <a:r>
                        <a:rPr lang="en-NZ" sz="900" b="0" i="0" u="none" strike="noStrike" dirty="0">
                          <a:solidFill>
                            <a:srgbClr val="333333"/>
                          </a:solidFill>
                          <a:effectLst/>
                          <a:latin typeface="+mn-lt"/>
                        </a:rPr>
                        <a:t>Drives </a:t>
                      </a:r>
                      <a:r>
                        <a:rPr lang="en-NZ" sz="900" b="1" i="0" u="none" strike="noStrike" kern="1200" dirty="0">
                          <a:solidFill>
                            <a:srgbClr val="333333"/>
                          </a:solidFill>
                          <a:effectLst/>
                          <a:latin typeface="+mn-lt"/>
                          <a:ea typeface="+mn-ea"/>
                          <a:cs typeface="+mn-cs"/>
                        </a:rPr>
                        <a:t>infrastructure</a:t>
                      </a:r>
                      <a:r>
                        <a:rPr lang="en-NZ" sz="900" b="0" i="0" u="none" strike="noStrike" dirty="0">
                          <a:solidFill>
                            <a:srgbClr val="333333"/>
                          </a:solidFill>
                          <a:effectLst/>
                          <a:latin typeface="+mn-lt"/>
                        </a:rPr>
                        <a:t> </a:t>
                      </a:r>
                      <a:r>
                        <a:rPr lang="en-NZ" sz="900" b="1" i="0" u="none" strike="noStrike" kern="1200" dirty="0">
                          <a:solidFill>
                            <a:srgbClr val="333333"/>
                          </a:solidFill>
                          <a:effectLst/>
                          <a:latin typeface="+mn-lt"/>
                          <a:ea typeface="+mn-ea"/>
                          <a:cs typeface="+mn-cs"/>
                        </a:rPr>
                        <a:t>development</a:t>
                      </a:r>
                      <a:r>
                        <a:rPr lang="en-NZ" sz="900" b="0" i="0" u="none" strike="noStrike" dirty="0">
                          <a:solidFill>
                            <a:srgbClr val="333333"/>
                          </a:solidFill>
                          <a:effectLst/>
                          <a:latin typeface="+mn-lt"/>
                        </a:rPr>
                        <a:t> in the regions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609329"/>
                  </a:ext>
                </a:extLst>
              </a:tr>
              <a:tr h="334800">
                <a:tc>
                  <a:txBody>
                    <a:bodyPr/>
                    <a:lstStyle/>
                    <a:p>
                      <a:pPr algn="l" fontAlgn="ctr"/>
                      <a:r>
                        <a:rPr lang="en-NZ" sz="900" b="0" i="0" u="none" strike="noStrike" dirty="0">
                          <a:solidFill>
                            <a:srgbClr val="333333"/>
                          </a:solidFill>
                          <a:effectLst/>
                          <a:latin typeface="+mn-lt"/>
                        </a:rPr>
                        <a:t>Drives improvements to </a:t>
                      </a:r>
                      <a:r>
                        <a:rPr lang="en-NZ" sz="900" b="1" i="0" u="none" strike="noStrike" kern="1200" dirty="0">
                          <a:solidFill>
                            <a:srgbClr val="333333"/>
                          </a:solidFill>
                          <a:effectLst/>
                          <a:latin typeface="+mn-lt"/>
                          <a:ea typeface="+mn-ea"/>
                          <a:cs typeface="+mn-cs"/>
                        </a:rPr>
                        <a:t>recreational</a:t>
                      </a:r>
                      <a:r>
                        <a:rPr lang="en-NZ" sz="900" b="0" i="0" u="none" strike="noStrike" dirty="0">
                          <a:solidFill>
                            <a:srgbClr val="333333"/>
                          </a:solidFill>
                          <a:effectLst/>
                          <a:latin typeface="+mn-lt"/>
                        </a:rPr>
                        <a:t> </a:t>
                      </a:r>
                      <a:r>
                        <a:rPr lang="en-NZ" sz="900" b="1" i="0" u="none" strike="noStrike" kern="1200" dirty="0">
                          <a:solidFill>
                            <a:srgbClr val="333333"/>
                          </a:solidFill>
                          <a:effectLst/>
                          <a:latin typeface="+mn-lt"/>
                          <a:ea typeface="+mn-ea"/>
                          <a:cs typeface="+mn-cs"/>
                        </a:rPr>
                        <a:t>facilities</a:t>
                      </a:r>
                      <a:r>
                        <a:rPr lang="en-NZ" sz="900" b="0" i="0" u="none" strike="noStrike" dirty="0">
                          <a:solidFill>
                            <a:srgbClr val="333333"/>
                          </a:solidFill>
                          <a:effectLst/>
                          <a:latin typeface="+mn-lt"/>
                        </a:rPr>
                        <a:t> in local communities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22031"/>
                  </a:ext>
                </a:extLst>
              </a:tr>
              <a:tr h="334800">
                <a:tc>
                  <a:txBody>
                    <a:bodyPr/>
                    <a:lstStyle/>
                    <a:p>
                      <a:pPr algn="r" fontAlgn="t"/>
                      <a:r>
                        <a:rPr lang="en-NZ" sz="1000" b="0" i="1" u="none" strike="noStrike" dirty="0">
                          <a:solidFill>
                            <a:srgbClr val="333333"/>
                          </a:solidFill>
                          <a:effectLst/>
                          <a:latin typeface="+mn-lt"/>
                        </a:rPr>
                        <a:t>Base n = </a:t>
                      </a:r>
                    </a:p>
                  </a:txBody>
                  <a:tcPr marL="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41112307"/>
                  </a:ext>
                </a:extLst>
              </a:tr>
            </a:tbl>
          </a:graphicData>
        </a:graphic>
      </p:graphicFrame>
      <p:sp>
        <p:nvSpPr>
          <p:cNvPr id="3" name="Slide Number Placeholder 2">
            <a:extLst>
              <a:ext uri="{FF2B5EF4-FFF2-40B4-BE49-F238E27FC236}">
                <a16:creationId xmlns:a16="http://schemas.microsoft.com/office/drawing/2014/main" id="{25FAE00E-A9AC-4D58-8403-431C992A1F74}"/>
              </a:ext>
            </a:extLst>
          </p:cNvPr>
          <p:cNvSpPr>
            <a:spLocks noGrp="1"/>
          </p:cNvSpPr>
          <p:nvPr>
            <p:ph type="sldNum" sz="quarter" idx="10"/>
          </p:nvPr>
        </p:nvSpPr>
        <p:spPr/>
        <p:txBody>
          <a:bodyPr/>
          <a:lstStyle/>
          <a:p>
            <a:fld id="{9784CBA3-D598-4B1F-BAA3-EE14B5154290}" type="slidenum">
              <a:rPr lang="en-AU" smtClean="0"/>
              <a:pPr/>
              <a:t>30</a:t>
            </a:fld>
            <a:endParaRPr lang="en-AU" dirty="0"/>
          </a:p>
        </p:txBody>
      </p:sp>
    </p:spTree>
    <p:extLst>
      <p:ext uri="{BB962C8B-B14F-4D97-AF65-F5344CB8AC3E}">
        <p14:creationId xmlns:p14="http://schemas.microsoft.com/office/powerpoint/2010/main" val="3887485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5713052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14" name="think-cell Slide" r:id="rId7" imgW="270" imgH="270" progId="TCLayout.ActiveDocument.1">
                  <p:embed/>
                </p:oleObj>
              </mc:Choice>
              <mc:Fallback>
                <p:oleObj name="think-cell Slide" r:id="rId7" imgW="270" imgH="270" progId="TCLayout.ActiveDocument.1">
                  <p:embed/>
                  <p:pic>
                    <p:nvPicPr>
                      <p:cNvPr id="9" name="Object 8"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GB" sz="2000" b="0" dirty="0">
              <a:latin typeface="Arial" panose="020B0604020202020204" pitchFamily="34" charset="0"/>
              <a:ea typeface="+mj-ea"/>
              <a:cs typeface="+mj-cs"/>
              <a:sym typeface="Arial" panose="020B0604020202020204" pitchFamily="34" charset="0"/>
            </a:endParaRPr>
          </a:p>
        </p:txBody>
      </p:sp>
      <p:graphicFrame>
        <p:nvGraphicFramePr>
          <p:cNvPr id="8" name="Table 7">
            <a:extLst>
              <a:ext uri="{FF2B5EF4-FFF2-40B4-BE49-F238E27FC236}">
                <a16:creationId xmlns:a16="http://schemas.microsoft.com/office/drawing/2014/main" id="{137B3426-48BB-4230-AD74-0614177C4F5F}"/>
              </a:ext>
            </a:extLst>
          </p:cNvPr>
          <p:cNvGraphicFramePr>
            <a:graphicFrameLocks noGrp="1"/>
          </p:cNvGraphicFramePr>
          <p:nvPr>
            <p:extLst>
              <p:ext uri="{D42A27DB-BD31-4B8C-83A1-F6EECF244321}">
                <p14:modId xmlns:p14="http://schemas.microsoft.com/office/powerpoint/2010/main" val="211768221"/>
              </p:ext>
            </p:extLst>
          </p:nvPr>
        </p:nvGraphicFramePr>
        <p:xfrm>
          <a:off x="3316280" y="2449529"/>
          <a:ext cx="6408000" cy="3682800"/>
        </p:xfrm>
        <a:graphic>
          <a:graphicData uri="http://schemas.openxmlformats.org/drawingml/2006/table">
            <a:tbl>
              <a:tblPr/>
              <a:tblGrid>
                <a:gridCol w="640800">
                  <a:extLst>
                    <a:ext uri="{9D8B030D-6E8A-4147-A177-3AD203B41FA5}">
                      <a16:colId xmlns:a16="http://schemas.microsoft.com/office/drawing/2014/main" val="755718367"/>
                    </a:ext>
                  </a:extLst>
                </a:gridCol>
                <a:gridCol w="640800">
                  <a:extLst>
                    <a:ext uri="{9D8B030D-6E8A-4147-A177-3AD203B41FA5}">
                      <a16:colId xmlns:a16="http://schemas.microsoft.com/office/drawing/2014/main" val="3916882485"/>
                    </a:ext>
                  </a:extLst>
                </a:gridCol>
                <a:gridCol w="640800">
                  <a:extLst>
                    <a:ext uri="{9D8B030D-6E8A-4147-A177-3AD203B41FA5}">
                      <a16:colId xmlns:a16="http://schemas.microsoft.com/office/drawing/2014/main" val="3518664649"/>
                    </a:ext>
                  </a:extLst>
                </a:gridCol>
                <a:gridCol w="640800">
                  <a:extLst>
                    <a:ext uri="{9D8B030D-6E8A-4147-A177-3AD203B41FA5}">
                      <a16:colId xmlns:a16="http://schemas.microsoft.com/office/drawing/2014/main" val="4005689347"/>
                    </a:ext>
                  </a:extLst>
                </a:gridCol>
                <a:gridCol w="640800">
                  <a:extLst>
                    <a:ext uri="{9D8B030D-6E8A-4147-A177-3AD203B41FA5}">
                      <a16:colId xmlns:a16="http://schemas.microsoft.com/office/drawing/2014/main" val="3910954998"/>
                    </a:ext>
                  </a:extLst>
                </a:gridCol>
                <a:gridCol w="640800">
                  <a:extLst>
                    <a:ext uri="{9D8B030D-6E8A-4147-A177-3AD203B41FA5}">
                      <a16:colId xmlns:a16="http://schemas.microsoft.com/office/drawing/2014/main" val="2506480926"/>
                    </a:ext>
                  </a:extLst>
                </a:gridCol>
                <a:gridCol w="640800">
                  <a:extLst>
                    <a:ext uri="{9D8B030D-6E8A-4147-A177-3AD203B41FA5}">
                      <a16:colId xmlns:a16="http://schemas.microsoft.com/office/drawing/2014/main" val="104051663"/>
                    </a:ext>
                  </a:extLst>
                </a:gridCol>
                <a:gridCol w="640800">
                  <a:extLst>
                    <a:ext uri="{9D8B030D-6E8A-4147-A177-3AD203B41FA5}">
                      <a16:colId xmlns:a16="http://schemas.microsoft.com/office/drawing/2014/main" val="1848851788"/>
                    </a:ext>
                  </a:extLst>
                </a:gridCol>
                <a:gridCol w="640800">
                  <a:extLst>
                    <a:ext uri="{9D8B030D-6E8A-4147-A177-3AD203B41FA5}">
                      <a16:colId xmlns:a16="http://schemas.microsoft.com/office/drawing/2014/main" val="1616856938"/>
                    </a:ext>
                  </a:extLst>
                </a:gridCol>
                <a:gridCol w="640800">
                  <a:extLst>
                    <a:ext uri="{9D8B030D-6E8A-4147-A177-3AD203B41FA5}">
                      <a16:colId xmlns:a16="http://schemas.microsoft.com/office/drawing/2014/main" val="3358304255"/>
                    </a:ext>
                  </a:extLst>
                </a:gridCol>
              </a:tblGrid>
              <a:tr h="334800">
                <a:tc>
                  <a:txBody>
                    <a:bodyPr/>
                    <a:lstStyle/>
                    <a:p>
                      <a:pPr algn="ctr" fontAlgn="ctr"/>
                      <a:r>
                        <a:rPr lang="en-NZ" sz="1050" b="0" i="0" u="none" strike="noStrike">
                          <a:solidFill>
                            <a:srgbClr val="000000"/>
                          </a:solidFill>
                          <a:effectLst/>
                          <a:latin typeface="Arial" panose="020B0604020202020204" pitchFamily="34" charset="0"/>
                        </a:rPr>
                        <a:t>41%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D8DB"/>
                    </a:solidFill>
                  </a:tcPr>
                </a:tc>
                <a:tc>
                  <a:txBody>
                    <a:bodyPr/>
                    <a:lstStyle/>
                    <a:p>
                      <a:pPr algn="ctr" fontAlgn="ctr"/>
                      <a:r>
                        <a:rPr lang="en-NZ" sz="1050" b="0" i="0" u="none" strike="noStrike">
                          <a:solidFill>
                            <a:srgbClr val="000000"/>
                          </a:solidFill>
                          <a:effectLst/>
                          <a:latin typeface="Arial" panose="020B0604020202020204" pitchFamily="34" charset="0"/>
                        </a:rPr>
                        <a:t>49%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EE1"/>
                    </a:solidFill>
                  </a:tcPr>
                </a:tc>
                <a:tc>
                  <a:txBody>
                    <a:bodyPr/>
                    <a:lstStyle/>
                    <a:p>
                      <a:pPr algn="ctr" fontAlgn="ctr"/>
                      <a:r>
                        <a:rPr lang="en-NZ" sz="1050" b="0" i="0" u="none" strike="noStrike">
                          <a:solidFill>
                            <a:srgbClr val="000000"/>
                          </a:solidFill>
                          <a:effectLst/>
                          <a:latin typeface="Arial" panose="020B0604020202020204" pitchFamily="34" charset="0"/>
                        </a:rPr>
                        <a:t>44%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BEE"/>
                    </a:solidFill>
                  </a:tcPr>
                </a:tc>
                <a:tc>
                  <a:txBody>
                    <a:bodyPr/>
                    <a:lstStyle/>
                    <a:p>
                      <a:pPr algn="ctr" fontAlgn="ctr"/>
                      <a:r>
                        <a:rPr lang="en-NZ" sz="105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898C"/>
                    </a:solidFill>
                  </a:tcPr>
                </a:tc>
                <a:tc>
                  <a:txBody>
                    <a:bodyPr/>
                    <a:lstStyle/>
                    <a:p>
                      <a:pPr algn="ctr" fontAlgn="ctr"/>
                      <a:r>
                        <a:rPr lang="en-NZ" sz="1050" b="0" i="0" u="none" strike="noStrike">
                          <a:solidFill>
                            <a:srgbClr val="000000"/>
                          </a:solidFill>
                          <a:effectLst/>
                          <a:latin typeface="Arial" panose="020B0604020202020204" pitchFamily="34" charset="0"/>
                        </a:rPr>
                        <a:t>49%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FE3"/>
                    </a:solidFill>
                  </a:tcPr>
                </a:tc>
                <a:tc>
                  <a:txBody>
                    <a:bodyPr/>
                    <a:lstStyle/>
                    <a:p>
                      <a:pPr algn="ctr" fontAlgn="ctr"/>
                      <a:r>
                        <a:rPr lang="en-NZ" sz="1050" b="0" i="0" u="none" strike="noStrike">
                          <a:solidFill>
                            <a:srgbClr val="000000"/>
                          </a:solidFill>
                          <a:effectLst/>
                          <a:latin typeface="Arial" panose="020B0604020202020204" pitchFamily="34" charset="0"/>
                        </a:rPr>
                        <a:t>48%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5EF"/>
                    </a:solidFill>
                  </a:tcPr>
                </a:tc>
                <a:tc>
                  <a:txBody>
                    <a:bodyPr/>
                    <a:lstStyle/>
                    <a:p>
                      <a:pPr algn="ctr" fontAlgn="ctr"/>
                      <a:r>
                        <a:rPr lang="en-NZ" sz="1050" b="0" i="0" u="none" strike="noStrike">
                          <a:solidFill>
                            <a:srgbClr val="000000"/>
                          </a:solidFill>
                          <a:effectLst/>
                          <a:latin typeface="Arial" panose="020B0604020202020204" pitchFamily="34" charset="0"/>
                        </a:rPr>
                        <a:t>27%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44%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EF1"/>
                    </a:solidFill>
                  </a:tcPr>
                </a:tc>
                <a:tc>
                  <a:txBody>
                    <a:bodyPr/>
                    <a:lstStyle/>
                    <a:p>
                      <a:pPr algn="ctr" fontAlgn="ctr"/>
                      <a:r>
                        <a:rPr lang="en-NZ" sz="1050" b="0" i="0" u="none" strike="noStrike">
                          <a:solidFill>
                            <a:srgbClr val="000000"/>
                          </a:solidFill>
                          <a:effectLst/>
                          <a:latin typeface="Arial" panose="020B0604020202020204" pitchFamily="34" charset="0"/>
                        </a:rPr>
                        <a:t>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CB96"/>
                    </a:solidFill>
                  </a:tcPr>
                </a:tc>
                <a:tc>
                  <a:txBody>
                    <a:bodyPr/>
                    <a:lstStyle/>
                    <a:p>
                      <a:pPr algn="ctr" fontAlgn="ctr"/>
                      <a:r>
                        <a:rPr lang="en-NZ" sz="1050" b="0" i="0" u="none" strike="noStrike">
                          <a:solidFill>
                            <a:srgbClr val="000000"/>
                          </a:solidFill>
                          <a:effectLst/>
                          <a:latin typeface="Arial" panose="020B0604020202020204" pitchFamily="34" charset="0"/>
                        </a:rPr>
                        <a:t>59%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extLst>
                  <a:ext uri="{0D108BD9-81ED-4DB2-BD59-A6C34878D82A}">
                    <a16:rowId xmlns:a16="http://schemas.microsoft.com/office/drawing/2014/main" val="1127724069"/>
                  </a:ext>
                </a:extLst>
              </a:tr>
              <a:tr h="334800">
                <a:tc>
                  <a:txBody>
                    <a:bodyPr/>
                    <a:lstStyle/>
                    <a:p>
                      <a:pPr algn="ctr" fontAlgn="ctr"/>
                      <a:r>
                        <a:rPr lang="en-NZ" sz="1050" b="0" i="0" u="none" strike="noStrike">
                          <a:solidFill>
                            <a:srgbClr val="000000"/>
                          </a:solidFill>
                          <a:effectLst/>
                          <a:latin typeface="Arial" panose="020B0604020202020204" pitchFamily="34" charset="0"/>
                        </a:rPr>
                        <a:t>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EDDBC"/>
                    </a:solidFill>
                  </a:tcPr>
                </a:tc>
                <a:tc>
                  <a:txBody>
                    <a:bodyPr/>
                    <a:lstStyle/>
                    <a:p>
                      <a:pPr algn="ctr" fontAlgn="ctr"/>
                      <a:r>
                        <a:rPr lang="en-NZ" sz="1050" b="0" i="0" u="none" strike="noStrike">
                          <a:solidFill>
                            <a:srgbClr val="000000"/>
                          </a:solidFill>
                          <a:effectLst/>
                          <a:latin typeface="Arial" panose="020B0604020202020204" pitchFamily="34" charset="0"/>
                        </a:rPr>
                        <a:t>39%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C3C6"/>
                    </a:solidFill>
                  </a:tcPr>
                </a:tc>
                <a:tc>
                  <a:txBody>
                    <a:bodyPr/>
                    <a:lstStyle/>
                    <a:p>
                      <a:pPr algn="ctr" fontAlgn="ctr"/>
                      <a:r>
                        <a:rPr lang="en-NZ" sz="1050" b="0" i="0" u="none" strike="noStrike">
                          <a:solidFill>
                            <a:srgbClr val="000000"/>
                          </a:solidFill>
                          <a:effectLst/>
                          <a:latin typeface="Arial" panose="020B0604020202020204" pitchFamily="34" charset="0"/>
                        </a:rPr>
                        <a:t>42%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F4F7"/>
                    </a:solidFill>
                  </a:tcPr>
                </a:tc>
                <a:tc>
                  <a:txBody>
                    <a:bodyPr/>
                    <a:lstStyle/>
                    <a:p>
                      <a:pPr algn="ctr" fontAlgn="ctr"/>
                      <a:r>
                        <a:rPr lang="en-NZ" sz="1050" b="0" i="0" u="none" strike="noStrike">
                          <a:solidFill>
                            <a:srgbClr val="000000"/>
                          </a:solidFill>
                          <a:effectLst/>
                          <a:latin typeface="Arial" panose="020B0604020202020204" pitchFamily="34" charset="0"/>
                        </a:rPr>
                        <a:t>32%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44%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9F8"/>
                    </a:solidFill>
                  </a:tcPr>
                </a:tc>
                <a:tc>
                  <a:txBody>
                    <a:bodyPr/>
                    <a:lstStyle/>
                    <a:p>
                      <a:pPr algn="ctr" fontAlgn="ctr"/>
                      <a:r>
                        <a:rPr lang="en-NZ" sz="1050" b="0" i="0" u="none" strike="noStrike">
                          <a:solidFill>
                            <a:srgbClr val="000000"/>
                          </a:solidFill>
                          <a:effectLst/>
                          <a:latin typeface="Arial" panose="020B0604020202020204" pitchFamily="34" charset="0"/>
                        </a:rPr>
                        <a:t>42%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8EB"/>
                    </a:solidFill>
                  </a:tcPr>
                </a:tc>
                <a:tc>
                  <a:txBody>
                    <a:bodyPr/>
                    <a:lstStyle/>
                    <a:p>
                      <a:pPr algn="ctr" fontAlgn="ctr"/>
                      <a:r>
                        <a:rPr lang="en-NZ" sz="1050" b="0" i="0" u="none" strike="noStrike">
                          <a:solidFill>
                            <a:srgbClr val="000000"/>
                          </a:solidFill>
                          <a:effectLst/>
                          <a:latin typeface="Arial" panose="020B0604020202020204" pitchFamily="34" charset="0"/>
                        </a:rPr>
                        <a:t>34%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8183"/>
                    </a:solidFill>
                  </a:tcPr>
                </a:tc>
                <a:tc>
                  <a:txBody>
                    <a:bodyPr/>
                    <a:lstStyle/>
                    <a:p>
                      <a:pPr algn="ctr" fontAlgn="ctr"/>
                      <a:r>
                        <a:rPr lang="en-NZ" sz="1050" b="0" i="0" u="none" strike="noStrike">
                          <a:solidFill>
                            <a:srgbClr val="000000"/>
                          </a:solidFill>
                          <a:effectLst/>
                          <a:latin typeface="Arial" panose="020B0604020202020204" pitchFamily="34" charset="0"/>
                        </a:rPr>
                        <a:t>44%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FBFD"/>
                    </a:solidFill>
                  </a:tcPr>
                </a:tc>
                <a:tc>
                  <a:txBody>
                    <a:bodyPr/>
                    <a:lstStyle/>
                    <a:p>
                      <a:pPr algn="ctr" fontAlgn="ctr"/>
                      <a:r>
                        <a:rPr lang="en-NZ" sz="1050" b="0" i="0" u="none" strike="noStrike">
                          <a:solidFill>
                            <a:srgbClr val="000000"/>
                          </a:solidFill>
                          <a:effectLst/>
                          <a:latin typeface="Arial" panose="020B0604020202020204" pitchFamily="34" charset="0"/>
                        </a:rPr>
                        <a:t>70%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a:solidFill>
                            <a:srgbClr val="000000"/>
                          </a:solidFill>
                          <a:effectLst/>
                          <a:latin typeface="Arial" panose="020B0604020202020204" pitchFamily="34" charset="0"/>
                        </a:rPr>
                        <a:t>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D3A8"/>
                    </a:solidFill>
                  </a:tcPr>
                </a:tc>
                <a:extLst>
                  <a:ext uri="{0D108BD9-81ED-4DB2-BD59-A6C34878D82A}">
                    <a16:rowId xmlns:a16="http://schemas.microsoft.com/office/drawing/2014/main" val="1168148337"/>
                  </a:ext>
                </a:extLst>
              </a:tr>
              <a:tr h="334800">
                <a:tc>
                  <a:txBody>
                    <a:bodyPr/>
                    <a:lstStyle/>
                    <a:p>
                      <a:pPr algn="ctr" fontAlgn="ctr"/>
                      <a:r>
                        <a:rPr lang="en-NZ" sz="1050" b="0" i="0" u="none" strike="noStrike">
                          <a:solidFill>
                            <a:srgbClr val="000000"/>
                          </a:solidFill>
                          <a:effectLst/>
                          <a:latin typeface="Arial" panose="020B0604020202020204" pitchFamily="34" charset="0"/>
                        </a:rPr>
                        <a:t>40%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F8FB"/>
                    </a:solidFill>
                  </a:tcPr>
                </a:tc>
                <a:tc>
                  <a:txBody>
                    <a:bodyPr/>
                    <a:lstStyle/>
                    <a:p>
                      <a:pPr algn="ctr" fontAlgn="ctr"/>
                      <a:r>
                        <a:rPr lang="en-NZ" sz="1050" b="0" i="0" u="none" strike="noStrike">
                          <a:solidFill>
                            <a:srgbClr val="000000"/>
                          </a:solidFill>
                          <a:effectLst/>
                          <a:latin typeface="Arial" panose="020B0604020202020204" pitchFamily="34" charset="0"/>
                        </a:rPr>
                        <a:t>39%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EF1"/>
                    </a:solidFill>
                  </a:tcPr>
                </a:tc>
                <a:tc>
                  <a:txBody>
                    <a:bodyPr/>
                    <a:lstStyle/>
                    <a:p>
                      <a:pPr algn="ctr" fontAlgn="ctr"/>
                      <a:r>
                        <a:rPr lang="en-NZ" sz="105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ACAE"/>
                    </a:solidFill>
                  </a:tcPr>
                </a:tc>
                <a:tc>
                  <a:txBody>
                    <a:bodyPr/>
                    <a:lstStyle/>
                    <a:p>
                      <a:pPr algn="ctr" fontAlgn="ctr"/>
                      <a:r>
                        <a:rPr lang="en-NZ" sz="1050" b="0" i="0" u="none" strike="noStrike">
                          <a:solidFill>
                            <a:srgbClr val="000000"/>
                          </a:solidFill>
                          <a:effectLst/>
                          <a:latin typeface="Arial" panose="020B0604020202020204" pitchFamily="34" charset="0"/>
                        </a:rPr>
                        <a:t>24%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C6E"/>
                    </a:solidFill>
                  </a:tcPr>
                </a:tc>
                <a:tc>
                  <a:txBody>
                    <a:bodyPr/>
                    <a:lstStyle/>
                    <a:p>
                      <a:pPr algn="ctr" fontAlgn="ctr"/>
                      <a:r>
                        <a:rPr lang="en-NZ" sz="1050" b="0" i="0" u="none" strike="noStrike">
                          <a:solidFill>
                            <a:srgbClr val="000000"/>
                          </a:solidFill>
                          <a:effectLst/>
                          <a:latin typeface="Arial" panose="020B0604020202020204" pitchFamily="34" charset="0"/>
                        </a:rPr>
                        <a:t>41%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FBFC"/>
                    </a:solidFill>
                  </a:tcPr>
                </a:tc>
                <a:tc>
                  <a:txBody>
                    <a:bodyPr/>
                    <a:lstStyle/>
                    <a:p>
                      <a:pPr algn="ctr" fontAlgn="ctr"/>
                      <a:r>
                        <a:rPr lang="en-NZ" sz="1050" b="0" i="0" u="none" strike="noStrike">
                          <a:solidFill>
                            <a:srgbClr val="000000"/>
                          </a:solidFill>
                          <a:effectLst/>
                          <a:latin typeface="Arial" panose="020B0604020202020204" pitchFamily="34" charset="0"/>
                        </a:rPr>
                        <a:t>44%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DDE"/>
                    </a:solidFill>
                  </a:tcPr>
                </a:tc>
                <a:tc>
                  <a:txBody>
                    <a:bodyPr/>
                    <a:lstStyle/>
                    <a:p>
                      <a:pPr algn="ctr" fontAlgn="ctr"/>
                      <a:r>
                        <a:rPr lang="en-NZ" sz="1050" b="0" i="0" u="none" strike="noStrike">
                          <a:solidFill>
                            <a:srgbClr val="000000"/>
                          </a:solidFill>
                          <a:effectLst/>
                          <a:latin typeface="Arial" panose="020B0604020202020204" pitchFamily="34" charset="0"/>
                        </a:rPr>
                        <a:t>23%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48%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EBF"/>
                    </a:solidFill>
                  </a:tcPr>
                </a:tc>
                <a:tc>
                  <a:txBody>
                    <a:bodyPr/>
                    <a:lstStyle/>
                    <a:p>
                      <a:pPr algn="ctr" fontAlgn="ctr"/>
                      <a:r>
                        <a:rPr lang="en-NZ" sz="1050" b="0" i="0" u="none" strike="noStrike">
                          <a:solidFill>
                            <a:srgbClr val="000000"/>
                          </a:solidFill>
                          <a:effectLst/>
                          <a:latin typeface="Arial" panose="020B0604020202020204" pitchFamily="34" charset="0"/>
                        </a:rPr>
                        <a:t>56%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5BF7C"/>
                    </a:solidFill>
                  </a:tcPr>
                </a:tc>
                <a:tc>
                  <a:txBody>
                    <a:bodyPr/>
                    <a:lstStyle/>
                    <a:p>
                      <a:pPr algn="ctr" fontAlgn="ctr"/>
                      <a:r>
                        <a:rPr lang="en-NZ" sz="1050" b="0" i="0" u="none" strike="noStrike">
                          <a:solidFill>
                            <a:srgbClr val="000000"/>
                          </a:solidFill>
                          <a:effectLst/>
                          <a:latin typeface="Arial" panose="020B0604020202020204" pitchFamily="34" charset="0"/>
                        </a:rPr>
                        <a:t>56%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extLst>
                  <a:ext uri="{0D108BD9-81ED-4DB2-BD59-A6C34878D82A}">
                    <a16:rowId xmlns:a16="http://schemas.microsoft.com/office/drawing/2014/main" val="2546851031"/>
                  </a:ext>
                </a:extLst>
              </a:tr>
              <a:tr h="334800">
                <a:tc>
                  <a:txBody>
                    <a:bodyPr/>
                    <a:lstStyle/>
                    <a:p>
                      <a:pPr algn="ctr" fontAlgn="ctr"/>
                      <a:r>
                        <a:rPr lang="en-NZ" sz="1050" b="0" i="0" u="none" strike="noStrike">
                          <a:solidFill>
                            <a:srgbClr val="000000"/>
                          </a:solidFill>
                          <a:effectLst/>
                          <a:latin typeface="Arial" panose="020B0604020202020204" pitchFamily="34" charset="0"/>
                        </a:rPr>
                        <a:t>44%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E6D0"/>
                    </a:solidFill>
                  </a:tcPr>
                </a:tc>
                <a:tc>
                  <a:txBody>
                    <a:bodyPr/>
                    <a:lstStyle/>
                    <a:p>
                      <a:pPr algn="ctr" fontAlgn="ctr"/>
                      <a:r>
                        <a:rPr lang="en-NZ" sz="1050" b="0" i="0" u="none" strike="noStrike">
                          <a:solidFill>
                            <a:srgbClr val="000000"/>
                          </a:solidFill>
                          <a:effectLst/>
                          <a:latin typeface="Arial" panose="020B0604020202020204" pitchFamily="34" charset="0"/>
                        </a:rPr>
                        <a:t>38%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BFB"/>
                    </a:solidFill>
                  </a:tcPr>
                </a:tc>
                <a:tc>
                  <a:txBody>
                    <a:bodyPr/>
                    <a:lstStyle/>
                    <a:p>
                      <a:pPr algn="ctr" fontAlgn="ctr"/>
                      <a:r>
                        <a:rPr lang="en-NZ" sz="1050" b="0" i="0" u="none" strike="noStrike">
                          <a:solidFill>
                            <a:srgbClr val="000000"/>
                          </a:solidFill>
                          <a:effectLst/>
                          <a:latin typeface="Arial" panose="020B0604020202020204" pitchFamily="34" charset="0"/>
                        </a:rPr>
                        <a:t>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DEE1"/>
                    </a:solidFill>
                  </a:tcPr>
                </a:tc>
                <a:tc>
                  <a:txBody>
                    <a:bodyPr/>
                    <a:lstStyle/>
                    <a:p>
                      <a:pPr algn="ctr" fontAlgn="ctr"/>
                      <a:r>
                        <a:rPr lang="en-NZ" sz="1050" b="0" i="0" u="none" strike="noStrike">
                          <a:solidFill>
                            <a:srgbClr val="000000"/>
                          </a:solidFill>
                          <a:effectLst/>
                          <a:latin typeface="Arial" panose="020B0604020202020204" pitchFamily="34" charset="0"/>
                        </a:rPr>
                        <a:t>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DDE0"/>
                    </a:solidFill>
                  </a:tcPr>
                </a:tc>
                <a:tc>
                  <a:txBody>
                    <a:bodyPr/>
                    <a:lstStyle/>
                    <a:p>
                      <a:pPr algn="ctr" fontAlgn="ctr"/>
                      <a:r>
                        <a:rPr lang="en-NZ" sz="1050" b="0" i="0" u="none" strike="noStrike">
                          <a:solidFill>
                            <a:srgbClr val="000000"/>
                          </a:solidFill>
                          <a:effectLst/>
                          <a:latin typeface="Arial" panose="020B0604020202020204" pitchFamily="34" charset="0"/>
                        </a:rPr>
                        <a:t>37%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F2F5"/>
                    </a:solidFill>
                  </a:tcPr>
                </a:tc>
                <a:tc>
                  <a:txBody>
                    <a:bodyPr/>
                    <a:lstStyle/>
                    <a:p>
                      <a:pPr algn="ctr" fontAlgn="ctr"/>
                      <a:r>
                        <a:rPr lang="en-NZ" sz="1050" b="0" i="0" u="none" strike="noStrike">
                          <a:solidFill>
                            <a:srgbClr val="000000"/>
                          </a:solidFill>
                          <a:effectLst/>
                          <a:latin typeface="Arial" panose="020B0604020202020204" pitchFamily="34" charset="0"/>
                        </a:rPr>
                        <a:t>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1E4"/>
                    </a:solidFill>
                  </a:tcPr>
                </a:tc>
                <a:tc>
                  <a:txBody>
                    <a:bodyPr/>
                    <a:lstStyle/>
                    <a:p>
                      <a:pPr algn="ctr" fontAlgn="ctr"/>
                      <a:r>
                        <a:rPr lang="en-NZ" sz="1050" b="0" i="0" u="none" strike="noStrike">
                          <a:solidFill>
                            <a:srgbClr val="000000"/>
                          </a:solidFill>
                          <a:effectLst/>
                          <a:latin typeface="Arial" panose="020B0604020202020204" pitchFamily="34" charset="0"/>
                        </a:rPr>
                        <a:t>29%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44%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9E7D3"/>
                    </a:solidFill>
                  </a:tcPr>
                </a:tc>
                <a:tc>
                  <a:txBody>
                    <a:bodyPr/>
                    <a:lstStyle/>
                    <a:p>
                      <a:pPr algn="ctr" fontAlgn="ctr"/>
                      <a:r>
                        <a:rPr lang="en-NZ" sz="1050" b="0" i="0" u="none" strike="noStrike">
                          <a:solidFill>
                            <a:srgbClr val="000000"/>
                          </a:solidFill>
                          <a:effectLst/>
                          <a:latin typeface="Arial" panose="020B0604020202020204" pitchFamily="34" charset="0"/>
                        </a:rPr>
                        <a:t>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5CC99"/>
                    </a:solidFill>
                  </a:tcPr>
                </a:tc>
                <a:tc>
                  <a:txBody>
                    <a:bodyPr/>
                    <a:lstStyle/>
                    <a:p>
                      <a:pPr algn="ctr" fontAlgn="ctr"/>
                      <a:r>
                        <a:rPr lang="en-NZ" sz="1050" b="0" i="0" u="none" strike="noStrike">
                          <a:solidFill>
                            <a:srgbClr val="000000"/>
                          </a:solidFill>
                          <a:effectLst/>
                          <a:latin typeface="Arial" panose="020B0604020202020204" pitchFamily="34" charset="0"/>
                        </a:rPr>
                        <a:t>56%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extLst>
                  <a:ext uri="{0D108BD9-81ED-4DB2-BD59-A6C34878D82A}">
                    <a16:rowId xmlns:a16="http://schemas.microsoft.com/office/drawing/2014/main" val="4290468569"/>
                  </a:ext>
                </a:extLst>
              </a:tr>
              <a:tr h="334800">
                <a:tc>
                  <a:txBody>
                    <a:bodyPr/>
                    <a:lstStyle/>
                    <a:p>
                      <a:pPr algn="ctr" fontAlgn="ctr"/>
                      <a:r>
                        <a:rPr lang="en-NZ" sz="1050" b="0" i="0" u="none" strike="noStrike">
                          <a:solidFill>
                            <a:srgbClr val="000000"/>
                          </a:solidFill>
                          <a:effectLst/>
                          <a:latin typeface="Arial" panose="020B0604020202020204" pitchFamily="34" charset="0"/>
                        </a:rPr>
                        <a:t>46%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D9B4"/>
                    </a:solidFill>
                  </a:tcPr>
                </a:tc>
                <a:tc>
                  <a:txBody>
                    <a:bodyPr/>
                    <a:lstStyle/>
                    <a:p>
                      <a:pPr algn="ctr" fontAlgn="ctr"/>
                      <a:r>
                        <a:rPr lang="en-NZ" sz="1050" b="0" i="0" u="none" strike="noStrike">
                          <a:solidFill>
                            <a:srgbClr val="000000"/>
                          </a:solidFill>
                          <a:effectLst/>
                          <a:latin typeface="Arial" panose="020B0604020202020204" pitchFamily="34" charset="0"/>
                        </a:rPr>
                        <a:t>37%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FAF9"/>
                    </a:solidFill>
                  </a:tcPr>
                </a:tc>
                <a:tc>
                  <a:txBody>
                    <a:bodyPr/>
                    <a:lstStyle/>
                    <a:p>
                      <a:pPr algn="ctr" fontAlgn="ctr"/>
                      <a:r>
                        <a:rPr lang="en-NZ" sz="1050" b="0" i="0" u="none" strike="noStrike">
                          <a:solidFill>
                            <a:srgbClr val="000000"/>
                          </a:solidFill>
                          <a:effectLst/>
                          <a:latin typeface="Arial" panose="020B0604020202020204" pitchFamily="34" charset="0"/>
                        </a:rPr>
                        <a:t>35%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F0F3"/>
                    </a:solidFill>
                  </a:tcPr>
                </a:tc>
                <a:tc>
                  <a:txBody>
                    <a:bodyPr/>
                    <a:lstStyle/>
                    <a:p>
                      <a:pPr algn="ctr" fontAlgn="ctr"/>
                      <a:r>
                        <a:rPr lang="en-NZ" sz="1050" b="0" i="0" u="none" strike="noStrike">
                          <a:solidFill>
                            <a:srgbClr val="000000"/>
                          </a:solidFill>
                          <a:effectLst/>
                          <a:latin typeface="Arial" panose="020B0604020202020204" pitchFamily="34" charset="0"/>
                        </a:rPr>
                        <a:t>30%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7274"/>
                    </a:solidFill>
                  </a:tcPr>
                </a:tc>
                <a:tc>
                  <a:txBody>
                    <a:bodyPr/>
                    <a:lstStyle/>
                    <a:p>
                      <a:pPr algn="ctr" fontAlgn="ctr"/>
                      <a:r>
                        <a:rPr lang="en-NZ" sz="1050" b="0" i="0" u="none" strike="noStrike">
                          <a:solidFill>
                            <a:srgbClr val="000000"/>
                          </a:solidFill>
                          <a:effectLst/>
                          <a:latin typeface="Arial" panose="020B0604020202020204" pitchFamily="34" charset="0"/>
                        </a:rPr>
                        <a:t>32%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A6A8"/>
                    </a:solidFill>
                  </a:tcPr>
                </a:tc>
                <a:tc>
                  <a:txBody>
                    <a:bodyPr/>
                    <a:lstStyle/>
                    <a:p>
                      <a:pPr algn="ctr" fontAlgn="ctr"/>
                      <a:r>
                        <a:rPr lang="en-NZ" sz="105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8688"/>
                    </a:solidFill>
                  </a:tcPr>
                </a:tc>
                <a:tc>
                  <a:txBody>
                    <a:bodyPr/>
                    <a:lstStyle/>
                    <a:p>
                      <a:pPr algn="ctr" fontAlgn="ctr"/>
                      <a:r>
                        <a:rPr lang="en-NZ" sz="1050" b="0" i="0" u="none" strike="noStrike">
                          <a:solidFill>
                            <a:srgbClr val="000000"/>
                          </a:solidFill>
                          <a:effectLst/>
                          <a:latin typeface="Arial" panose="020B0604020202020204" pitchFamily="34" charset="0"/>
                        </a:rPr>
                        <a:t>30%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FBFC"/>
                    </a:solidFill>
                  </a:tcPr>
                </a:tc>
                <a:tc>
                  <a:txBody>
                    <a:bodyPr/>
                    <a:lstStyle/>
                    <a:p>
                      <a:pPr algn="ctr" fontAlgn="ctr"/>
                      <a:r>
                        <a:rPr lang="en-NZ" sz="1050" b="0" i="0" u="none" strike="noStrike">
                          <a:solidFill>
                            <a:srgbClr val="000000"/>
                          </a:solidFill>
                          <a:effectLst/>
                          <a:latin typeface="Arial" panose="020B0604020202020204" pitchFamily="34" charset="0"/>
                        </a:rPr>
                        <a:t>54%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a:solidFill>
                            <a:srgbClr val="000000"/>
                          </a:solidFill>
                          <a:effectLst/>
                          <a:latin typeface="Arial" panose="020B0604020202020204" pitchFamily="34" charset="0"/>
                        </a:rPr>
                        <a:t>37%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6F2"/>
                    </a:solidFill>
                  </a:tcPr>
                </a:tc>
                <a:extLst>
                  <a:ext uri="{0D108BD9-81ED-4DB2-BD59-A6C34878D82A}">
                    <a16:rowId xmlns:a16="http://schemas.microsoft.com/office/drawing/2014/main" val="3109859760"/>
                  </a:ext>
                </a:extLst>
              </a:tr>
              <a:tr h="334800">
                <a:tc>
                  <a:txBody>
                    <a:bodyPr/>
                    <a:lstStyle/>
                    <a:p>
                      <a:pPr algn="ctr" fontAlgn="ctr"/>
                      <a:r>
                        <a:rPr lang="en-NZ" sz="1050" b="0" i="0" u="none" strike="noStrike">
                          <a:solidFill>
                            <a:srgbClr val="000000"/>
                          </a:solidFill>
                          <a:effectLst/>
                          <a:latin typeface="Arial" panose="020B0604020202020204" pitchFamily="34" charset="0"/>
                        </a:rPr>
                        <a:t>45%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C68C"/>
                    </a:solidFill>
                  </a:tcPr>
                </a:tc>
                <a:tc>
                  <a:txBody>
                    <a:bodyPr/>
                    <a:lstStyle/>
                    <a:p>
                      <a:pPr algn="ctr" fontAlgn="ctr"/>
                      <a:r>
                        <a:rPr lang="en-NZ" sz="1050" b="0" i="0" u="none" strike="noStrike">
                          <a:solidFill>
                            <a:srgbClr val="000000"/>
                          </a:solidFill>
                          <a:effectLst/>
                          <a:latin typeface="Arial" panose="020B0604020202020204" pitchFamily="34" charset="0"/>
                        </a:rPr>
                        <a:t>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BFC1"/>
                    </a:solidFill>
                  </a:tcPr>
                </a:tc>
                <a:tc>
                  <a:txBody>
                    <a:bodyPr/>
                    <a:lstStyle/>
                    <a:p>
                      <a:pPr algn="ctr" fontAlgn="ctr"/>
                      <a:r>
                        <a:rPr lang="en-NZ" sz="1050" b="0" i="0" u="none" strike="noStrike">
                          <a:solidFill>
                            <a:srgbClr val="000000"/>
                          </a:solidFill>
                          <a:effectLst/>
                          <a:latin typeface="Arial" panose="020B0604020202020204" pitchFamily="34" charset="0"/>
                        </a:rPr>
                        <a:t>30%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3E6"/>
                    </a:solidFill>
                  </a:tcPr>
                </a:tc>
                <a:tc>
                  <a:txBody>
                    <a:bodyPr/>
                    <a:lstStyle/>
                    <a:p>
                      <a:pPr algn="ctr" fontAlgn="ctr"/>
                      <a:r>
                        <a:rPr lang="en-NZ" sz="1050" b="0" i="0" u="none" strike="noStrike">
                          <a:solidFill>
                            <a:srgbClr val="000000"/>
                          </a:solidFill>
                          <a:effectLst/>
                          <a:latin typeface="Arial" panose="020B0604020202020204" pitchFamily="34" charset="0"/>
                        </a:rPr>
                        <a:t>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BEE"/>
                    </a:solidFill>
                  </a:tcPr>
                </a:tc>
                <a:tc>
                  <a:txBody>
                    <a:bodyPr/>
                    <a:lstStyle/>
                    <a:p>
                      <a:pPr algn="ctr" fontAlgn="ctr"/>
                      <a:r>
                        <a:rPr lang="en-NZ" sz="1050" b="0" i="0" u="none" strike="noStrike">
                          <a:solidFill>
                            <a:srgbClr val="000000"/>
                          </a:solidFill>
                          <a:effectLst/>
                          <a:latin typeface="Arial" panose="020B0604020202020204" pitchFamily="34" charset="0"/>
                        </a:rPr>
                        <a:t>23%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797B"/>
                    </a:solidFill>
                  </a:tcPr>
                </a:tc>
                <a:tc>
                  <a:txBody>
                    <a:bodyPr/>
                    <a:lstStyle/>
                    <a:p>
                      <a:pPr algn="ctr" fontAlgn="ctr"/>
                      <a:r>
                        <a:rPr lang="en-NZ" sz="1050" b="0" i="0" u="none" strike="noStrike">
                          <a:solidFill>
                            <a:srgbClr val="000000"/>
                          </a:solidFill>
                          <a:effectLst/>
                          <a:latin typeface="Arial" panose="020B0604020202020204" pitchFamily="34" charset="0"/>
                        </a:rPr>
                        <a:t>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8F6"/>
                    </a:solidFill>
                  </a:tcPr>
                </a:tc>
                <a:tc>
                  <a:txBody>
                    <a:bodyPr/>
                    <a:lstStyle/>
                    <a:p>
                      <a:pPr algn="ctr" fontAlgn="ctr"/>
                      <a:r>
                        <a:rPr lang="en-NZ" sz="1050" b="0" i="0" u="none" strike="noStrike">
                          <a:solidFill>
                            <a:srgbClr val="000000"/>
                          </a:solidFill>
                          <a:effectLst/>
                          <a:latin typeface="Arial" panose="020B0604020202020204" pitchFamily="34" charset="0"/>
                        </a:rPr>
                        <a:t>41%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D8B1"/>
                    </a:solidFill>
                  </a:tcPr>
                </a:tc>
                <a:tc>
                  <a:txBody>
                    <a:bodyPr/>
                    <a:lstStyle/>
                    <a:p>
                      <a:pPr algn="ctr" fontAlgn="ctr"/>
                      <a:r>
                        <a:rPr lang="en-NZ" sz="1050" b="0" i="0" u="none" strike="noStrike">
                          <a:solidFill>
                            <a:srgbClr val="000000"/>
                          </a:solidFill>
                          <a:effectLst/>
                          <a:latin typeface="Arial" panose="020B0604020202020204" pitchFamily="34" charset="0"/>
                        </a:rPr>
                        <a:t>47%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a:solidFill>
                            <a:srgbClr val="000000"/>
                          </a:solidFill>
                          <a:effectLst/>
                          <a:latin typeface="Arial" panose="020B0604020202020204" pitchFamily="34" charset="0"/>
                        </a:rPr>
                        <a:t>40%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1DEBE"/>
                    </a:solidFill>
                  </a:tcPr>
                </a:tc>
                <a:extLst>
                  <a:ext uri="{0D108BD9-81ED-4DB2-BD59-A6C34878D82A}">
                    <a16:rowId xmlns:a16="http://schemas.microsoft.com/office/drawing/2014/main" val="2083720300"/>
                  </a:ext>
                </a:extLst>
              </a:tr>
              <a:tr h="334800">
                <a:tc>
                  <a:txBody>
                    <a:bodyPr/>
                    <a:lstStyle/>
                    <a:p>
                      <a:pPr algn="ctr" fontAlgn="ctr"/>
                      <a:r>
                        <a:rPr lang="en-NZ" sz="1050" b="0" i="0" u="none" strike="noStrike">
                          <a:solidFill>
                            <a:srgbClr val="000000"/>
                          </a:solidFill>
                          <a:effectLst/>
                          <a:latin typeface="Arial" panose="020B0604020202020204" pitchFamily="34" charset="0"/>
                        </a:rPr>
                        <a:t>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F3EB"/>
                    </a:solidFill>
                  </a:tcPr>
                </a:tc>
                <a:tc>
                  <a:txBody>
                    <a:bodyPr/>
                    <a:lstStyle/>
                    <a:p>
                      <a:pPr algn="ctr" fontAlgn="ctr"/>
                      <a:r>
                        <a:rPr lang="en-NZ" sz="1050" b="0" i="0" u="none" strike="noStrike">
                          <a:solidFill>
                            <a:srgbClr val="000000"/>
                          </a:solidFill>
                          <a:effectLst/>
                          <a:latin typeface="Arial" panose="020B0604020202020204" pitchFamily="34" charset="0"/>
                        </a:rPr>
                        <a:t>24%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5D8"/>
                    </a:solidFill>
                  </a:tcPr>
                </a:tc>
                <a:tc>
                  <a:txBody>
                    <a:bodyPr/>
                    <a:lstStyle/>
                    <a:p>
                      <a:pPr algn="ctr" fontAlgn="ctr"/>
                      <a:r>
                        <a:rPr lang="en-NZ" sz="1050" b="0" i="0" u="none" strike="noStrike">
                          <a:solidFill>
                            <a:srgbClr val="000000"/>
                          </a:solidFill>
                          <a:effectLst/>
                          <a:latin typeface="Arial" panose="020B0604020202020204" pitchFamily="34" charset="0"/>
                        </a:rPr>
                        <a:t>23%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9092"/>
                    </a:solidFill>
                  </a:tcPr>
                </a:tc>
                <a:tc>
                  <a:txBody>
                    <a:bodyPr/>
                    <a:lstStyle/>
                    <a:p>
                      <a:pPr algn="ctr" fontAlgn="ctr"/>
                      <a:r>
                        <a:rPr lang="en-NZ" sz="1050" b="0" i="0" u="none" strike="noStrike">
                          <a:solidFill>
                            <a:srgbClr val="000000"/>
                          </a:solidFill>
                          <a:effectLst/>
                          <a:latin typeface="Arial" panose="020B0604020202020204" pitchFamily="34" charset="0"/>
                        </a:rPr>
                        <a:t>21%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30%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EBDB"/>
                    </a:solidFill>
                  </a:tcPr>
                </a:tc>
                <a:tc>
                  <a:txBody>
                    <a:bodyPr/>
                    <a:lstStyle/>
                    <a:p>
                      <a:pPr algn="ctr" fontAlgn="ctr"/>
                      <a:r>
                        <a:rPr lang="en-NZ" sz="1050" b="0" i="0" u="none" strike="noStrike">
                          <a:solidFill>
                            <a:srgbClr val="000000"/>
                          </a:solidFill>
                          <a:effectLst/>
                          <a:latin typeface="Arial" panose="020B0604020202020204" pitchFamily="34" charset="0"/>
                        </a:rPr>
                        <a:t>27%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9F7"/>
                    </a:solidFill>
                  </a:tcPr>
                </a:tc>
                <a:tc>
                  <a:txBody>
                    <a:bodyPr/>
                    <a:lstStyle/>
                    <a:p>
                      <a:pPr algn="ctr" fontAlgn="ctr"/>
                      <a:r>
                        <a:rPr lang="en-NZ" sz="1050" b="0" i="0" u="none" strike="noStrike">
                          <a:solidFill>
                            <a:srgbClr val="000000"/>
                          </a:solidFill>
                          <a:effectLst/>
                          <a:latin typeface="Arial" panose="020B0604020202020204" pitchFamily="34" charset="0"/>
                        </a:rPr>
                        <a:t>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8082"/>
                    </a:solidFill>
                  </a:tcPr>
                </a:tc>
                <a:tc>
                  <a:txBody>
                    <a:bodyPr/>
                    <a:lstStyle/>
                    <a:p>
                      <a:pPr algn="ctr" fontAlgn="ctr"/>
                      <a:r>
                        <a:rPr lang="en-NZ" sz="1050" b="0" i="0" u="none" strike="noStrike">
                          <a:solidFill>
                            <a:srgbClr val="000000"/>
                          </a:solidFill>
                          <a:effectLst/>
                          <a:latin typeface="Arial" panose="020B0604020202020204" pitchFamily="34" charset="0"/>
                        </a:rPr>
                        <a:t>23%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9598"/>
                    </a:solidFill>
                  </a:tcPr>
                </a:tc>
                <a:tc>
                  <a:txBody>
                    <a:bodyPr/>
                    <a:lstStyle/>
                    <a:p>
                      <a:pPr algn="ctr" fontAlgn="ctr"/>
                      <a:r>
                        <a:rPr lang="en-NZ" sz="1050" b="0" i="0" u="none" strike="noStrike">
                          <a:solidFill>
                            <a:srgbClr val="000000"/>
                          </a:solidFill>
                          <a:effectLst/>
                          <a:latin typeface="Arial" panose="020B0604020202020204" pitchFamily="34" charset="0"/>
                        </a:rPr>
                        <a:t>43%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a:solidFill>
                            <a:srgbClr val="000000"/>
                          </a:solidFill>
                          <a:effectLst/>
                          <a:latin typeface="Arial" panose="020B0604020202020204" pitchFamily="34" charset="0"/>
                        </a:rPr>
                        <a:t>32%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7E7D1"/>
                    </a:solidFill>
                  </a:tcPr>
                </a:tc>
                <a:extLst>
                  <a:ext uri="{0D108BD9-81ED-4DB2-BD59-A6C34878D82A}">
                    <a16:rowId xmlns:a16="http://schemas.microsoft.com/office/drawing/2014/main" val="3722062646"/>
                  </a:ext>
                </a:extLst>
              </a:tr>
              <a:tr h="334800">
                <a:tc>
                  <a:txBody>
                    <a:bodyPr/>
                    <a:lstStyle/>
                    <a:p>
                      <a:pPr algn="ctr" fontAlgn="ctr"/>
                      <a:r>
                        <a:rPr lang="en-NZ" sz="105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E3C9"/>
                    </a:solidFill>
                  </a:tcPr>
                </a:tc>
                <a:tc>
                  <a:txBody>
                    <a:bodyPr/>
                    <a:lstStyle/>
                    <a:p>
                      <a:pPr algn="ctr" fontAlgn="ctr"/>
                      <a:r>
                        <a:rPr lang="en-NZ" sz="1050" b="0" i="0" u="none" strike="noStrike">
                          <a:solidFill>
                            <a:srgbClr val="000000"/>
                          </a:solidFill>
                          <a:effectLst/>
                          <a:latin typeface="Arial" panose="020B0604020202020204" pitchFamily="34" charset="0"/>
                        </a:rPr>
                        <a:t>27%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CDC"/>
                    </a:solidFill>
                  </a:tcPr>
                </a:tc>
                <a:tc>
                  <a:txBody>
                    <a:bodyPr/>
                    <a:lstStyle/>
                    <a:p>
                      <a:pPr algn="ctr" fontAlgn="ctr"/>
                      <a:r>
                        <a:rPr lang="en-NZ" sz="1050" b="0" i="0" u="none" strike="noStrike">
                          <a:solidFill>
                            <a:srgbClr val="000000"/>
                          </a:solidFill>
                          <a:effectLst/>
                          <a:latin typeface="Arial" panose="020B0604020202020204" pitchFamily="34" charset="0"/>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16%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E70"/>
                    </a:solidFill>
                  </a:tcPr>
                </a:tc>
                <a:tc>
                  <a:txBody>
                    <a:bodyPr/>
                    <a:lstStyle/>
                    <a:p>
                      <a:pPr algn="ctr" fontAlgn="ctr"/>
                      <a:r>
                        <a:rPr lang="en-NZ" sz="1050" b="0" i="0" u="none" strike="noStrike">
                          <a:solidFill>
                            <a:srgbClr val="000000"/>
                          </a:solidFill>
                          <a:effectLst/>
                          <a:latin typeface="Arial" panose="020B0604020202020204" pitchFamily="34" charset="0"/>
                        </a:rPr>
                        <a:t>18%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C2C5"/>
                    </a:solidFill>
                  </a:tcPr>
                </a:tc>
                <a:tc>
                  <a:txBody>
                    <a:bodyPr/>
                    <a:lstStyle/>
                    <a:p>
                      <a:pPr algn="ctr" fontAlgn="ctr"/>
                      <a:r>
                        <a:rPr lang="en-NZ" sz="105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F1F4"/>
                    </a:solidFill>
                  </a:tcPr>
                </a:tc>
                <a:tc>
                  <a:txBody>
                    <a:bodyPr/>
                    <a:lstStyle/>
                    <a:p>
                      <a:pPr algn="ctr" fontAlgn="ctr"/>
                      <a:r>
                        <a:rPr lang="en-NZ" sz="105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9D9F"/>
                    </a:solidFill>
                  </a:tcPr>
                </a:tc>
                <a:tc>
                  <a:txBody>
                    <a:bodyPr/>
                    <a:lstStyle/>
                    <a:p>
                      <a:pPr algn="ctr" fontAlgn="ctr"/>
                      <a:r>
                        <a:rPr lang="en-NZ" sz="1050" b="0" i="0" u="none" strike="noStrike">
                          <a:solidFill>
                            <a:srgbClr val="000000"/>
                          </a:solidFill>
                          <a:effectLst/>
                          <a:latin typeface="Arial" panose="020B0604020202020204" pitchFamily="34" charset="0"/>
                        </a:rPr>
                        <a:t>27%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DDF"/>
                    </a:solidFill>
                  </a:tcPr>
                </a:tc>
                <a:tc>
                  <a:txBody>
                    <a:bodyPr/>
                    <a:lstStyle/>
                    <a:p>
                      <a:pPr algn="ctr" fontAlgn="ctr"/>
                      <a:r>
                        <a:rPr lang="en-NZ" sz="1050" b="0" i="0" u="none" strike="noStrike">
                          <a:solidFill>
                            <a:srgbClr val="000000"/>
                          </a:solidFill>
                          <a:effectLst/>
                          <a:latin typeface="Arial" panose="020B0604020202020204" pitchFamily="34" charset="0"/>
                        </a:rPr>
                        <a:t>47%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FCFE"/>
                    </a:solidFill>
                  </a:tcPr>
                </a:tc>
                <a:extLst>
                  <a:ext uri="{0D108BD9-81ED-4DB2-BD59-A6C34878D82A}">
                    <a16:rowId xmlns:a16="http://schemas.microsoft.com/office/drawing/2014/main" val="3975205671"/>
                  </a:ext>
                </a:extLst>
              </a:tr>
              <a:tr h="334800">
                <a:tc>
                  <a:txBody>
                    <a:bodyPr/>
                    <a:lstStyle/>
                    <a:p>
                      <a:pPr algn="ctr" fontAlgn="ctr"/>
                      <a:r>
                        <a:rPr lang="en-NZ" sz="1050" b="0" i="0" u="none" strike="noStrike">
                          <a:solidFill>
                            <a:srgbClr val="000000"/>
                          </a:solidFill>
                          <a:effectLst/>
                          <a:latin typeface="Arial" panose="020B0604020202020204" pitchFamily="34" charset="0"/>
                        </a:rPr>
                        <a:t>27%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CF6F1"/>
                    </a:solidFill>
                  </a:tcPr>
                </a:tc>
                <a:tc>
                  <a:txBody>
                    <a:bodyPr/>
                    <a:lstStyle/>
                    <a:p>
                      <a:pPr algn="ctr" fontAlgn="ctr"/>
                      <a:r>
                        <a:rPr lang="en-NZ" sz="1050" b="0" i="0" u="none" strike="noStrike">
                          <a:solidFill>
                            <a:srgbClr val="000000"/>
                          </a:solidFill>
                          <a:effectLst/>
                          <a:latin typeface="Arial" panose="020B0604020202020204" pitchFamily="34" charset="0"/>
                        </a:rPr>
                        <a:t>24%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7EA"/>
                    </a:solidFill>
                  </a:tcPr>
                </a:tc>
                <a:tc>
                  <a:txBody>
                    <a:bodyPr/>
                    <a:lstStyle/>
                    <a:p>
                      <a:pPr algn="ctr" fontAlgn="ctr"/>
                      <a:r>
                        <a:rPr lang="en-NZ" sz="1050" b="0" i="0" u="none" strike="noStrike">
                          <a:solidFill>
                            <a:srgbClr val="000000"/>
                          </a:solidFill>
                          <a:effectLst/>
                          <a:latin typeface="Arial" panose="020B0604020202020204" pitchFamily="34" charset="0"/>
                        </a:rPr>
                        <a:t>24%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1E4"/>
                    </a:solidFill>
                  </a:tcPr>
                </a:tc>
                <a:tc>
                  <a:txBody>
                    <a:bodyPr/>
                    <a:lstStyle/>
                    <a:p>
                      <a:pPr algn="ctr" fontAlgn="ctr"/>
                      <a:r>
                        <a:rPr lang="en-NZ" sz="1050" b="0" i="0" u="none" strike="noStrike">
                          <a:solidFill>
                            <a:srgbClr val="000000"/>
                          </a:solidFill>
                          <a:effectLst/>
                          <a:latin typeface="Arial" panose="020B0604020202020204" pitchFamily="34" charset="0"/>
                        </a:rPr>
                        <a:t>16%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8EEE0"/>
                    </a:solidFill>
                  </a:tcPr>
                </a:tc>
                <a:tc>
                  <a:txBody>
                    <a:bodyPr/>
                    <a:lstStyle/>
                    <a:p>
                      <a:pPr algn="ctr" fontAlgn="ctr"/>
                      <a:r>
                        <a:rPr lang="en-NZ" sz="1050" b="0" i="0" u="none" strike="noStrike">
                          <a:solidFill>
                            <a:srgbClr val="000000"/>
                          </a:solidFill>
                          <a:effectLst/>
                          <a:latin typeface="Arial" panose="020B0604020202020204" pitchFamily="34" charset="0"/>
                        </a:rPr>
                        <a:t>27%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F3EB"/>
                    </a:solidFill>
                  </a:tcPr>
                </a:tc>
                <a:tc>
                  <a:txBody>
                    <a:bodyPr/>
                    <a:lstStyle/>
                    <a:p>
                      <a:pPr algn="ctr" fontAlgn="ctr"/>
                      <a:r>
                        <a:rPr lang="en-NZ" sz="105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7678"/>
                    </a:solidFill>
                  </a:tcPr>
                </a:tc>
                <a:tc>
                  <a:txBody>
                    <a:bodyPr/>
                    <a:lstStyle/>
                    <a:p>
                      <a:pPr algn="ctr" fontAlgn="ctr"/>
                      <a:r>
                        <a:rPr lang="en-NZ" sz="1050" b="0" i="0" u="none" strike="noStrike">
                          <a:solidFill>
                            <a:srgbClr val="000000"/>
                          </a:solidFill>
                          <a:effectLst/>
                          <a:latin typeface="Arial" panose="020B0604020202020204" pitchFamily="34" charset="0"/>
                        </a:rPr>
                        <a:t>21%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BABC"/>
                    </a:solidFill>
                  </a:tcPr>
                </a:tc>
                <a:tc>
                  <a:txBody>
                    <a:bodyPr/>
                    <a:lstStyle/>
                    <a:p>
                      <a:pPr algn="ctr" fontAlgn="ctr"/>
                      <a:r>
                        <a:rPr lang="en-NZ" sz="1050" b="0" i="0" u="none" strike="noStrike">
                          <a:solidFill>
                            <a:srgbClr val="000000"/>
                          </a:solidFill>
                          <a:effectLst/>
                          <a:latin typeface="Arial" panose="020B0604020202020204" pitchFamily="34" charset="0"/>
                        </a:rPr>
                        <a:t>38%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a:solidFill>
                            <a:srgbClr val="000000"/>
                          </a:solidFill>
                          <a:effectLst/>
                          <a:latin typeface="Arial" panose="020B0604020202020204" pitchFamily="34" charset="0"/>
                        </a:rPr>
                        <a:t>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D5AB"/>
                    </a:solidFill>
                  </a:tcPr>
                </a:tc>
                <a:extLst>
                  <a:ext uri="{0D108BD9-81ED-4DB2-BD59-A6C34878D82A}">
                    <a16:rowId xmlns:a16="http://schemas.microsoft.com/office/drawing/2014/main" val="1500833053"/>
                  </a:ext>
                </a:extLst>
              </a:tr>
              <a:tr h="334800">
                <a:tc>
                  <a:txBody>
                    <a:bodyPr/>
                    <a:lstStyle/>
                    <a:p>
                      <a:pPr algn="ctr" fontAlgn="ctr"/>
                      <a:r>
                        <a:rPr lang="en-NZ" sz="1050" b="0" i="0" u="none" strike="noStrike">
                          <a:solidFill>
                            <a:srgbClr val="000000"/>
                          </a:solidFill>
                          <a:effectLst/>
                          <a:latin typeface="Arial" panose="020B0604020202020204" pitchFamily="34" charset="0"/>
                        </a:rPr>
                        <a:t>23%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FE2"/>
                    </a:solidFill>
                  </a:tcPr>
                </a:tc>
                <a:tc>
                  <a:txBody>
                    <a:bodyPr/>
                    <a:lstStyle/>
                    <a:p>
                      <a:pPr algn="ctr" fontAlgn="ctr"/>
                      <a:r>
                        <a:rPr lang="en-NZ" sz="105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DCBA"/>
                    </a:solidFill>
                  </a:tcPr>
                </a:tc>
                <a:tc>
                  <a:txBody>
                    <a:bodyPr/>
                    <a:lstStyle/>
                    <a:p>
                      <a:pPr algn="ctr" fontAlgn="ctr"/>
                      <a:r>
                        <a:rPr lang="en-NZ" sz="1050" b="0" i="0" u="none" strike="noStrike">
                          <a:solidFill>
                            <a:srgbClr val="000000"/>
                          </a:solidFill>
                          <a:effectLst/>
                          <a:latin typeface="Arial" panose="020B0604020202020204" pitchFamily="34" charset="0"/>
                        </a:rPr>
                        <a:t>14%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BABD"/>
                    </a:solidFill>
                  </a:tcPr>
                </a:tc>
                <a:tc>
                  <a:txBody>
                    <a:bodyPr/>
                    <a:lstStyle/>
                    <a:p>
                      <a:pPr algn="ctr" fontAlgn="ctr"/>
                      <a:r>
                        <a:rPr lang="en-NZ" sz="105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DF0"/>
                    </a:solidFill>
                  </a:tcPr>
                </a:tc>
                <a:tc>
                  <a:txBody>
                    <a:bodyPr/>
                    <a:lstStyle/>
                    <a:p>
                      <a:pPr algn="ctr" fontAlgn="ctr"/>
                      <a:r>
                        <a:rPr lang="en-NZ" sz="105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7EA"/>
                    </a:solidFill>
                  </a:tcPr>
                </a:tc>
                <a:tc>
                  <a:txBody>
                    <a:bodyPr/>
                    <a:lstStyle/>
                    <a:p>
                      <a:pPr algn="ctr" fontAlgn="ctr"/>
                      <a:r>
                        <a:rPr lang="en-NZ" sz="105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9EA1"/>
                    </a:solidFill>
                  </a:tcPr>
                </a:tc>
                <a:tc>
                  <a:txBody>
                    <a:bodyPr/>
                    <a:lstStyle/>
                    <a:p>
                      <a:pPr algn="ctr" fontAlgn="ctr"/>
                      <a:r>
                        <a:rPr lang="en-NZ" sz="1050" b="0" i="0" u="none" strike="noStrike">
                          <a:solidFill>
                            <a:srgbClr val="000000"/>
                          </a:solidFill>
                          <a:effectLst/>
                          <a:latin typeface="Arial" panose="020B060402020202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fontAlgn="ctr"/>
                      <a:r>
                        <a:rPr lang="en-NZ" sz="1050" b="0" i="0" u="none" strike="noStrike">
                          <a:solidFill>
                            <a:srgbClr val="000000"/>
                          </a:solidFill>
                          <a:effectLst/>
                          <a:latin typeface="Arial" panose="020B0604020202020204" pitchFamily="34" charset="0"/>
                        </a:rPr>
                        <a:t>18%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BFB"/>
                    </a:solidFill>
                  </a:tcPr>
                </a:tc>
                <a:tc>
                  <a:txBody>
                    <a:bodyPr/>
                    <a:lstStyle/>
                    <a:p>
                      <a:pPr algn="ctr" fontAlgn="ctr"/>
                      <a:r>
                        <a:rPr lang="en-NZ" sz="1050" b="0" i="0" u="none" strike="noStrike">
                          <a:solidFill>
                            <a:srgbClr val="000000"/>
                          </a:solidFill>
                          <a:effectLst/>
                          <a:latin typeface="Arial" panose="020B0604020202020204" pitchFamily="34" charset="0"/>
                        </a:rPr>
                        <a:t>42%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fontAlgn="ctr"/>
                      <a:r>
                        <a:rPr lang="en-NZ" sz="1050" b="0" i="0" u="none" strike="noStrike">
                          <a:solidFill>
                            <a:srgbClr val="000000"/>
                          </a:solidFill>
                          <a:effectLst/>
                          <a:latin typeface="Arial" panose="020B0604020202020204" pitchFamily="34" charset="0"/>
                        </a:rPr>
                        <a:t>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E3CA"/>
                    </a:solidFill>
                  </a:tcPr>
                </a:tc>
                <a:extLst>
                  <a:ext uri="{0D108BD9-81ED-4DB2-BD59-A6C34878D82A}">
                    <a16:rowId xmlns:a16="http://schemas.microsoft.com/office/drawing/2014/main" val="1786298309"/>
                  </a:ext>
                </a:extLst>
              </a:tr>
              <a:tr h="334800">
                <a:tc>
                  <a:txBody>
                    <a:bodyPr/>
                    <a:lstStyle/>
                    <a:p>
                      <a:pPr algn="ctr" fontAlgn="ctr"/>
                      <a:r>
                        <a:rPr lang="en-NZ" sz="900" b="0" i="1" u="none" strike="noStrike">
                          <a:solidFill>
                            <a:srgbClr val="000000"/>
                          </a:solidFill>
                          <a:effectLst/>
                          <a:latin typeface="Arial" panose="020B060402020202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ctr"/>
                      <a:r>
                        <a:rPr lang="en-NZ" sz="900" b="0" i="1" u="none" strike="noStrike">
                          <a:solidFill>
                            <a:srgbClr val="000000"/>
                          </a:solidFill>
                          <a:effectLst/>
                          <a:latin typeface="Arial" panose="020B060402020202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ctr"/>
                      <a:r>
                        <a:rPr lang="en-NZ" sz="900" b="0" i="1" u="none" strike="noStrike">
                          <a:solidFill>
                            <a:srgbClr val="000000"/>
                          </a:solidFill>
                          <a:effectLst/>
                          <a:latin typeface="Arial" panose="020B0604020202020204" pitchFamily="34" charset="0"/>
                        </a:rPr>
                        <a:t>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ctr"/>
                      <a:r>
                        <a:rPr lang="en-NZ" sz="900" b="0" i="1" u="none" strike="noStrike">
                          <a:solidFill>
                            <a:srgbClr val="000000"/>
                          </a:solidFill>
                          <a:effectLst/>
                          <a:latin typeface="Arial" panose="020B060402020202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ctr"/>
                      <a:r>
                        <a:rPr lang="en-NZ" sz="900" b="0" i="1" u="none" strike="noStrike">
                          <a:solidFill>
                            <a:srgbClr val="000000"/>
                          </a:solidFill>
                          <a:effectLst/>
                          <a:latin typeface="Arial" panose="020B060402020202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ctr"/>
                      <a:r>
                        <a:rPr lang="en-NZ" sz="900" b="0" i="1" u="none" strike="noStrike">
                          <a:solidFill>
                            <a:srgbClr val="000000"/>
                          </a:solidFill>
                          <a:effectLst/>
                          <a:latin typeface="Arial" panose="020B0604020202020204" pitchFamily="34"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ctr"/>
                      <a:r>
                        <a:rPr lang="en-NZ" sz="900" b="0" i="1" u="none" strike="noStrike">
                          <a:solidFill>
                            <a:srgbClr val="000000"/>
                          </a:solidFill>
                          <a:effectLst/>
                          <a:latin typeface="Arial" panose="020B060402020202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ctr"/>
                      <a:r>
                        <a:rPr lang="en-NZ" sz="900" b="0" i="1" u="none" strike="noStrike">
                          <a:solidFill>
                            <a:srgbClr val="000000"/>
                          </a:solidFill>
                          <a:effectLst/>
                          <a:latin typeface="Arial" panose="020B0604020202020204" pitchFamily="34" charset="0"/>
                        </a:rPr>
                        <a:t>150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ctr"/>
                      <a:r>
                        <a:rPr lang="en-NZ" sz="900" b="0" i="1" u="none" strike="noStrike">
                          <a:solidFill>
                            <a:srgbClr val="000000"/>
                          </a:solidFill>
                          <a:effectLst/>
                          <a:latin typeface="Arial" panose="020B0604020202020204" pitchFamily="34" charset="0"/>
                        </a:rPr>
                        <a:t>150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ctr"/>
                      <a:r>
                        <a:rPr lang="en-NZ" sz="900" b="0" i="1" u="none" strike="noStrike" dirty="0">
                          <a:solidFill>
                            <a:srgbClr val="000000"/>
                          </a:solidFill>
                          <a:effectLst/>
                          <a:latin typeface="Arial" panose="020B060402020202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021217373"/>
                  </a:ext>
                </a:extLst>
              </a:tr>
            </a:tbl>
          </a:graphicData>
        </a:graphic>
      </p:graphicFrame>
      <p:sp>
        <p:nvSpPr>
          <p:cNvPr id="15" name="Title 14"/>
          <p:cNvSpPr>
            <a:spLocks noGrp="1"/>
          </p:cNvSpPr>
          <p:nvPr>
            <p:ph type="title"/>
          </p:nvPr>
        </p:nvSpPr>
        <p:spPr>
          <a:noFill/>
        </p:spPr>
        <p:txBody>
          <a:bodyPr/>
          <a:lstStyle/>
          <a:p>
            <a:r>
              <a:rPr lang="en-GB" dirty="0">
                <a:latin typeface="+mj-lt"/>
              </a:rPr>
              <a:t>Perceptions of negative impacts of tourism are strongest among those residing </a:t>
            </a:r>
            <a:r>
              <a:rPr lang="en-GB" dirty="0"/>
              <a:t>in Otago, the West Coast and Northland</a:t>
            </a:r>
            <a:endParaRPr lang="en-GB" dirty="0">
              <a:latin typeface="+mj-lt"/>
            </a:endParaRPr>
          </a:p>
        </p:txBody>
      </p:sp>
      <p:sp>
        <p:nvSpPr>
          <p:cNvPr id="7" name="Text Placeholder 6"/>
          <p:cNvSpPr>
            <a:spLocks noGrp="1"/>
          </p:cNvSpPr>
          <p:nvPr>
            <p:ph type="body" sz="quarter" idx="15"/>
          </p:nvPr>
        </p:nvSpPr>
        <p:spPr/>
        <p:txBody>
          <a:bodyPr/>
          <a:lstStyle/>
          <a:p>
            <a:r>
              <a:rPr lang="en-GB" sz="1600" b="0" dirty="0"/>
              <a:t>Cons of international tourism by region</a:t>
            </a:r>
          </a:p>
          <a:p>
            <a:r>
              <a:rPr lang="en-GB" sz="1100" b="0" dirty="0"/>
              <a:t>% agree, 18+ year olds, Nov-19</a:t>
            </a:r>
          </a:p>
        </p:txBody>
      </p:sp>
      <p:grpSp>
        <p:nvGrpSpPr>
          <p:cNvPr id="16" name="Group 15"/>
          <p:cNvGrpSpPr/>
          <p:nvPr/>
        </p:nvGrpSpPr>
        <p:grpSpPr>
          <a:xfrm>
            <a:off x="7540777" y="6088412"/>
            <a:ext cx="2565773" cy="411923"/>
            <a:chOff x="6386783" y="5583339"/>
            <a:chExt cx="2565773" cy="411923"/>
          </a:xfrm>
        </p:grpSpPr>
        <p:sp>
          <p:nvSpPr>
            <p:cNvPr id="17" name="Rectangle 16"/>
            <p:cNvSpPr/>
            <p:nvPr/>
          </p:nvSpPr>
          <p:spPr>
            <a:xfrm>
              <a:off x="6960356" y="5800523"/>
              <a:ext cx="1357137" cy="177421"/>
            </a:xfrm>
            <a:prstGeom prst="rect">
              <a:avLst/>
            </a:prstGeom>
            <a:gradFill flip="none" rotWithShape="1">
              <a:gsLst>
                <a:gs pos="50000">
                  <a:schemeClr val="bg1"/>
                </a:gs>
                <a:gs pos="0">
                  <a:srgbClr val="FF5050"/>
                </a:gs>
                <a:gs pos="100000">
                  <a:srgbClr val="339966"/>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b="0" dirty="0">
                <a:solidFill>
                  <a:schemeClr val="accent1"/>
                </a:solidFill>
              </a:endParaRPr>
            </a:p>
          </p:txBody>
        </p:sp>
        <p:sp>
          <p:nvSpPr>
            <p:cNvPr id="18" name="TextBox 17"/>
            <p:cNvSpPr txBox="1"/>
            <p:nvPr/>
          </p:nvSpPr>
          <p:spPr>
            <a:xfrm>
              <a:off x="7032807" y="5583339"/>
              <a:ext cx="1184940" cy="230832"/>
            </a:xfrm>
            <a:prstGeom prst="rect">
              <a:avLst/>
            </a:prstGeom>
            <a:noFill/>
          </p:spPr>
          <p:txBody>
            <a:bodyPr wrap="none" rtlCol="0">
              <a:spAutoFit/>
            </a:bodyPr>
            <a:lstStyle/>
            <a:p>
              <a:pPr algn="ctr"/>
              <a:r>
                <a:rPr lang="en-NZ" sz="900" b="0" dirty="0">
                  <a:solidFill>
                    <a:schemeClr val="accent1"/>
                  </a:solidFill>
                  <a:latin typeface="+mn-lt"/>
                  <a:ea typeface="National-Book" pitchFamily="50" charset="0"/>
                </a:rPr>
                <a:t>Relative agreement</a:t>
              </a:r>
            </a:p>
          </p:txBody>
        </p:sp>
        <p:sp>
          <p:nvSpPr>
            <p:cNvPr id="19" name="TextBox 18"/>
            <p:cNvSpPr txBox="1"/>
            <p:nvPr/>
          </p:nvSpPr>
          <p:spPr>
            <a:xfrm>
              <a:off x="6386783" y="5764430"/>
              <a:ext cx="582211" cy="230832"/>
            </a:xfrm>
            <a:prstGeom prst="rect">
              <a:avLst/>
            </a:prstGeom>
            <a:noFill/>
          </p:spPr>
          <p:txBody>
            <a:bodyPr wrap="none" rtlCol="0">
              <a:spAutoFit/>
            </a:bodyPr>
            <a:lstStyle/>
            <a:p>
              <a:pPr algn="ctr"/>
              <a:r>
                <a:rPr lang="en-NZ" sz="900" b="0" dirty="0">
                  <a:solidFill>
                    <a:schemeClr val="accent1"/>
                  </a:solidFill>
                  <a:latin typeface="+mn-lt"/>
                  <a:ea typeface="National-Book" pitchFamily="50" charset="0"/>
                </a:rPr>
                <a:t>Weaker</a:t>
              </a:r>
            </a:p>
          </p:txBody>
        </p:sp>
        <p:sp>
          <p:nvSpPr>
            <p:cNvPr id="20" name="TextBox 19"/>
            <p:cNvSpPr txBox="1"/>
            <p:nvPr/>
          </p:nvSpPr>
          <p:spPr>
            <a:xfrm>
              <a:off x="8325461" y="5764430"/>
              <a:ext cx="627095" cy="230832"/>
            </a:xfrm>
            <a:prstGeom prst="rect">
              <a:avLst/>
            </a:prstGeom>
            <a:noFill/>
          </p:spPr>
          <p:txBody>
            <a:bodyPr wrap="none" rtlCol="0">
              <a:spAutoFit/>
            </a:bodyPr>
            <a:lstStyle/>
            <a:p>
              <a:pPr algn="ctr"/>
              <a:r>
                <a:rPr lang="en-NZ" sz="900" b="0" dirty="0">
                  <a:solidFill>
                    <a:schemeClr val="accent1"/>
                  </a:solidFill>
                  <a:latin typeface="+mn-lt"/>
                  <a:ea typeface="National-Book" pitchFamily="50" charset="0"/>
                </a:rPr>
                <a:t>Stronger</a:t>
              </a:r>
            </a:p>
          </p:txBody>
        </p:sp>
      </p:grpSp>
      <p:sp>
        <p:nvSpPr>
          <p:cNvPr id="23" name="TextBox 22">
            <a:extLst>
              <a:ext uri="{FF2B5EF4-FFF2-40B4-BE49-F238E27FC236}">
                <a16:creationId xmlns:a16="http://schemas.microsoft.com/office/drawing/2014/main" id="{4F381617-1760-4BD1-B63B-9E8408734F5E}"/>
              </a:ext>
            </a:extLst>
          </p:cNvPr>
          <p:cNvSpPr txBox="1"/>
          <p:nvPr>
            <p:custDataLst>
              <p:tags r:id="rId4"/>
            </p:custDataLst>
          </p:nvPr>
        </p:nvSpPr>
        <p:spPr>
          <a:xfrm>
            <a:off x="350115" y="6293077"/>
            <a:ext cx="8641136" cy="209353"/>
          </a:xfrm>
          <a:prstGeom prst="rect">
            <a:avLst/>
          </a:prstGeom>
          <a:noFill/>
        </p:spPr>
        <p:txBody>
          <a:bodyPr vert="horz" wrap="square" lIns="0" tIns="0" rIns="0" bIns="0" rtlCol="0" anchor="b">
            <a:noAutofit/>
          </a:bodyPr>
          <a:lstStyle/>
          <a:p>
            <a:pPr>
              <a:tabLst>
                <a:tab pos="266700" algn="l"/>
              </a:tabLst>
            </a:pPr>
            <a:r>
              <a:rPr lang="en-NZ" sz="700" b="0" dirty="0">
                <a:solidFill>
                  <a:srgbClr val="333333"/>
                </a:solidFill>
                <a:latin typeface="+mn-lt"/>
              </a:rPr>
              <a:t>Notes: Agreement on a 7 point scale where 1 is ‘strongly disagree’ and 7 is ‘strongly agree’; Top two box is shown</a:t>
            </a:r>
          </a:p>
          <a:p>
            <a:pPr>
              <a:tabLst>
                <a:tab pos="266700" algn="l"/>
              </a:tabLst>
            </a:pPr>
            <a:r>
              <a:rPr lang="en-NZ" sz="700" b="0" dirty="0">
                <a:solidFill>
                  <a:srgbClr val="333333"/>
                </a:solidFill>
              </a:rPr>
              <a:t>* Broken down by Queenstown and rest of Otago in appendix </a:t>
            </a:r>
            <a:r>
              <a:rPr lang="en-NZ" sz="700" b="0" dirty="0">
                <a:solidFill>
                  <a:srgbClr val="333333"/>
                </a:solidFill>
                <a:latin typeface="+mn-lt"/>
              </a:rPr>
              <a:t> </a:t>
            </a:r>
            <a:endParaRPr lang="pt-BR" sz="700" b="0" dirty="0">
              <a:solidFill>
                <a:srgbClr val="333333"/>
              </a:solidFill>
              <a:latin typeface="+mn-lt"/>
            </a:endParaRPr>
          </a:p>
        </p:txBody>
      </p:sp>
      <p:graphicFrame>
        <p:nvGraphicFramePr>
          <p:cNvPr id="24" name="Table 23">
            <a:extLst>
              <a:ext uri="{FF2B5EF4-FFF2-40B4-BE49-F238E27FC236}">
                <a16:creationId xmlns:a16="http://schemas.microsoft.com/office/drawing/2014/main" id="{E8443616-A24C-4968-B061-AF2CF5A9C17E}"/>
              </a:ext>
            </a:extLst>
          </p:cNvPr>
          <p:cNvGraphicFramePr>
            <a:graphicFrameLocks noGrp="1"/>
          </p:cNvGraphicFramePr>
          <p:nvPr>
            <p:extLst>
              <p:ext uri="{D42A27DB-BD31-4B8C-83A1-F6EECF244321}">
                <p14:modId xmlns:p14="http://schemas.microsoft.com/office/powerpoint/2010/main" val="1057684410"/>
              </p:ext>
            </p:extLst>
          </p:nvPr>
        </p:nvGraphicFramePr>
        <p:xfrm>
          <a:off x="326281" y="1974329"/>
          <a:ext cx="9397999" cy="4158000"/>
        </p:xfrm>
        <a:graphic>
          <a:graphicData uri="http://schemas.openxmlformats.org/drawingml/2006/table">
            <a:tbl>
              <a:tblPr/>
              <a:tblGrid>
                <a:gridCol w="3003659">
                  <a:extLst>
                    <a:ext uri="{9D8B030D-6E8A-4147-A177-3AD203B41FA5}">
                      <a16:colId xmlns:a16="http://schemas.microsoft.com/office/drawing/2014/main" val="2027552474"/>
                    </a:ext>
                  </a:extLst>
                </a:gridCol>
                <a:gridCol w="639434">
                  <a:extLst>
                    <a:ext uri="{9D8B030D-6E8A-4147-A177-3AD203B41FA5}">
                      <a16:colId xmlns:a16="http://schemas.microsoft.com/office/drawing/2014/main" val="3685122403"/>
                    </a:ext>
                  </a:extLst>
                </a:gridCol>
                <a:gridCol w="639434">
                  <a:extLst>
                    <a:ext uri="{9D8B030D-6E8A-4147-A177-3AD203B41FA5}">
                      <a16:colId xmlns:a16="http://schemas.microsoft.com/office/drawing/2014/main" val="128987650"/>
                    </a:ext>
                  </a:extLst>
                </a:gridCol>
                <a:gridCol w="639434">
                  <a:extLst>
                    <a:ext uri="{9D8B030D-6E8A-4147-A177-3AD203B41FA5}">
                      <a16:colId xmlns:a16="http://schemas.microsoft.com/office/drawing/2014/main" val="129690330"/>
                    </a:ext>
                  </a:extLst>
                </a:gridCol>
                <a:gridCol w="639434">
                  <a:extLst>
                    <a:ext uri="{9D8B030D-6E8A-4147-A177-3AD203B41FA5}">
                      <a16:colId xmlns:a16="http://schemas.microsoft.com/office/drawing/2014/main" val="3974892972"/>
                    </a:ext>
                  </a:extLst>
                </a:gridCol>
                <a:gridCol w="639434">
                  <a:extLst>
                    <a:ext uri="{9D8B030D-6E8A-4147-A177-3AD203B41FA5}">
                      <a16:colId xmlns:a16="http://schemas.microsoft.com/office/drawing/2014/main" val="1471000946"/>
                    </a:ext>
                  </a:extLst>
                </a:gridCol>
                <a:gridCol w="639434">
                  <a:extLst>
                    <a:ext uri="{9D8B030D-6E8A-4147-A177-3AD203B41FA5}">
                      <a16:colId xmlns:a16="http://schemas.microsoft.com/office/drawing/2014/main" val="2228472018"/>
                    </a:ext>
                  </a:extLst>
                </a:gridCol>
                <a:gridCol w="639434">
                  <a:extLst>
                    <a:ext uri="{9D8B030D-6E8A-4147-A177-3AD203B41FA5}">
                      <a16:colId xmlns:a16="http://schemas.microsoft.com/office/drawing/2014/main" val="1009413814"/>
                    </a:ext>
                  </a:extLst>
                </a:gridCol>
                <a:gridCol w="639434">
                  <a:extLst>
                    <a:ext uri="{9D8B030D-6E8A-4147-A177-3AD203B41FA5}">
                      <a16:colId xmlns:a16="http://schemas.microsoft.com/office/drawing/2014/main" val="616864387"/>
                    </a:ext>
                  </a:extLst>
                </a:gridCol>
                <a:gridCol w="639434">
                  <a:extLst>
                    <a:ext uri="{9D8B030D-6E8A-4147-A177-3AD203B41FA5}">
                      <a16:colId xmlns:a16="http://schemas.microsoft.com/office/drawing/2014/main" val="1345337850"/>
                    </a:ext>
                  </a:extLst>
                </a:gridCol>
                <a:gridCol w="639434">
                  <a:extLst>
                    <a:ext uri="{9D8B030D-6E8A-4147-A177-3AD203B41FA5}">
                      <a16:colId xmlns:a16="http://schemas.microsoft.com/office/drawing/2014/main" val="3630052234"/>
                    </a:ext>
                  </a:extLst>
                </a:gridCol>
              </a:tblGrid>
              <a:tr h="475200">
                <a:tc>
                  <a:txBody>
                    <a:bodyPr/>
                    <a:lstStyle/>
                    <a:p>
                      <a:pPr algn="l" fontAlgn="b"/>
                      <a:endParaRPr lang="en-NZ" sz="1000" b="0" i="0" u="none" strike="noStrike" dirty="0">
                        <a:solidFill>
                          <a:schemeClr val="bg1"/>
                        </a:solidFill>
                        <a:effectLst/>
                        <a:latin typeface="+mn-lt"/>
                      </a:endParaRPr>
                    </a:p>
                  </a:txBody>
                  <a:tcPr marL="0"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Northland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Auckland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Bay of Plenty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Gisborne /Hawkes Bay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Taranaki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Manawatu-Whanganui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Wellington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Canterbury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Otago*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West Coast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81981639"/>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Increases the risk of </a:t>
                      </a:r>
                      <a:r>
                        <a:rPr lang="en-NZ" sz="900" b="1" i="0" u="none" strike="noStrike" kern="1200" dirty="0">
                          <a:solidFill>
                            <a:srgbClr val="333333"/>
                          </a:solidFill>
                          <a:effectLst/>
                          <a:latin typeface="+mn-lt"/>
                          <a:ea typeface="+mn-ea"/>
                          <a:cs typeface="+mn-cs"/>
                        </a:rPr>
                        <a:t>serious</a:t>
                      </a:r>
                      <a:r>
                        <a:rPr lang="en-NZ" sz="900" b="0" i="0" u="none" strike="noStrike" kern="1200" dirty="0">
                          <a:solidFill>
                            <a:srgbClr val="333333"/>
                          </a:solidFill>
                          <a:effectLst/>
                          <a:latin typeface="+mn-lt"/>
                          <a:ea typeface="+mn-ea"/>
                          <a:cs typeface="+mn-cs"/>
                        </a:rPr>
                        <a:t> </a:t>
                      </a:r>
                      <a:r>
                        <a:rPr lang="en-NZ" sz="900" b="1" i="0" u="none" strike="noStrike" kern="1200" dirty="0">
                          <a:solidFill>
                            <a:srgbClr val="333333"/>
                          </a:solidFill>
                          <a:effectLst/>
                          <a:latin typeface="+mn-lt"/>
                          <a:ea typeface="+mn-ea"/>
                          <a:cs typeface="+mn-cs"/>
                        </a:rPr>
                        <a:t>road</a:t>
                      </a:r>
                      <a:r>
                        <a:rPr lang="en-NZ" sz="900" b="0" i="0" u="none" strike="noStrike" kern="1200" dirty="0">
                          <a:solidFill>
                            <a:srgbClr val="333333"/>
                          </a:solidFill>
                          <a:effectLst/>
                          <a:latin typeface="+mn-lt"/>
                          <a:ea typeface="+mn-ea"/>
                          <a:cs typeface="+mn-cs"/>
                        </a:rPr>
                        <a:t> </a:t>
                      </a:r>
                      <a:r>
                        <a:rPr lang="en-NZ" sz="900" b="1" i="0" u="none" strike="noStrike" kern="1200" dirty="0">
                          <a:solidFill>
                            <a:srgbClr val="333333"/>
                          </a:solidFill>
                          <a:effectLst/>
                          <a:latin typeface="+mn-lt"/>
                          <a:ea typeface="+mn-ea"/>
                          <a:cs typeface="+mn-cs"/>
                        </a:rPr>
                        <a:t>accidents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533029"/>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Results in </a:t>
                      </a:r>
                      <a:r>
                        <a:rPr lang="en-NZ" sz="900" b="1" i="0" u="none" strike="noStrike" kern="1200" dirty="0">
                          <a:solidFill>
                            <a:srgbClr val="333333"/>
                          </a:solidFill>
                          <a:effectLst/>
                          <a:latin typeface="+mn-lt"/>
                          <a:ea typeface="+mn-ea"/>
                          <a:cs typeface="+mn-cs"/>
                        </a:rPr>
                        <a:t>increased</a:t>
                      </a:r>
                      <a:r>
                        <a:rPr lang="en-NZ" sz="900" b="0" i="0" u="none" strike="noStrike" kern="1200" dirty="0">
                          <a:solidFill>
                            <a:srgbClr val="333333"/>
                          </a:solidFill>
                          <a:effectLst/>
                          <a:latin typeface="+mn-lt"/>
                          <a:ea typeface="+mn-ea"/>
                          <a:cs typeface="+mn-cs"/>
                        </a:rPr>
                        <a:t> </a:t>
                      </a:r>
                      <a:r>
                        <a:rPr lang="en-NZ" sz="900" b="1" i="0" u="none" strike="noStrike" kern="1200" dirty="0">
                          <a:solidFill>
                            <a:srgbClr val="333333"/>
                          </a:solidFill>
                          <a:effectLst/>
                          <a:latin typeface="+mn-lt"/>
                          <a:ea typeface="+mn-ea"/>
                          <a:cs typeface="+mn-cs"/>
                        </a:rPr>
                        <a:t>traffic</a:t>
                      </a:r>
                      <a:r>
                        <a:rPr lang="en-NZ" sz="900" b="0" i="0" u="none" strike="noStrike" kern="1200" dirty="0">
                          <a:solidFill>
                            <a:srgbClr val="333333"/>
                          </a:solidFill>
                          <a:effectLst/>
                          <a:latin typeface="+mn-lt"/>
                          <a:ea typeface="+mn-ea"/>
                          <a:cs typeface="+mn-cs"/>
                        </a:rPr>
                        <a:t> </a:t>
                      </a:r>
                      <a:r>
                        <a:rPr lang="en-NZ" sz="900" b="1" i="0" u="none" strike="noStrike" kern="1200" dirty="0">
                          <a:solidFill>
                            <a:srgbClr val="333333"/>
                          </a:solidFill>
                          <a:effectLst/>
                          <a:latin typeface="+mn-lt"/>
                          <a:ea typeface="+mn-ea"/>
                          <a:cs typeface="+mn-cs"/>
                        </a:rPr>
                        <a:t>congestion</a:t>
                      </a:r>
                      <a:r>
                        <a:rPr lang="en-NZ" sz="900" b="0" i="0" u="none" strike="noStrike" kern="1200" dirty="0">
                          <a:solidFill>
                            <a:srgbClr val="333333"/>
                          </a:solidFill>
                          <a:effectLst/>
                          <a:latin typeface="+mn-lt"/>
                          <a:ea typeface="+mn-ea"/>
                          <a:cs typeface="+mn-cs"/>
                        </a:rPr>
                        <a:t> on holiday routes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673070"/>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Results in a higher </a:t>
                      </a:r>
                      <a:r>
                        <a:rPr lang="en-NZ" sz="900" b="1" i="0" u="none" strike="noStrike" kern="1200" dirty="0">
                          <a:solidFill>
                            <a:srgbClr val="333333"/>
                          </a:solidFill>
                          <a:effectLst/>
                          <a:latin typeface="+mn-lt"/>
                          <a:ea typeface="+mn-ea"/>
                          <a:cs typeface="+mn-cs"/>
                        </a:rPr>
                        <a:t>number of road accidents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315843"/>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Results in </a:t>
                      </a:r>
                      <a:r>
                        <a:rPr lang="en-NZ" sz="900" b="1" i="0" u="none" strike="noStrike" kern="1200" dirty="0">
                          <a:solidFill>
                            <a:srgbClr val="333333"/>
                          </a:solidFill>
                          <a:effectLst/>
                          <a:latin typeface="+mn-lt"/>
                          <a:ea typeface="+mn-ea"/>
                          <a:cs typeface="+mn-cs"/>
                        </a:rPr>
                        <a:t>increased littering</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262168"/>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Makes </a:t>
                      </a:r>
                      <a:r>
                        <a:rPr lang="en-NZ" sz="900" b="1" i="0" u="none" strike="noStrike" kern="1200" dirty="0">
                          <a:solidFill>
                            <a:srgbClr val="333333"/>
                          </a:solidFill>
                          <a:effectLst/>
                          <a:latin typeface="+mn-lt"/>
                          <a:ea typeface="+mn-ea"/>
                          <a:cs typeface="+mn-cs"/>
                        </a:rPr>
                        <a:t>accommodation too expensive </a:t>
                      </a:r>
                      <a:r>
                        <a:rPr lang="en-NZ" sz="900" b="0" i="0" u="none" strike="noStrike" kern="1200" dirty="0">
                          <a:solidFill>
                            <a:srgbClr val="333333"/>
                          </a:solidFill>
                          <a:effectLst/>
                          <a:latin typeface="+mn-lt"/>
                          <a:ea typeface="+mn-ea"/>
                          <a:cs typeface="+mn-cs"/>
                        </a:rPr>
                        <a:t>for New Zealand residents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130793"/>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Results in </a:t>
                      </a:r>
                      <a:r>
                        <a:rPr lang="en-NZ" sz="900" b="1" i="0" u="none" strike="noStrike" kern="1200" dirty="0">
                          <a:solidFill>
                            <a:srgbClr val="333333"/>
                          </a:solidFill>
                          <a:effectLst/>
                          <a:latin typeface="+mn-lt"/>
                          <a:ea typeface="+mn-ea"/>
                          <a:cs typeface="+mn-cs"/>
                        </a:rPr>
                        <a:t>damage to New Zealand’s natural environment</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609329"/>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Makes it hard for New Zealand residents to find </a:t>
                      </a:r>
                      <a:r>
                        <a:rPr lang="en-NZ" sz="900" b="1" i="0" u="none" strike="noStrike" kern="1200" dirty="0">
                          <a:solidFill>
                            <a:srgbClr val="333333"/>
                          </a:solidFill>
                          <a:effectLst/>
                          <a:latin typeface="+mn-lt"/>
                          <a:ea typeface="+mn-ea"/>
                          <a:cs typeface="+mn-cs"/>
                        </a:rPr>
                        <a:t>accommodation vacancies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22031"/>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Increases </a:t>
                      </a:r>
                      <a:r>
                        <a:rPr lang="en-NZ" sz="900" b="1" i="0" u="none" strike="noStrike" kern="1200" dirty="0">
                          <a:solidFill>
                            <a:srgbClr val="333333"/>
                          </a:solidFill>
                          <a:effectLst/>
                          <a:latin typeface="+mn-lt"/>
                          <a:ea typeface="+mn-ea"/>
                          <a:cs typeface="+mn-cs"/>
                        </a:rPr>
                        <a:t>congestion in the walking areas </a:t>
                      </a:r>
                      <a:r>
                        <a:rPr lang="en-NZ" sz="900" b="0" i="0" u="none" strike="noStrike" kern="1200" dirty="0">
                          <a:solidFill>
                            <a:srgbClr val="333333"/>
                          </a:solidFill>
                          <a:effectLst/>
                          <a:latin typeface="+mn-lt"/>
                          <a:ea typeface="+mn-ea"/>
                          <a:cs typeface="+mn-cs"/>
                        </a:rPr>
                        <a:t>of urban centres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0856508"/>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Means </a:t>
                      </a:r>
                      <a:r>
                        <a:rPr lang="en-NZ" sz="900" b="1" i="0" u="none" strike="noStrike" kern="1200" dirty="0">
                          <a:solidFill>
                            <a:srgbClr val="333333"/>
                          </a:solidFill>
                          <a:effectLst/>
                          <a:latin typeface="+mn-lt"/>
                          <a:ea typeface="+mn-ea"/>
                          <a:cs typeface="+mn-cs"/>
                        </a:rPr>
                        <a:t>attractions are too busy </a:t>
                      </a:r>
                      <a:r>
                        <a:rPr lang="en-NZ" sz="900" b="0" i="0" u="none" strike="noStrike" kern="1200" dirty="0">
                          <a:solidFill>
                            <a:srgbClr val="333333"/>
                          </a:solidFill>
                          <a:effectLst/>
                          <a:latin typeface="+mn-lt"/>
                          <a:ea typeface="+mn-ea"/>
                          <a:cs typeface="+mn-cs"/>
                        </a:rPr>
                        <a:t>for New Zealand residents to enjoy</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5017165"/>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Makes it </a:t>
                      </a:r>
                      <a:r>
                        <a:rPr lang="en-NZ" sz="900" b="1" i="0" u="none" strike="noStrike" kern="1200" dirty="0">
                          <a:solidFill>
                            <a:srgbClr val="333333"/>
                          </a:solidFill>
                          <a:effectLst/>
                          <a:latin typeface="+mn-lt"/>
                          <a:ea typeface="+mn-ea"/>
                          <a:cs typeface="+mn-cs"/>
                        </a:rPr>
                        <a:t>hard to find enough staff </a:t>
                      </a:r>
                      <a:r>
                        <a:rPr lang="en-NZ" sz="900" b="0" i="0" u="none" strike="noStrike" kern="1200" dirty="0">
                          <a:solidFill>
                            <a:srgbClr val="333333"/>
                          </a:solidFill>
                          <a:effectLst/>
                          <a:latin typeface="+mn-lt"/>
                          <a:ea typeface="+mn-ea"/>
                          <a:cs typeface="+mn-cs"/>
                        </a:rPr>
                        <a:t>to work in the tourism industry</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5945399"/>
                  </a:ext>
                </a:extLst>
              </a:tr>
              <a:tr h="334800">
                <a:tc>
                  <a:txBody>
                    <a:bodyPr/>
                    <a:lstStyle/>
                    <a:p>
                      <a:pPr algn="r" fontAlgn="t"/>
                      <a:r>
                        <a:rPr lang="en-NZ" sz="1000" b="0" i="1" u="none" strike="noStrike" dirty="0">
                          <a:solidFill>
                            <a:srgbClr val="333333"/>
                          </a:solidFill>
                          <a:effectLst/>
                          <a:latin typeface="+mn-lt"/>
                        </a:rPr>
                        <a:t>Base n = </a:t>
                      </a:r>
                    </a:p>
                  </a:txBody>
                  <a:tcPr marL="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41112307"/>
                  </a:ext>
                </a:extLst>
              </a:tr>
            </a:tbl>
          </a:graphicData>
        </a:graphic>
      </p:graphicFrame>
      <p:sp>
        <p:nvSpPr>
          <p:cNvPr id="3" name="Slide Number Placeholder 2">
            <a:extLst>
              <a:ext uri="{FF2B5EF4-FFF2-40B4-BE49-F238E27FC236}">
                <a16:creationId xmlns:a16="http://schemas.microsoft.com/office/drawing/2014/main" id="{5998CB72-3A32-4989-908F-72094EDEEF75}"/>
              </a:ext>
            </a:extLst>
          </p:cNvPr>
          <p:cNvSpPr>
            <a:spLocks noGrp="1"/>
          </p:cNvSpPr>
          <p:nvPr>
            <p:ph type="sldNum" sz="quarter" idx="10"/>
          </p:nvPr>
        </p:nvSpPr>
        <p:spPr/>
        <p:txBody>
          <a:bodyPr/>
          <a:lstStyle/>
          <a:p>
            <a:fld id="{9784CBA3-D598-4B1F-BAA3-EE14B5154290}" type="slidenum">
              <a:rPr lang="en-AU" smtClean="0"/>
              <a:pPr/>
              <a:t>31</a:t>
            </a:fld>
            <a:endParaRPr lang="en-AU" dirty="0"/>
          </a:p>
        </p:txBody>
      </p:sp>
    </p:spTree>
    <p:extLst>
      <p:ext uri="{BB962C8B-B14F-4D97-AF65-F5344CB8AC3E}">
        <p14:creationId xmlns:p14="http://schemas.microsoft.com/office/powerpoint/2010/main" val="843794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2CC57F-3126-454A-A6CE-023D1BBBB290}"/>
              </a:ext>
            </a:extLst>
          </p:cNvPr>
          <p:cNvGraphicFramePr>
            <a:graphicFrameLocks noChangeAspect="1"/>
          </p:cNvGraphicFramePr>
          <p:nvPr>
            <p:custDataLst>
              <p:tags r:id="rId2"/>
            </p:custDataLst>
            <p:extLst>
              <p:ext uri="{D42A27DB-BD31-4B8C-83A1-F6EECF244321}">
                <p14:modId xmlns:p14="http://schemas.microsoft.com/office/powerpoint/2010/main" val="3769312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95" name="think-cell Slide" r:id="rId10" imgW="360" imgH="360" progId="TCLayout.ActiveDocument.1">
                  <p:embed/>
                </p:oleObj>
              </mc:Choice>
              <mc:Fallback>
                <p:oleObj name="think-cell Slide" r:id="rId10" imgW="360" imgH="360"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773F905-C53A-4592-A099-D107D63DA75A}"/>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sz="2000" b="0" dirty="0">
              <a:latin typeface="Arial" panose="020B0604020202020204" pitchFamily="34" charset="0"/>
              <a:ea typeface="+mj-ea"/>
              <a:cs typeface="+mj-cs"/>
              <a:sym typeface="Arial" panose="020B0604020202020204" pitchFamily="34" charset="0"/>
            </a:endParaRPr>
          </a:p>
        </p:txBody>
      </p:sp>
      <p:graphicFrame>
        <p:nvGraphicFramePr>
          <p:cNvPr id="20" name="MAC_646_20">
            <a:extLst>
              <a:ext uri="{FF2B5EF4-FFF2-40B4-BE49-F238E27FC236}">
                <a16:creationId xmlns:a16="http://schemas.microsoft.com/office/drawing/2014/main" id="{8834CB3B-5A7B-44D4-8843-4E92242D014B}"/>
              </a:ext>
            </a:extLst>
          </p:cNvPr>
          <p:cNvGraphicFramePr>
            <a:graphicFrameLocks noGrp="1"/>
          </p:cNvGraphicFramePr>
          <p:nvPr>
            <p:ph sz="quarter" idx="11"/>
            <p:extLst>
              <p:ext uri="{D42A27DB-BD31-4B8C-83A1-F6EECF244321}">
                <p14:modId xmlns:p14="http://schemas.microsoft.com/office/powerpoint/2010/main" val="2726118086"/>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2"/>
          </a:graphicData>
        </a:graphic>
      </p:graphicFrame>
      <p:sp>
        <p:nvSpPr>
          <p:cNvPr id="8" name="Title 7"/>
          <p:cNvSpPr>
            <a:spLocks noGrp="1"/>
          </p:cNvSpPr>
          <p:nvPr>
            <p:ph type="title"/>
          </p:nvPr>
        </p:nvSpPr>
        <p:spPr>
          <a:xfrm>
            <a:off x="326282" y="1"/>
            <a:ext cx="9784800" cy="1137649"/>
          </a:xfrm>
        </p:spPr>
        <p:txBody>
          <a:bodyPr/>
          <a:lstStyle/>
          <a:p>
            <a:r>
              <a:rPr lang="en-NZ" dirty="0"/>
              <a:t>More New Zealanders neither </a:t>
            </a:r>
            <a:r>
              <a:rPr lang="en-NZ" dirty="0">
                <a:solidFill>
                  <a:schemeClr val="accent1"/>
                </a:solidFill>
                <a:latin typeface="+mj-lt"/>
              </a:rPr>
              <a:t>agree or disagree that </a:t>
            </a:r>
            <a:r>
              <a:rPr lang="en-NZ" dirty="0"/>
              <a:t>a</a:t>
            </a:r>
            <a:r>
              <a:rPr lang="en-NZ" dirty="0">
                <a:solidFill>
                  <a:schemeClr val="accent1"/>
                </a:solidFill>
                <a:latin typeface="+mj-lt"/>
              </a:rPr>
              <a:t>ction is being taken</a:t>
            </a:r>
            <a:r>
              <a:rPr lang="en-NZ" dirty="0"/>
              <a:t> by government and industry to address the pressures of tourism growth compared to previous MOTN surveys</a:t>
            </a:r>
            <a:endParaRPr lang="en-GB" dirty="0">
              <a:solidFill>
                <a:schemeClr val="accent1"/>
              </a:solidFill>
              <a:latin typeface="+mj-lt"/>
            </a:endParaRPr>
          </a:p>
        </p:txBody>
      </p:sp>
      <p:sp>
        <p:nvSpPr>
          <p:cNvPr id="9" name="Text Placeholder 8"/>
          <p:cNvSpPr>
            <a:spLocks noGrp="1"/>
          </p:cNvSpPr>
          <p:nvPr>
            <p:ph type="body" sz="quarter" idx="15"/>
          </p:nvPr>
        </p:nvSpPr>
        <p:spPr/>
        <p:txBody>
          <a:bodyPr/>
          <a:lstStyle/>
          <a:p>
            <a:r>
              <a:rPr lang="en-GB" sz="1600" b="0" dirty="0"/>
              <a:t>Agreement that </a:t>
            </a:r>
            <a:r>
              <a:rPr lang="en-NZ" sz="1600" b="0" dirty="0"/>
              <a:t>action is being taken to address the pressures of tourism growth</a:t>
            </a:r>
            <a:br>
              <a:rPr lang="en-NZ" sz="1600" b="0" dirty="0"/>
            </a:br>
            <a:r>
              <a:rPr lang="en-GB" sz="1100" b="0" dirty="0"/>
              <a:t>% 18+ year olds, Nov-19</a:t>
            </a:r>
          </a:p>
        </p:txBody>
      </p:sp>
      <p:sp>
        <p:nvSpPr>
          <p:cNvPr id="33" name="TextBox 32">
            <a:extLst>
              <a:ext uri="{FF2B5EF4-FFF2-40B4-BE49-F238E27FC236}">
                <a16:creationId xmlns:a16="http://schemas.microsoft.com/office/drawing/2014/main" id="{36063488-4841-465E-B9BF-29D2E1B8F64D}"/>
              </a:ext>
            </a:extLst>
          </p:cNvPr>
          <p:cNvSpPr txBox="1"/>
          <p:nvPr>
            <p:custDataLst>
              <p:tags r:id="rId4"/>
            </p:custDataLst>
          </p:nvPr>
        </p:nvSpPr>
        <p:spPr>
          <a:xfrm>
            <a:off x="326281" y="6083726"/>
            <a:ext cx="8641136" cy="418706"/>
          </a:xfrm>
          <a:prstGeom prst="rect">
            <a:avLst/>
          </a:prstGeom>
          <a:noFill/>
        </p:spPr>
        <p:txBody>
          <a:bodyPr vert="horz" wrap="square" lIns="0" tIns="0" rIns="0" bIns="0" rtlCol="0" anchor="b">
            <a:noAutofit/>
          </a:bodyPr>
          <a:lstStyle/>
          <a:p>
            <a:pPr>
              <a:tabLst>
                <a:tab pos="266700" algn="l"/>
              </a:tabLst>
            </a:pPr>
            <a:r>
              <a:rPr lang="en-GB" sz="700" b="0" dirty="0">
                <a:solidFill>
                  <a:schemeClr val="accent1"/>
                </a:solidFill>
                <a:latin typeface="+mn-lt"/>
              </a:rPr>
              <a:t>Base:	New Zealanders aged 18 plus:</a:t>
            </a:r>
            <a:r>
              <a:rPr lang="pt-BR" sz="700" b="0" dirty="0">
                <a:solidFill>
                  <a:schemeClr val="accent1"/>
                </a:solidFill>
                <a:latin typeface="+mn-lt"/>
              </a:rPr>
              <a:t> Nov-18 n = 1084 | Mar-19 n = 1083</a:t>
            </a:r>
            <a:r>
              <a:rPr lang="pt-BR" sz="700" b="0" dirty="0">
                <a:solidFill>
                  <a:schemeClr val="accent1"/>
                </a:solidFill>
              </a:rPr>
              <a:t> | Nov-19 n = 1081</a:t>
            </a:r>
            <a:endParaRPr lang="pt-BR" sz="700" b="0" dirty="0">
              <a:solidFill>
                <a:schemeClr val="accent1"/>
              </a:solidFill>
              <a:latin typeface="+mn-lt"/>
            </a:endParaRPr>
          </a:p>
        </p:txBody>
      </p:sp>
      <p:sp>
        <p:nvSpPr>
          <p:cNvPr id="7" name="Slide Number Placeholder 6">
            <a:extLst>
              <a:ext uri="{FF2B5EF4-FFF2-40B4-BE49-F238E27FC236}">
                <a16:creationId xmlns:a16="http://schemas.microsoft.com/office/drawing/2014/main" id="{D43FAD03-FDD8-43E1-B6AF-DEE25FB1B032}"/>
              </a:ext>
            </a:extLst>
          </p:cNvPr>
          <p:cNvSpPr>
            <a:spLocks noGrp="1"/>
          </p:cNvSpPr>
          <p:nvPr>
            <p:ph type="sldNum" sz="quarter" idx="10"/>
          </p:nvPr>
        </p:nvSpPr>
        <p:spPr/>
        <p:txBody>
          <a:bodyPr/>
          <a:lstStyle/>
          <a:p>
            <a:fld id="{9784CBA3-D598-4B1F-BAA3-EE14B5154290}" type="slidenum">
              <a:rPr lang="en-AU" smtClean="0"/>
              <a:pPr/>
              <a:t>32</a:t>
            </a:fld>
            <a:endParaRPr lang="en-AU" dirty="0"/>
          </a:p>
        </p:txBody>
      </p:sp>
      <p:grpSp>
        <p:nvGrpSpPr>
          <p:cNvPr id="10" name="Group 9">
            <a:extLst>
              <a:ext uri="{FF2B5EF4-FFF2-40B4-BE49-F238E27FC236}">
                <a16:creationId xmlns:a16="http://schemas.microsoft.com/office/drawing/2014/main" id="{DE3CF0F9-164F-4CA7-97B3-2AF6B85D42C3}"/>
              </a:ext>
            </a:extLst>
          </p:cNvPr>
          <p:cNvGrpSpPr/>
          <p:nvPr/>
        </p:nvGrpSpPr>
        <p:grpSpPr>
          <a:xfrm>
            <a:off x="8287964" y="6176410"/>
            <a:ext cx="1899936" cy="326022"/>
            <a:chOff x="8283348" y="6176410"/>
            <a:chExt cx="1877449" cy="326022"/>
          </a:xfrm>
        </p:grpSpPr>
        <p:sp>
          <p:nvSpPr>
            <p:cNvPr id="11" name="Rectangle 10">
              <a:extLst>
                <a:ext uri="{FF2B5EF4-FFF2-40B4-BE49-F238E27FC236}">
                  <a16:creationId xmlns:a16="http://schemas.microsoft.com/office/drawing/2014/main" id="{44B1A4CD-EFB9-446E-992A-A1F7338E769D}"/>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12" name="Text Box 21">
              <a:extLst>
                <a:ext uri="{FF2B5EF4-FFF2-40B4-BE49-F238E27FC236}">
                  <a16:creationId xmlns:a16="http://schemas.microsoft.com/office/drawing/2014/main" id="{92E8CFA9-F128-4D3E-AB70-4AC9B60CEA22}"/>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13" name="AutoShape 22">
              <a:extLst>
                <a:ext uri="{FF2B5EF4-FFF2-40B4-BE49-F238E27FC236}">
                  <a16:creationId xmlns:a16="http://schemas.microsoft.com/office/drawing/2014/main" id="{BCE5EF4E-3C3A-44BE-9728-FA6D45477310}"/>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14" name="AutoShape 20">
              <a:extLst>
                <a:ext uri="{FF2B5EF4-FFF2-40B4-BE49-F238E27FC236}">
                  <a16:creationId xmlns:a16="http://schemas.microsoft.com/office/drawing/2014/main" id="{B68C20DC-BDFD-470C-BAAE-C6D4C6F6CFE4}"/>
                </a:ext>
              </a:extLst>
            </p:cNvPr>
            <p:cNvSpPr>
              <a:spLocks noChangeArrowheads="1"/>
            </p:cNvSpPr>
            <p:nvPr>
              <p:custDataLst>
                <p:tags r:id="rId7"/>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Tree>
    <p:extLst>
      <p:ext uri="{BB962C8B-B14F-4D97-AF65-F5344CB8AC3E}">
        <p14:creationId xmlns:p14="http://schemas.microsoft.com/office/powerpoint/2010/main" val="1562856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56" name="think-cell Slide" r:id="rId9" imgW="270" imgH="270" progId="TCLayout.ActiveDocument.1">
                  <p:embed/>
                </p:oleObj>
              </mc:Choice>
              <mc:Fallback>
                <p:oleObj name="think-cell Slide" r:id="rId9" imgW="270" imgH="270" progId="TCLayout.ActiveDocument.1">
                  <p:embed/>
                  <p:pic>
                    <p:nvPicPr>
                      <p:cNvPr id="14" name="Object 13"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NZ" dirty="0"/>
              <a:t>The overwhelming majority of New Zealanders believe that initiatives such as Tiaki are important in helping inform people on how to travel responsibly in New Zealand; a stable result compared to March this year</a:t>
            </a:r>
            <a:endParaRPr lang="en-NZ" dirty="0">
              <a:solidFill>
                <a:schemeClr val="accent1"/>
              </a:solidFill>
              <a:latin typeface="+mj-lt"/>
            </a:endParaRPr>
          </a:p>
        </p:txBody>
      </p:sp>
      <p:sp>
        <p:nvSpPr>
          <p:cNvPr id="7" name="Text Placeholder 6"/>
          <p:cNvSpPr>
            <a:spLocks noGrp="1"/>
          </p:cNvSpPr>
          <p:nvPr>
            <p:ph type="body" sz="quarter" idx="15"/>
          </p:nvPr>
        </p:nvSpPr>
        <p:spPr>
          <a:xfrm>
            <a:off x="326281" y="1137651"/>
            <a:ext cx="9784800" cy="836679"/>
          </a:xfrm>
        </p:spPr>
        <p:txBody>
          <a:bodyPr/>
          <a:lstStyle/>
          <a:p>
            <a:r>
              <a:rPr lang="en-GB" sz="1600" b="0" dirty="0"/>
              <a:t>Believe that an initiatives such as Tiaki are important</a:t>
            </a:r>
            <a:br>
              <a:rPr lang="en-NZ" sz="1600" b="0" dirty="0"/>
            </a:br>
            <a:r>
              <a:rPr lang="en-GB" sz="1100" b="0" dirty="0">
                <a:solidFill>
                  <a:schemeClr val="accent1"/>
                </a:solidFill>
              </a:rPr>
              <a:t>% 18+ year olds, Nov-19</a:t>
            </a:r>
          </a:p>
        </p:txBody>
      </p:sp>
      <p:sp>
        <p:nvSpPr>
          <p:cNvPr id="17" name="TextBox 16"/>
          <p:cNvSpPr txBox="1"/>
          <p:nvPr>
            <p:custDataLst>
              <p:tags r:id="rId3"/>
            </p:custDataLst>
          </p:nvPr>
        </p:nvSpPr>
        <p:spPr>
          <a:xfrm>
            <a:off x="326281" y="6083726"/>
            <a:ext cx="8641136" cy="418706"/>
          </a:xfrm>
          <a:prstGeom prst="rect">
            <a:avLst/>
          </a:prstGeom>
          <a:noFill/>
        </p:spPr>
        <p:txBody>
          <a:bodyPr vert="horz" wrap="square" lIns="0" tIns="0" rIns="0" bIns="0" rtlCol="0" anchor="b">
            <a:noAutofit/>
          </a:bodyPr>
          <a:lstStyle/>
          <a:p>
            <a:pPr>
              <a:tabLst>
                <a:tab pos="266700" algn="l"/>
              </a:tabLst>
            </a:pPr>
            <a:r>
              <a:rPr lang="en-GB" sz="700" b="0" dirty="0">
                <a:solidFill>
                  <a:schemeClr val="accent1"/>
                </a:solidFill>
                <a:latin typeface="+mn-lt"/>
              </a:rPr>
              <a:t>Base:	New Zealanders aged 18 plus:</a:t>
            </a:r>
            <a:r>
              <a:rPr lang="pt-BR" sz="700" b="0" dirty="0">
                <a:solidFill>
                  <a:schemeClr val="accent1"/>
                </a:solidFill>
                <a:latin typeface="+mn-lt"/>
              </a:rPr>
              <a:t> Nov-19 n = 1083</a:t>
            </a:r>
            <a:r>
              <a:rPr lang="pt-BR" sz="700" b="0" dirty="0">
                <a:solidFill>
                  <a:schemeClr val="accent1"/>
                </a:solidFill>
              </a:rPr>
              <a:t> | Nov-19 n = 1081</a:t>
            </a:r>
            <a:endParaRPr lang="pt-BR" sz="700" b="0" dirty="0">
              <a:solidFill>
                <a:schemeClr val="accent1"/>
              </a:solidFill>
              <a:latin typeface="+mn-lt"/>
            </a:endParaRPr>
          </a:p>
        </p:txBody>
      </p:sp>
      <p:graphicFrame>
        <p:nvGraphicFramePr>
          <p:cNvPr id="15" name="MAC_654_15">
            <a:extLst>
              <a:ext uri="{FF2B5EF4-FFF2-40B4-BE49-F238E27FC236}">
                <a16:creationId xmlns:a16="http://schemas.microsoft.com/office/drawing/2014/main" id="{371F0921-17EA-4FF1-AEDD-1B46218EE027}"/>
              </a:ext>
            </a:extLst>
          </p:cNvPr>
          <p:cNvGraphicFramePr>
            <a:graphicFrameLocks noGrp="1"/>
          </p:cNvGraphicFramePr>
          <p:nvPr>
            <p:ph sz="quarter" idx="11"/>
            <p:extLst>
              <p:ext uri="{D42A27DB-BD31-4B8C-83A1-F6EECF244321}">
                <p14:modId xmlns:p14="http://schemas.microsoft.com/office/powerpoint/2010/main" val="3784534004"/>
              </p:ext>
            </p:extLst>
          </p:nvPr>
        </p:nvGraphicFramePr>
        <p:xfrm>
          <a:off x="2079626" y="1974850"/>
          <a:ext cx="8062594" cy="4445000"/>
        </p:xfrm>
        <a:graphic>
          <a:graphicData uri="http://schemas.openxmlformats.org/drawingml/2006/chart">
            <c:chart xmlns:c="http://schemas.openxmlformats.org/drawingml/2006/chart" xmlns:r="http://schemas.openxmlformats.org/officeDocument/2006/relationships" r:id="rId11"/>
          </a:graphicData>
        </a:graphic>
      </p:graphicFrame>
      <p:pic>
        <p:nvPicPr>
          <p:cNvPr id="24" name="Picture 23">
            <a:extLst>
              <a:ext uri="{FF2B5EF4-FFF2-40B4-BE49-F238E27FC236}">
                <a16:creationId xmlns:a16="http://schemas.microsoft.com/office/drawing/2014/main" id="{D6B9AD98-9F91-4192-AA06-A6F9F49A4C85}"/>
              </a:ext>
            </a:extLst>
          </p:cNvPr>
          <p:cNvPicPr>
            <a:picLocks noChangeAspect="1"/>
          </p:cNvPicPr>
          <p:nvPr/>
        </p:nvPicPr>
        <p:blipFill>
          <a:blip r:embed="rId12"/>
          <a:stretch>
            <a:fillRect/>
          </a:stretch>
        </p:blipFill>
        <p:spPr>
          <a:xfrm>
            <a:off x="669115" y="2637989"/>
            <a:ext cx="1690719" cy="2608537"/>
          </a:xfrm>
          <a:prstGeom prst="rect">
            <a:avLst/>
          </a:prstGeom>
        </p:spPr>
      </p:pic>
      <p:sp>
        <p:nvSpPr>
          <p:cNvPr id="4" name="Slide Number Placeholder 3">
            <a:extLst>
              <a:ext uri="{FF2B5EF4-FFF2-40B4-BE49-F238E27FC236}">
                <a16:creationId xmlns:a16="http://schemas.microsoft.com/office/drawing/2014/main" id="{50E3A882-DFA6-4FEC-89FA-60E9EF68548A}"/>
              </a:ext>
            </a:extLst>
          </p:cNvPr>
          <p:cNvSpPr>
            <a:spLocks noGrp="1"/>
          </p:cNvSpPr>
          <p:nvPr>
            <p:ph type="sldNum" sz="quarter" idx="10"/>
          </p:nvPr>
        </p:nvSpPr>
        <p:spPr/>
        <p:txBody>
          <a:bodyPr/>
          <a:lstStyle/>
          <a:p>
            <a:fld id="{9784CBA3-D598-4B1F-BAA3-EE14B5154290}" type="slidenum">
              <a:rPr lang="en-AU" smtClean="0"/>
              <a:pPr/>
              <a:t>33</a:t>
            </a:fld>
            <a:endParaRPr lang="en-AU" dirty="0"/>
          </a:p>
        </p:txBody>
      </p:sp>
      <p:grpSp>
        <p:nvGrpSpPr>
          <p:cNvPr id="9" name="Group 8">
            <a:extLst>
              <a:ext uri="{FF2B5EF4-FFF2-40B4-BE49-F238E27FC236}">
                <a16:creationId xmlns:a16="http://schemas.microsoft.com/office/drawing/2014/main" id="{DF54067C-1F2F-4D1D-9D61-32E731DB0D4F}"/>
              </a:ext>
            </a:extLst>
          </p:cNvPr>
          <p:cNvGrpSpPr/>
          <p:nvPr/>
        </p:nvGrpSpPr>
        <p:grpSpPr>
          <a:xfrm>
            <a:off x="8287964" y="6176410"/>
            <a:ext cx="1899936" cy="326022"/>
            <a:chOff x="8283348" y="6176410"/>
            <a:chExt cx="1877449" cy="326022"/>
          </a:xfrm>
        </p:grpSpPr>
        <p:sp>
          <p:nvSpPr>
            <p:cNvPr id="10" name="Rectangle 9">
              <a:extLst>
                <a:ext uri="{FF2B5EF4-FFF2-40B4-BE49-F238E27FC236}">
                  <a16:creationId xmlns:a16="http://schemas.microsoft.com/office/drawing/2014/main" id="{F36DB1D2-DBE8-403F-BF7A-D88F073DD28B}"/>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11" name="Text Box 21">
              <a:extLst>
                <a:ext uri="{FF2B5EF4-FFF2-40B4-BE49-F238E27FC236}">
                  <a16:creationId xmlns:a16="http://schemas.microsoft.com/office/drawing/2014/main" id="{E03C048A-30A3-464B-ABB9-85B066FAC84E}"/>
                </a:ext>
              </a:extLst>
            </p:cNvPr>
            <p:cNvSpPr txBox="1">
              <a:spLocks noChangeArrowheads="1"/>
            </p:cNvSpPr>
            <p:nvPr>
              <p:custDataLst>
                <p:tags r:id="rId4"/>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12" name="AutoShape 22">
              <a:extLst>
                <a:ext uri="{FF2B5EF4-FFF2-40B4-BE49-F238E27FC236}">
                  <a16:creationId xmlns:a16="http://schemas.microsoft.com/office/drawing/2014/main" id="{192D209A-D8CF-4E3A-A004-EE4AD1B864B9}"/>
                </a:ext>
              </a:extLst>
            </p:cNvPr>
            <p:cNvSpPr>
              <a:spLocks noChangeArrowheads="1"/>
            </p:cNvSpPr>
            <p:nvPr>
              <p:custDataLst>
                <p:tags r:id="rId5"/>
              </p:custDataLst>
            </p:nvPr>
          </p:nvSpPr>
          <p:spPr bwMode="gray">
            <a:xfrm rot="10800000">
              <a:off x="8512034" y="6266770"/>
              <a:ext cx="152400" cy="152400"/>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13" name="AutoShape 20">
              <a:extLst>
                <a:ext uri="{FF2B5EF4-FFF2-40B4-BE49-F238E27FC236}">
                  <a16:creationId xmlns:a16="http://schemas.microsoft.com/office/drawing/2014/main" id="{77B82DE1-2AB0-4B2E-A240-4534134A44B5}"/>
                </a:ext>
              </a:extLst>
            </p:cNvPr>
            <p:cNvSpPr>
              <a:spLocks noChangeArrowheads="1"/>
            </p:cNvSpPr>
            <p:nvPr>
              <p:custDataLst>
                <p:tags r:id="rId6"/>
              </p:custDataLst>
            </p:nvPr>
          </p:nvSpPr>
          <p:spPr bwMode="gray">
            <a:xfrm>
              <a:off x="8359634" y="6266770"/>
              <a:ext cx="152400" cy="152400"/>
            </a:xfrm>
            <a:prstGeom prst="flowChartExtract">
              <a:avLst/>
            </a:prstGeom>
            <a:solidFill>
              <a:srgbClr val="79D738"/>
            </a:solidFill>
            <a:ln w="9525" algn="ctr">
              <a:solidFill>
                <a:srgbClr val="79D738"/>
              </a:solid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Tree>
    <p:extLst>
      <p:ext uri="{BB962C8B-B14F-4D97-AF65-F5344CB8AC3E}">
        <p14:creationId xmlns:p14="http://schemas.microsoft.com/office/powerpoint/2010/main" val="1392182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NZ" dirty="0"/>
              <a:t>4</a:t>
            </a:r>
          </a:p>
        </p:txBody>
      </p:sp>
      <p:sp>
        <p:nvSpPr>
          <p:cNvPr id="3" name="Title 2"/>
          <p:cNvSpPr>
            <a:spLocks noGrp="1"/>
          </p:cNvSpPr>
          <p:nvPr>
            <p:ph type="title"/>
          </p:nvPr>
        </p:nvSpPr>
        <p:spPr/>
        <p:txBody>
          <a:bodyPr/>
          <a:lstStyle/>
          <a:p>
            <a:r>
              <a:rPr lang="en-NZ" dirty="0"/>
              <a:t>Appendix: measures by region</a:t>
            </a:r>
          </a:p>
        </p:txBody>
      </p:sp>
    </p:spTree>
    <p:custDataLst>
      <p:tags r:id="rId1"/>
    </p:custDataLst>
    <p:extLst>
      <p:ext uri="{BB962C8B-B14F-4D97-AF65-F5344CB8AC3E}">
        <p14:creationId xmlns:p14="http://schemas.microsoft.com/office/powerpoint/2010/main" val="201339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t>Otago residents are most likely to overestimate the annual number of international visitors to New Zealand – this is unsurprising given Queenstown makes up the majority of sampling from the Otago region</a:t>
            </a:r>
            <a:endParaRPr lang="en-GB" sz="2000"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3439297251"/>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p:txBody>
          <a:bodyPr/>
          <a:lstStyle/>
          <a:p>
            <a:r>
              <a:rPr lang="en-GB" sz="1600" b="0" dirty="0"/>
              <a:t>Knowledge of annual visitor numbers – by region</a:t>
            </a:r>
          </a:p>
          <a:p>
            <a:r>
              <a:rPr lang="en-GB" sz="1100" b="0" dirty="0"/>
              <a:t>%, Nov-19</a:t>
            </a:r>
          </a:p>
          <a:p>
            <a:endParaRPr lang="en-GB" sz="1600" b="0" dirty="0"/>
          </a:p>
        </p:txBody>
      </p:sp>
      <p:sp>
        <p:nvSpPr>
          <p:cNvPr id="27" name="TextBox 26"/>
          <p:cNvSpPr txBox="1"/>
          <p:nvPr>
            <p:custDataLst>
              <p:tags r:id="rId1"/>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1081 | Northland n = 100 | Auckland n = 100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61 | Gisborne/Hawkes Bay n = 100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100 | Canterbury n = 150 | Otago n = 150</a:t>
            </a:r>
            <a:r>
              <a:rPr lang="en-NZ" sz="700" b="0" dirty="0">
                <a:solidFill>
                  <a:srgbClr val="171717"/>
                </a:solidFill>
                <a:latin typeface="Arial"/>
              </a:rPr>
              <a:t> | West Coast n = 100</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3" name="Rectangle 12">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5" name="Text Box 21">
            <a:extLst>
              <a:ext uri="{FF2B5EF4-FFF2-40B4-BE49-F238E27FC236}">
                <a16:creationId xmlns:a16="http://schemas.microsoft.com/office/drawing/2014/main" id="{12940C9D-E076-4804-A734-0C5DC9DFB107}"/>
              </a:ext>
            </a:extLst>
          </p:cNvPr>
          <p:cNvSpPr txBox="1">
            <a:spLocks noChangeArrowheads="1"/>
          </p:cNvSpPr>
          <p:nvPr>
            <p:custDataLst>
              <p:tags r:id="rId2"/>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16" name="AutoShape 22">
            <a:extLst>
              <a:ext uri="{FF2B5EF4-FFF2-40B4-BE49-F238E27FC236}">
                <a16:creationId xmlns:a16="http://schemas.microsoft.com/office/drawing/2014/main" id="{9DEF152F-53E4-48C0-A9F7-BB8F89BFF83A}"/>
              </a:ext>
            </a:extLst>
          </p:cNvPr>
          <p:cNvSpPr>
            <a:spLocks noChangeArrowheads="1"/>
          </p:cNvSpPr>
          <p:nvPr>
            <p:custDataLst>
              <p:tags r:id="rId3"/>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7" name="AutoShape 20">
            <a:extLst>
              <a:ext uri="{FF2B5EF4-FFF2-40B4-BE49-F238E27FC236}">
                <a16:creationId xmlns:a16="http://schemas.microsoft.com/office/drawing/2014/main" id="{A07AC716-098D-4229-9540-6C7DC4EC146A}"/>
              </a:ext>
            </a:extLst>
          </p:cNvPr>
          <p:cNvSpPr>
            <a:spLocks noChangeArrowheads="1"/>
          </p:cNvSpPr>
          <p:nvPr>
            <p:custDataLst>
              <p:tags r:id="rId4"/>
            </p:custDataLst>
          </p:nvPr>
        </p:nvSpPr>
        <p:spPr bwMode="gray">
          <a:xfrm>
            <a:off x="7623987" y="6266768"/>
            <a:ext cx="152400" cy="152400"/>
          </a:xfrm>
          <a:prstGeom prst="rect">
            <a:avLst/>
          </a:prstGeom>
          <a:solidFill>
            <a:srgbClr val="79D738"/>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cxnSp>
        <p:nvCxnSpPr>
          <p:cNvPr id="26" name="Straight Connector 25">
            <a:extLst>
              <a:ext uri="{FF2B5EF4-FFF2-40B4-BE49-F238E27FC236}">
                <a16:creationId xmlns:a16="http://schemas.microsoft.com/office/drawing/2014/main" id="{0B55F50C-1986-42CB-8F4C-67DB2313F57B}"/>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B387F9-C8F1-43A2-8FF6-9A3188BFD44F}"/>
              </a:ext>
            </a:extLst>
          </p:cNvPr>
          <p:cNvSpPr>
            <a:spLocks noGrp="1"/>
          </p:cNvSpPr>
          <p:nvPr>
            <p:ph type="sldNum" sz="quarter" idx="10"/>
          </p:nvPr>
        </p:nvSpPr>
        <p:spPr/>
        <p:txBody>
          <a:bodyPr/>
          <a:lstStyle/>
          <a:p>
            <a:fld id="{9784CBA3-D598-4B1F-BAA3-EE14B5154290}" type="slidenum">
              <a:rPr lang="en-AU" smtClean="0"/>
              <a:pPr/>
              <a:t>35</a:t>
            </a:fld>
            <a:endParaRPr lang="en-AU" dirty="0"/>
          </a:p>
        </p:txBody>
      </p:sp>
    </p:spTree>
    <p:extLst>
      <p:ext uri="{BB962C8B-B14F-4D97-AF65-F5344CB8AC3E}">
        <p14:creationId xmlns:p14="http://schemas.microsoft.com/office/powerpoint/2010/main" val="2260061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NZ" sz="2000" dirty="0"/>
              <a:t>Otago residents are most likely to over estimate the number of New Zealand workers employed in the tourism industry; Northland and West Coast residents are most likely to answer correctly</a:t>
            </a:r>
            <a:endParaRPr lang="en-GB" sz="2000"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4088394176"/>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p:txBody>
          <a:bodyPr/>
          <a:lstStyle/>
          <a:p>
            <a:r>
              <a:rPr lang="en-GB" sz="1600" b="0" dirty="0"/>
              <a:t>Knowledge of New Zealand workers employed in the tourism industry – by region</a:t>
            </a:r>
          </a:p>
          <a:p>
            <a:r>
              <a:rPr lang="en-GB" sz="1100" b="0" dirty="0"/>
              <a:t>%, Nov-19</a:t>
            </a:r>
          </a:p>
        </p:txBody>
      </p:sp>
      <p:sp>
        <p:nvSpPr>
          <p:cNvPr id="31" name="TextBox 30"/>
          <p:cNvSpPr txBox="1"/>
          <p:nvPr/>
        </p:nvSpPr>
        <p:spPr>
          <a:xfrm>
            <a:off x="209550" y="5017316"/>
            <a:ext cx="1464678" cy="306989"/>
          </a:xfrm>
          <a:prstGeom prst="rect">
            <a:avLst/>
          </a:prstGeom>
          <a:noFill/>
          <a:ln w="12700">
            <a:solidFill>
              <a:srgbClr val="333333"/>
            </a:solidFill>
          </a:ln>
        </p:spPr>
        <p:txBody>
          <a:bodyPr wrap="none" lIns="72000" tIns="72000" rIns="72000" bIns="72000" rtlCol="0">
            <a:spAutoFit/>
          </a:bodyPr>
          <a:lstStyle/>
          <a:p>
            <a:pPr algn="l">
              <a:tabLst>
                <a:tab pos="2933700" algn="ctr"/>
                <a:tab pos="5638800" algn="ctr"/>
                <a:tab pos="8382000" algn="ctr"/>
              </a:tabLst>
            </a:pPr>
            <a:r>
              <a:rPr lang="en-GB" sz="1050" b="0" dirty="0">
                <a:solidFill>
                  <a:schemeClr val="accent1"/>
                </a:solidFill>
                <a:latin typeface="+mn-lt"/>
              </a:rPr>
              <a:t>Correct answer: 1 in 8</a:t>
            </a:r>
          </a:p>
        </p:txBody>
      </p:sp>
      <p:cxnSp>
        <p:nvCxnSpPr>
          <p:cNvPr id="22" name="Straight Connector 21">
            <a:extLst>
              <a:ext uri="{FF2B5EF4-FFF2-40B4-BE49-F238E27FC236}">
                <a16:creationId xmlns:a16="http://schemas.microsoft.com/office/drawing/2014/main" id="{DCA36087-E67C-45E7-8A17-294543957287}"/>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9" name="Text Box 21">
            <a:extLst>
              <a:ext uri="{FF2B5EF4-FFF2-40B4-BE49-F238E27FC236}">
                <a16:creationId xmlns:a16="http://schemas.microsoft.com/office/drawing/2014/main" id="{12940C9D-E076-4804-A734-0C5DC9DFB107}"/>
              </a:ext>
            </a:extLst>
          </p:cNvPr>
          <p:cNvSpPr txBox="1">
            <a:spLocks noChangeArrowheads="1"/>
          </p:cNvSpPr>
          <p:nvPr>
            <p:custDataLst>
              <p:tags r:id="rId1"/>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20" name="AutoShape 22">
            <a:extLst>
              <a:ext uri="{FF2B5EF4-FFF2-40B4-BE49-F238E27FC236}">
                <a16:creationId xmlns:a16="http://schemas.microsoft.com/office/drawing/2014/main" id="{9DEF152F-53E4-48C0-A9F7-BB8F89BFF83A}"/>
              </a:ext>
            </a:extLst>
          </p:cNvPr>
          <p:cNvSpPr>
            <a:spLocks noChangeArrowheads="1"/>
          </p:cNvSpPr>
          <p:nvPr>
            <p:custDataLst>
              <p:tags r:id="rId2"/>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1" name="AutoShape 20">
            <a:extLst>
              <a:ext uri="{FF2B5EF4-FFF2-40B4-BE49-F238E27FC236}">
                <a16:creationId xmlns:a16="http://schemas.microsoft.com/office/drawing/2014/main" id="{A07AC716-098D-4229-9540-6C7DC4EC146A}"/>
              </a:ext>
            </a:extLst>
          </p:cNvPr>
          <p:cNvSpPr>
            <a:spLocks noChangeArrowheads="1"/>
          </p:cNvSpPr>
          <p:nvPr>
            <p:custDataLst>
              <p:tags r:id="rId3"/>
            </p:custDataLst>
          </p:nvPr>
        </p:nvSpPr>
        <p:spPr bwMode="gray">
          <a:xfrm>
            <a:off x="7623987" y="6266768"/>
            <a:ext cx="152400" cy="152400"/>
          </a:xfrm>
          <a:prstGeom prst="rect">
            <a:avLst/>
          </a:prstGeom>
          <a:solidFill>
            <a:srgbClr val="79D738"/>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3" name="Slide Number Placeholder 2">
            <a:extLst>
              <a:ext uri="{FF2B5EF4-FFF2-40B4-BE49-F238E27FC236}">
                <a16:creationId xmlns:a16="http://schemas.microsoft.com/office/drawing/2014/main" id="{5AED4F66-A166-4A94-8D2C-FC58B11B88D8}"/>
              </a:ext>
            </a:extLst>
          </p:cNvPr>
          <p:cNvSpPr>
            <a:spLocks noGrp="1"/>
          </p:cNvSpPr>
          <p:nvPr>
            <p:ph type="sldNum" sz="quarter" idx="10"/>
          </p:nvPr>
        </p:nvSpPr>
        <p:spPr/>
        <p:txBody>
          <a:bodyPr/>
          <a:lstStyle/>
          <a:p>
            <a:fld id="{9784CBA3-D598-4B1F-BAA3-EE14B5154290}" type="slidenum">
              <a:rPr lang="en-AU" smtClean="0"/>
              <a:pPr/>
              <a:t>36</a:t>
            </a:fld>
            <a:endParaRPr lang="en-AU" dirty="0"/>
          </a:p>
        </p:txBody>
      </p:sp>
      <p:sp>
        <p:nvSpPr>
          <p:cNvPr id="15" name="TextBox 14">
            <a:extLst>
              <a:ext uri="{FF2B5EF4-FFF2-40B4-BE49-F238E27FC236}">
                <a16:creationId xmlns:a16="http://schemas.microsoft.com/office/drawing/2014/main" id="{44ADB6D0-F92F-444A-A8ED-907592124AC1}"/>
              </a:ext>
            </a:extLst>
          </p:cNvPr>
          <p:cNvSpPr txBox="1"/>
          <p:nvPr>
            <p:custDataLst>
              <p:tags r:id="rId4"/>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1081 | Northland n = 100 | Auckland n = 100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61 | Gisborne/Hawkes Bay n = 100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100 | Canterbury n = 150 | Otago n = 150</a:t>
            </a:r>
            <a:r>
              <a:rPr lang="en-NZ" sz="700" b="0" dirty="0">
                <a:solidFill>
                  <a:srgbClr val="171717"/>
                </a:solidFill>
                <a:latin typeface="Arial"/>
              </a:rPr>
              <a:t> | West Coast n = 100</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Tree>
    <p:extLst>
      <p:ext uri="{BB962C8B-B14F-4D97-AF65-F5344CB8AC3E}">
        <p14:creationId xmlns:p14="http://schemas.microsoft.com/office/powerpoint/2010/main" val="1757580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NZ" dirty="0"/>
              <a:t>Otago residents are most likely to know that tourism is New Zealand's number 1 export, however the vast majority still underestimate the value of tourism</a:t>
            </a:r>
            <a:endParaRPr lang="en-GB" sz="2000"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801276689"/>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p:txBody>
          <a:bodyPr/>
          <a:lstStyle/>
          <a:p>
            <a:r>
              <a:rPr lang="en-GB" sz="1600" b="0" dirty="0"/>
              <a:t>Knowledge of the value of the tourism industry – by region</a:t>
            </a:r>
          </a:p>
          <a:p>
            <a:r>
              <a:rPr lang="en-GB" sz="1100" b="0" dirty="0"/>
              <a:t>%, Nov-19</a:t>
            </a:r>
          </a:p>
          <a:p>
            <a:endParaRPr lang="en-GB" sz="1600" b="0" dirty="0"/>
          </a:p>
        </p:txBody>
      </p:sp>
      <p:sp>
        <p:nvSpPr>
          <p:cNvPr id="3" name="TextBox 2"/>
          <p:cNvSpPr txBox="1"/>
          <p:nvPr/>
        </p:nvSpPr>
        <p:spPr>
          <a:xfrm>
            <a:off x="552450" y="3124200"/>
            <a:ext cx="1346522" cy="246221"/>
          </a:xfrm>
          <a:prstGeom prst="rect">
            <a:avLst/>
          </a:prstGeom>
          <a:noFill/>
        </p:spPr>
        <p:txBody>
          <a:bodyPr wrap="none" lIns="0" tIns="0" rIns="0" bIns="0" rtlCol="0">
            <a:spAutoFit/>
          </a:bodyPr>
          <a:lstStyle/>
          <a:p>
            <a:pPr algn="l"/>
            <a:r>
              <a:rPr lang="en-GB" sz="800" b="0" dirty="0">
                <a:solidFill>
                  <a:srgbClr val="333333"/>
                </a:solidFill>
                <a:latin typeface="+mn-lt"/>
              </a:rPr>
              <a:t>(New Zealand’s number one</a:t>
            </a:r>
            <a:br>
              <a:rPr lang="en-GB" sz="800" b="0" dirty="0">
                <a:solidFill>
                  <a:srgbClr val="333333"/>
                </a:solidFill>
                <a:latin typeface="+mn-lt"/>
              </a:rPr>
            </a:br>
            <a:r>
              <a:rPr lang="en-GB" sz="800" b="0" dirty="0">
                <a:solidFill>
                  <a:srgbClr val="333333"/>
                </a:solidFill>
                <a:latin typeface="+mn-lt"/>
              </a:rPr>
              <a:t>export industry)</a:t>
            </a:r>
          </a:p>
        </p:txBody>
      </p:sp>
      <p:cxnSp>
        <p:nvCxnSpPr>
          <p:cNvPr id="19" name="Straight Connector 18">
            <a:extLst>
              <a:ext uri="{FF2B5EF4-FFF2-40B4-BE49-F238E27FC236}">
                <a16:creationId xmlns:a16="http://schemas.microsoft.com/office/drawing/2014/main" id="{F282FF92-12D9-4D69-BC8D-EDB8247D9696}"/>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20" name="Text Box 21">
            <a:extLst>
              <a:ext uri="{FF2B5EF4-FFF2-40B4-BE49-F238E27FC236}">
                <a16:creationId xmlns:a16="http://schemas.microsoft.com/office/drawing/2014/main" id="{12940C9D-E076-4804-A734-0C5DC9DFB107}"/>
              </a:ext>
            </a:extLst>
          </p:cNvPr>
          <p:cNvSpPr txBox="1">
            <a:spLocks noChangeArrowheads="1"/>
          </p:cNvSpPr>
          <p:nvPr>
            <p:custDataLst>
              <p:tags r:id="rId1"/>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21" name="AutoShape 22">
            <a:extLst>
              <a:ext uri="{FF2B5EF4-FFF2-40B4-BE49-F238E27FC236}">
                <a16:creationId xmlns:a16="http://schemas.microsoft.com/office/drawing/2014/main" id="{9DEF152F-53E4-48C0-A9F7-BB8F89BFF83A}"/>
              </a:ext>
            </a:extLst>
          </p:cNvPr>
          <p:cNvSpPr>
            <a:spLocks noChangeArrowheads="1"/>
          </p:cNvSpPr>
          <p:nvPr>
            <p:custDataLst>
              <p:tags r:id="rId2"/>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2" name="AutoShape 20">
            <a:extLst>
              <a:ext uri="{FF2B5EF4-FFF2-40B4-BE49-F238E27FC236}">
                <a16:creationId xmlns:a16="http://schemas.microsoft.com/office/drawing/2014/main" id="{A07AC716-098D-4229-9540-6C7DC4EC146A}"/>
              </a:ext>
            </a:extLst>
          </p:cNvPr>
          <p:cNvSpPr>
            <a:spLocks noChangeArrowheads="1"/>
          </p:cNvSpPr>
          <p:nvPr>
            <p:custDataLst>
              <p:tags r:id="rId3"/>
            </p:custDataLst>
          </p:nvPr>
        </p:nvSpPr>
        <p:spPr bwMode="gray">
          <a:xfrm>
            <a:off x="7623987" y="6266768"/>
            <a:ext cx="152400" cy="152400"/>
          </a:xfrm>
          <a:prstGeom prst="rect">
            <a:avLst/>
          </a:prstGeom>
          <a:solidFill>
            <a:srgbClr val="79D738"/>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4" name="Slide Number Placeholder 3">
            <a:extLst>
              <a:ext uri="{FF2B5EF4-FFF2-40B4-BE49-F238E27FC236}">
                <a16:creationId xmlns:a16="http://schemas.microsoft.com/office/drawing/2014/main" id="{D9607EB0-1E80-4979-BB6F-EEC0784FA76D}"/>
              </a:ext>
            </a:extLst>
          </p:cNvPr>
          <p:cNvSpPr>
            <a:spLocks noGrp="1"/>
          </p:cNvSpPr>
          <p:nvPr>
            <p:ph type="sldNum" sz="quarter" idx="10"/>
          </p:nvPr>
        </p:nvSpPr>
        <p:spPr/>
        <p:txBody>
          <a:bodyPr/>
          <a:lstStyle/>
          <a:p>
            <a:fld id="{9784CBA3-D598-4B1F-BAA3-EE14B5154290}" type="slidenum">
              <a:rPr lang="en-AU" smtClean="0"/>
              <a:pPr/>
              <a:t>37</a:t>
            </a:fld>
            <a:endParaRPr lang="en-AU" dirty="0"/>
          </a:p>
        </p:txBody>
      </p:sp>
      <p:sp>
        <p:nvSpPr>
          <p:cNvPr id="18" name="TextBox 17">
            <a:extLst>
              <a:ext uri="{FF2B5EF4-FFF2-40B4-BE49-F238E27FC236}">
                <a16:creationId xmlns:a16="http://schemas.microsoft.com/office/drawing/2014/main" id="{4CCA4D5D-60A1-40A3-8E7A-78134B823F06}"/>
              </a:ext>
            </a:extLst>
          </p:cNvPr>
          <p:cNvSpPr txBox="1"/>
          <p:nvPr>
            <p:custDataLst>
              <p:tags r:id="rId4"/>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1081 | Northland n = 100 | Auckland n = 100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61 | Gisborne/Hawkes Bay n = 100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100 | Canterbury n = 150 | Otago n = 150</a:t>
            </a:r>
            <a:r>
              <a:rPr lang="en-NZ" sz="700" b="0" dirty="0">
                <a:solidFill>
                  <a:srgbClr val="171717"/>
                </a:solidFill>
                <a:latin typeface="Arial"/>
              </a:rPr>
              <a:t> | West Coast n = 100</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Tree>
    <p:extLst>
      <p:ext uri="{BB962C8B-B14F-4D97-AF65-F5344CB8AC3E}">
        <p14:creationId xmlns:p14="http://schemas.microsoft.com/office/powerpoint/2010/main" val="1882958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2000" dirty="0"/>
              <a:t>Most regions reflect the views of the New Zealand population </a:t>
            </a:r>
            <a:r>
              <a:rPr lang="en-GB" dirty="0"/>
              <a:t>in general, with the exception of the Otago region where almost half of residents perceive there to be too many international visitors</a:t>
            </a:r>
            <a:endParaRPr lang="en-GB" sz="2000"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1668775427"/>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p:txBody>
          <a:bodyPr/>
          <a:lstStyle/>
          <a:p>
            <a:r>
              <a:rPr lang="en-GB" sz="1600" b="0" dirty="0"/>
              <a:t>Perception of current number of international visitors (based on actual number) – by region</a:t>
            </a:r>
          </a:p>
          <a:p>
            <a:r>
              <a:rPr lang="en-GB" sz="1100" b="0" dirty="0"/>
              <a:t>%, Nov-19</a:t>
            </a:r>
          </a:p>
          <a:p>
            <a:endParaRPr lang="en-GB" sz="1600" b="0" dirty="0"/>
          </a:p>
        </p:txBody>
      </p:sp>
      <p:cxnSp>
        <p:nvCxnSpPr>
          <p:cNvPr id="18" name="Straight Connector 17">
            <a:extLst>
              <a:ext uri="{FF2B5EF4-FFF2-40B4-BE49-F238E27FC236}">
                <a16:creationId xmlns:a16="http://schemas.microsoft.com/office/drawing/2014/main" id="{BA8CBEFA-B5EA-406C-80A9-1D353C68B89C}"/>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9" name="Text Box 21">
            <a:extLst>
              <a:ext uri="{FF2B5EF4-FFF2-40B4-BE49-F238E27FC236}">
                <a16:creationId xmlns:a16="http://schemas.microsoft.com/office/drawing/2014/main" id="{12940C9D-E076-4804-A734-0C5DC9DFB107}"/>
              </a:ext>
            </a:extLst>
          </p:cNvPr>
          <p:cNvSpPr txBox="1">
            <a:spLocks noChangeArrowheads="1"/>
          </p:cNvSpPr>
          <p:nvPr>
            <p:custDataLst>
              <p:tags r:id="rId1"/>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20" name="AutoShape 22">
            <a:extLst>
              <a:ext uri="{FF2B5EF4-FFF2-40B4-BE49-F238E27FC236}">
                <a16:creationId xmlns:a16="http://schemas.microsoft.com/office/drawing/2014/main" id="{9DEF152F-53E4-48C0-A9F7-BB8F89BFF83A}"/>
              </a:ext>
            </a:extLst>
          </p:cNvPr>
          <p:cNvSpPr>
            <a:spLocks noChangeArrowheads="1"/>
          </p:cNvSpPr>
          <p:nvPr>
            <p:custDataLst>
              <p:tags r:id="rId2"/>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1" name="AutoShape 20">
            <a:extLst>
              <a:ext uri="{FF2B5EF4-FFF2-40B4-BE49-F238E27FC236}">
                <a16:creationId xmlns:a16="http://schemas.microsoft.com/office/drawing/2014/main" id="{A07AC716-098D-4229-9540-6C7DC4EC146A}"/>
              </a:ext>
            </a:extLst>
          </p:cNvPr>
          <p:cNvSpPr>
            <a:spLocks noChangeArrowheads="1"/>
          </p:cNvSpPr>
          <p:nvPr>
            <p:custDataLst>
              <p:tags r:id="rId3"/>
            </p:custDataLst>
          </p:nvPr>
        </p:nvSpPr>
        <p:spPr bwMode="gray">
          <a:xfrm>
            <a:off x="7623987" y="6266768"/>
            <a:ext cx="152400" cy="152400"/>
          </a:xfrm>
          <a:prstGeom prst="rect">
            <a:avLst/>
          </a:prstGeom>
          <a:solidFill>
            <a:srgbClr val="79D738"/>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3" name="Slide Number Placeholder 2">
            <a:extLst>
              <a:ext uri="{FF2B5EF4-FFF2-40B4-BE49-F238E27FC236}">
                <a16:creationId xmlns:a16="http://schemas.microsoft.com/office/drawing/2014/main" id="{5E2A2EB0-C45E-47D3-B2EF-0304A0D4CC18}"/>
              </a:ext>
            </a:extLst>
          </p:cNvPr>
          <p:cNvSpPr>
            <a:spLocks noGrp="1"/>
          </p:cNvSpPr>
          <p:nvPr>
            <p:ph type="sldNum" sz="quarter" idx="10"/>
          </p:nvPr>
        </p:nvSpPr>
        <p:spPr/>
        <p:txBody>
          <a:bodyPr/>
          <a:lstStyle/>
          <a:p>
            <a:fld id="{9784CBA3-D598-4B1F-BAA3-EE14B5154290}" type="slidenum">
              <a:rPr lang="en-AU" smtClean="0"/>
              <a:pPr/>
              <a:t>38</a:t>
            </a:fld>
            <a:endParaRPr lang="en-AU" dirty="0"/>
          </a:p>
        </p:txBody>
      </p:sp>
      <p:sp>
        <p:nvSpPr>
          <p:cNvPr id="14" name="TextBox 13">
            <a:extLst>
              <a:ext uri="{FF2B5EF4-FFF2-40B4-BE49-F238E27FC236}">
                <a16:creationId xmlns:a16="http://schemas.microsoft.com/office/drawing/2014/main" id="{7EF16D3D-D23B-423D-B67A-F3245A6F094E}"/>
              </a:ext>
            </a:extLst>
          </p:cNvPr>
          <p:cNvSpPr txBox="1"/>
          <p:nvPr>
            <p:custDataLst>
              <p:tags r:id="rId4"/>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1081 | Northland n = 100 | Auckland n = 100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61 | Gisborne/Hawkes Bay n = 100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100 | Canterbury n = 150 | Otago n = 150</a:t>
            </a:r>
            <a:r>
              <a:rPr lang="en-NZ" sz="700" b="0" dirty="0">
                <a:solidFill>
                  <a:srgbClr val="171717"/>
                </a:solidFill>
                <a:latin typeface="Arial"/>
              </a:rPr>
              <a:t> | West Coast n = 100</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Tree>
    <p:extLst>
      <p:ext uri="{BB962C8B-B14F-4D97-AF65-F5344CB8AC3E}">
        <p14:creationId xmlns:p14="http://schemas.microsoft.com/office/powerpoint/2010/main" val="2252606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2000" dirty="0"/>
              <a:t>Residents in Gisborne / Hawkes Bay and the Taranaki region are most likely to think New Zealand is well equipped to handle the pressures of tourism while residents of Northland, Canterbury and Otago are most likely to think the pressure is too much</a:t>
            </a: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503299997"/>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p:txBody>
          <a:bodyPr/>
          <a:lstStyle/>
          <a:p>
            <a:r>
              <a:rPr lang="en-NZ" sz="1600" b="0" dirty="0"/>
              <a:t>Perceptions of the pressure that tourists put on New Zealand </a:t>
            </a:r>
            <a:r>
              <a:rPr lang="en-US" sz="1600" b="0" dirty="0"/>
              <a:t>– by region</a:t>
            </a:r>
          </a:p>
          <a:p>
            <a:r>
              <a:rPr lang="en-GB" sz="1100" b="0" dirty="0"/>
              <a:t>%, Nov-19</a:t>
            </a:r>
          </a:p>
          <a:p>
            <a:endParaRPr lang="en-US" sz="1600" b="0" dirty="0"/>
          </a:p>
        </p:txBody>
      </p:sp>
      <p:cxnSp>
        <p:nvCxnSpPr>
          <p:cNvPr id="18" name="Straight Connector 17">
            <a:extLst>
              <a:ext uri="{FF2B5EF4-FFF2-40B4-BE49-F238E27FC236}">
                <a16:creationId xmlns:a16="http://schemas.microsoft.com/office/drawing/2014/main" id="{9F86DBA7-72C5-4AE5-8856-867F5E8D699F}"/>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9" name="Text Box 21">
            <a:extLst>
              <a:ext uri="{FF2B5EF4-FFF2-40B4-BE49-F238E27FC236}">
                <a16:creationId xmlns:a16="http://schemas.microsoft.com/office/drawing/2014/main" id="{12940C9D-E076-4804-A734-0C5DC9DFB107}"/>
              </a:ext>
            </a:extLst>
          </p:cNvPr>
          <p:cNvSpPr txBox="1">
            <a:spLocks noChangeArrowheads="1"/>
          </p:cNvSpPr>
          <p:nvPr>
            <p:custDataLst>
              <p:tags r:id="rId1"/>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20" name="AutoShape 22">
            <a:extLst>
              <a:ext uri="{FF2B5EF4-FFF2-40B4-BE49-F238E27FC236}">
                <a16:creationId xmlns:a16="http://schemas.microsoft.com/office/drawing/2014/main" id="{9DEF152F-53E4-48C0-A9F7-BB8F89BFF83A}"/>
              </a:ext>
            </a:extLst>
          </p:cNvPr>
          <p:cNvSpPr>
            <a:spLocks noChangeArrowheads="1"/>
          </p:cNvSpPr>
          <p:nvPr>
            <p:custDataLst>
              <p:tags r:id="rId2"/>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1" name="AutoShape 20">
            <a:extLst>
              <a:ext uri="{FF2B5EF4-FFF2-40B4-BE49-F238E27FC236}">
                <a16:creationId xmlns:a16="http://schemas.microsoft.com/office/drawing/2014/main" id="{A07AC716-098D-4229-9540-6C7DC4EC146A}"/>
              </a:ext>
            </a:extLst>
          </p:cNvPr>
          <p:cNvSpPr>
            <a:spLocks noChangeArrowheads="1"/>
          </p:cNvSpPr>
          <p:nvPr>
            <p:custDataLst>
              <p:tags r:id="rId3"/>
            </p:custDataLst>
          </p:nvPr>
        </p:nvSpPr>
        <p:spPr bwMode="gray">
          <a:xfrm>
            <a:off x="7623987" y="6266768"/>
            <a:ext cx="152400" cy="152400"/>
          </a:xfrm>
          <a:prstGeom prst="rect">
            <a:avLst/>
          </a:prstGeom>
          <a:solidFill>
            <a:srgbClr val="79D738"/>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3" name="Slide Number Placeholder 2">
            <a:extLst>
              <a:ext uri="{FF2B5EF4-FFF2-40B4-BE49-F238E27FC236}">
                <a16:creationId xmlns:a16="http://schemas.microsoft.com/office/drawing/2014/main" id="{18E40068-9E49-47D2-9F21-9590020BBC67}"/>
              </a:ext>
            </a:extLst>
          </p:cNvPr>
          <p:cNvSpPr>
            <a:spLocks noGrp="1"/>
          </p:cNvSpPr>
          <p:nvPr>
            <p:ph type="sldNum" sz="quarter" idx="10"/>
          </p:nvPr>
        </p:nvSpPr>
        <p:spPr/>
        <p:txBody>
          <a:bodyPr/>
          <a:lstStyle/>
          <a:p>
            <a:fld id="{9784CBA3-D598-4B1F-BAA3-EE14B5154290}" type="slidenum">
              <a:rPr lang="en-AU" smtClean="0"/>
              <a:pPr/>
              <a:t>39</a:t>
            </a:fld>
            <a:endParaRPr lang="en-AU" dirty="0"/>
          </a:p>
        </p:txBody>
      </p:sp>
      <p:sp>
        <p:nvSpPr>
          <p:cNvPr id="14" name="TextBox 13">
            <a:extLst>
              <a:ext uri="{FF2B5EF4-FFF2-40B4-BE49-F238E27FC236}">
                <a16:creationId xmlns:a16="http://schemas.microsoft.com/office/drawing/2014/main" id="{C2853430-FFE5-47F8-B928-8EDE06EC46A9}"/>
              </a:ext>
            </a:extLst>
          </p:cNvPr>
          <p:cNvSpPr txBox="1"/>
          <p:nvPr>
            <p:custDataLst>
              <p:tags r:id="rId4"/>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1081 | Northland n = 100 | Auckland n = 100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61 | Gisborne/Hawkes Bay n = 100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100 | Canterbury n = 150 | Otago n = 150</a:t>
            </a:r>
            <a:r>
              <a:rPr lang="en-NZ" sz="700" b="0" dirty="0">
                <a:solidFill>
                  <a:srgbClr val="171717"/>
                </a:solidFill>
                <a:latin typeface="Arial"/>
              </a:rPr>
              <a:t> | West Coast n = 100</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Tree>
    <p:extLst>
      <p:ext uri="{BB962C8B-B14F-4D97-AF65-F5344CB8AC3E}">
        <p14:creationId xmlns:p14="http://schemas.microsoft.com/office/powerpoint/2010/main" val="239722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281" y="2008205"/>
            <a:ext cx="1841500" cy="1405484"/>
          </a:xfrm>
        </p:spPr>
        <p:txBody>
          <a:bodyPr/>
          <a:lstStyle/>
          <a:p>
            <a:r>
              <a:rPr lang="en-NZ" dirty="0">
                <a:solidFill>
                  <a:schemeClr val="accent1"/>
                </a:solidFill>
              </a:rPr>
              <a:t>1</a:t>
            </a:r>
          </a:p>
        </p:txBody>
      </p:sp>
      <p:sp>
        <p:nvSpPr>
          <p:cNvPr id="3" name="Title 2"/>
          <p:cNvSpPr>
            <a:spLocks noGrp="1"/>
          </p:cNvSpPr>
          <p:nvPr>
            <p:ph type="title"/>
          </p:nvPr>
        </p:nvSpPr>
        <p:spPr/>
        <p:txBody>
          <a:bodyPr/>
          <a:lstStyle/>
          <a:p>
            <a:r>
              <a:rPr lang="en-NZ" dirty="0">
                <a:solidFill>
                  <a:schemeClr val="accent1"/>
                </a:solidFill>
              </a:rPr>
              <a:t>Research approach</a:t>
            </a:r>
          </a:p>
        </p:txBody>
      </p:sp>
    </p:spTree>
    <p:custDataLst>
      <p:tags r:id="rId1"/>
    </p:custDataLst>
    <p:extLst>
      <p:ext uri="{BB962C8B-B14F-4D97-AF65-F5344CB8AC3E}">
        <p14:creationId xmlns:p14="http://schemas.microsoft.com/office/powerpoint/2010/main" val="3839282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NZ" sz="2000" dirty="0"/>
              <a:t>Auckland residents are most likely to be welcoming of growing tourist numbers; Otago residents are most likely to believe the predicted growth is too much</a:t>
            </a:r>
            <a:endParaRPr lang="en-GB" sz="2000"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3527948244"/>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0"/>
          </a:graphicData>
        </a:graphic>
      </p:graphicFrame>
      <p:sp>
        <p:nvSpPr>
          <p:cNvPr id="9" name="Text Placeholder 8"/>
          <p:cNvSpPr>
            <a:spLocks noGrp="1"/>
          </p:cNvSpPr>
          <p:nvPr>
            <p:ph type="body" sz="quarter" idx="15"/>
          </p:nvPr>
        </p:nvSpPr>
        <p:spPr/>
        <p:txBody>
          <a:bodyPr/>
          <a:lstStyle/>
          <a:p>
            <a:r>
              <a:rPr lang="en-GB" sz="1600" b="0" dirty="0"/>
              <a:t>Attitudes towards predicted future growth of annual international visitors – by region</a:t>
            </a:r>
          </a:p>
          <a:p>
            <a:r>
              <a:rPr lang="en-GB" sz="1100" b="0" dirty="0"/>
              <a:t>%, Nov-19</a:t>
            </a:r>
          </a:p>
          <a:p>
            <a:br>
              <a:rPr lang="en-GB" sz="1600" b="0" dirty="0"/>
            </a:br>
            <a:endParaRPr lang="en-GB" sz="1600" b="0" dirty="0"/>
          </a:p>
        </p:txBody>
      </p:sp>
      <p:sp>
        <p:nvSpPr>
          <p:cNvPr id="13" name="Rectangle 12">
            <a:extLst>
              <a:ext uri="{FF2B5EF4-FFF2-40B4-BE49-F238E27FC236}">
                <a16:creationId xmlns:a16="http://schemas.microsoft.com/office/drawing/2014/main" id="{F8136F2F-EFC7-4F30-ABC6-55DDE6877FF0}"/>
              </a:ext>
            </a:extLst>
          </p:cNvPr>
          <p:cNvSpPr/>
          <p:nvPr/>
        </p:nvSpPr>
        <p:spPr bwMode="ltGray">
          <a:xfrm>
            <a:off x="8063305" y="6183506"/>
            <a:ext cx="2043562"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4" name="Text Box 21">
            <a:extLst>
              <a:ext uri="{FF2B5EF4-FFF2-40B4-BE49-F238E27FC236}">
                <a16:creationId xmlns:a16="http://schemas.microsoft.com/office/drawing/2014/main" id="{9DAB9DA4-7ED5-4384-8A6C-F40B6622480D}"/>
              </a:ext>
            </a:extLst>
          </p:cNvPr>
          <p:cNvSpPr txBox="1">
            <a:spLocks noChangeArrowheads="1"/>
          </p:cNvSpPr>
          <p:nvPr>
            <p:custDataLst>
              <p:tags r:id="rId1"/>
            </p:custDataLst>
          </p:nvPr>
        </p:nvSpPr>
        <p:spPr bwMode="gray">
          <a:xfrm>
            <a:off x="8558241" y="6183506"/>
            <a:ext cx="1548626"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other New Zealand at 95%</a:t>
            </a:r>
          </a:p>
        </p:txBody>
      </p:sp>
      <p:sp>
        <p:nvSpPr>
          <p:cNvPr id="15" name="AutoShape 22">
            <a:extLst>
              <a:ext uri="{FF2B5EF4-FFF2-40B4-BE49-F238E27FC236}">
                <a16:creationId xmlns:a16="http://schemas.microsoft.com/office/drawing/2014/main" id="{AC4FF004-F4F4-4868-A4BF-E26ADD7E8A02}"/>
              </a:ext>
            </a:extLst>
          </p:cNvPr>
          <p:cNvSpPr>
            <a:spLocks noChangeArrowheads="1"/>
          </p:cNvSpPr>
          <p:nvPr>
            <p:custDataLst>
              <p:tags r:id="rId2"/>
            </p:custDataLst>
          </p:nvPr>
        </p:nvSpPr>
        <p:spPr bwMode="gray">
          <a:xfrm rot="10800000">
            <a:off x="8361132"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6" name="AutoShape 20">
            <a:extLst>
              <a:ext uri="{FF2B5EF4-FFF2-40B4-BE49-F238E27FC236}">
                <a16:creationId xmlns:a16="http://schemas.microsoft.com/office/drawing/2014/main" id="{DF081DD4-8A70-4DC3-84CD-1A98CD3B6B8C}"/>
              </a:ext>
            </a:extLst>
          </p:cNvPr>
          <p:cNvSpPr>
            <a:spLocks noChangeArrowheads="1"/>
          </p:cNvSpPr>
          <p:nvPr>
            <p:custDataLst>
              <p:tags r:id="rId3"/>
            </p:custDataLst>
          </p:nvPr>
        </p:nvSpPr>
        <p:spPr bwMode="gray">
          <a:xfrm>
            <a:off x="8170632" y="6266768"/>
            <a:ext cx="152400" cy="152400"/>
          </a:xfrm>
          <a:prstGeom prst="rect">
            <a:avLst/>
          </a:prstGeom>
          <a:solidFill>
            <a:srgbClr val="79D738"/>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cxnSp>
        <p:nvCxnSpPr>
          <p:cNvPr id="18" name="Straight Connector 17">
            <a:extLst>
              <a:ext uri="{FF2B5EF4-FFF2-40B4-BE49-F238E27FC236}">
                <a16:creationId xmlns:a16="http://schemas.microsoft.com/office/drawing/2014/main" id="{C6250D9C-391C-4244-9128-319D3DA0CC0E}"/>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9" name="Text Box 21">
            <a:extLst>
              <a:ext uri="{FF2B5EF4-FFF2-40B4-BE49-F238E27FC236}">
                <a16:creationId xmlns:a16="http://schemas.microsoft.com/office/drawing/2014/main" id="{12940C9D-E076-4804-A734-0C5DC9DFB107}"/>
              </a:ext>
            </a:extLst>
          </p:cNvPr>
          <p:cNvSpPr txBox="1">
            <a:spLocks noChangeArrowheads="1"/>
          </p:cNvSpPr>
          <p:nvPr>
            <p:custDataLst>
              <p:tags r:id="rId4"/>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20" name="AutoShape 22">
            <a:extLst>
              <a:ext uri="{FF2B5EF4-FFF2-40B4-BE49-F238E27FC236}">
                <a16:creationId xmlns:a16="http://schemas.microsoft.com/office/drawing/2014/main" id="{9DEF152F-53E4-48C0-A9F7-BB8F89BFF83A}"/>
              </a:ext>
            </a:extLst>
          </p:cNvPr>
          <p:cNvSpPr>
            <a:spLocks noChangeArrowheads="1"/>
          </p:cNvSpPr>
          <p:nvPr>
            <p:custDataLst>
              <p:tags r:id="rId5"/>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1" name="AutoShape 20">
            <a:extLst>
              <a:ext uri="{FF2B5EF4-FFF2-40B4-BE49-F238E27FC236}">
                <a16:creationId xmlns:a16="http://schemas.microsoft.com/office/drawing/2014/main" id="{A07AC716-098D-4229-9540-6C7DC4EC146A}"/>
              </a:ext>
            </a:extLst>
          </p:cNvPr>
          <p:cNvSpPr>
            <a:spLocks noChangeArrowheads="1"/>
          </p:cNvSpPr>
          <p:nvPr>
            <p:custDataLst>
              <p:tags r:id="rId6"/>
            </p:custDataLst>
          </p:nvPr>
        </p:nvSpPr>
        <p:spPr bwMode="gray">
          <a:xfrm>
            <a:off x="7623987" y="6266768"/>
            <a:ext cx="152400" cy="152400"/>
          </a:xfrm>
          <a:prstGeom prst="rect">
            <a:avLst/>
          </a:prstGeom>
          <a:solidFill>
            <a:srgbClr val="79D738"/>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3" name="Slide Number Placeholder 2">
            <a:extLst>
              <a:ext uri="{FF2B5EF4-FFF2-40B4-BE49-F238E27FC236}">
                <a16:creationId xmlns:a16="http://schemas.microsoft.com/office/drawing/2014/main" id="{9A0C9367-A5BE-40C6-A346-2F2CD3B5D9BA}"/>
              </a:ext>
            </a:extLst>
          </p:cNvPr>
          <p:cNvSpPr>
            <a:spLocks noGrp="1"/>
          </p:cNvSpPr>
          <p:nvPr>
            <p:ph type="sldNum" sz="quarter" idx="10"/>
          </p:nvPr>
        </p:nvSpPr>
        <p:spPr/>
        <p:txBody>
          <a:bodyPr/>
          <a:lstStyle/>
          <a:p>
            <a:fld id="{9784CBA3-D598-4B1F-BAA3-EE14B5154290}" type="slidenum">
              <a:rPr lang="en-AU" smtClean="0"/>
              <a:pPr/>
              <a:t>40</a:t>
            </a:fld>
            <a:endParaRPr lang="en-AU" dirty="0"/>
          </a:p>
        </p:txBody>
      </p:sp>
      <p:sp>
        <p:nvSpPr>
          <p:cNvPr id="23" name="TextBox 22">
            <a:extLst>
              <a:ext uri="{FF2B5EF4-FFF2-40B4-BE49-F238E27FC236}">
                <a16:creationId xmlns:a16="http://schemas.microsoft.com/office/drawing/2014/main" id="{2E23620F-F236-4B9D-9037-2EB27666498D}"/>
              </a:ext>
            </a:extLst>
          </p:cNvPr>
          <p:cNvSpPr txBox="1"/>
          <p:nvPr>
            <p:custDataLst>
              <p:tags r:id="rId7"/>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1081 | Northland n = 100 | Auckland n = 100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61 | Gisborne/Hawkes Bay n = 100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100 | Canterbury n = 150 | Otago n = 150</a:t>
            </a:r>
            <a:r>
              <a:rPr lang="en-NZ" sz="700" b="0" dirty="0">
                <a:solidFill>
                  <a:srgbClr val="171717"/>
                </a:solidFill>
                <a:latin typeface="Arial"/>
              </a:rPr>
              <a:t> | West Coast n = 100</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Tree>
    <p:extLst>
      <p:ext uri="{BB962C8B-B14F-4D97-AF65-F5344CB8AC3E}">
        <p14:creationId xmlns:p14="http://schemas.microsoft.com/office/powerpoint/2010/main" val="80555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4">
            <a:extLst>
              <a:ext uri="{FF2B5EF4-FFF2-40B4-BE49-F238E27FC236}">
                <a16:creationId xmlns:a16="http://schemas.microsoft.com/office/drawing/2014/main" id="{7D1F7226-E445-4C0F-9290-FE712F0DFFD7}"/>
              </a:ext>
            </a:extLst>
          </p:cNvPr>
          <p:cNvGraphicFramePr>
            <a:graphicFrameLocks noGrp="1"/>
          </p:cNvGraphicFramePr>
          <p:nvPr>
            <p:ph sz="quarter" idx="11"/>
            <p:extLst>
              <p:ext uri="{D42A27DB-BD31-4B8C-83A1-F6EECF244321}">
                <p14:modId xmlns:p14="http://schemas.microsoft.com/office/powerpoint/2010/main" val="2578953033"/>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60"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NZ" dirty="0"/>
              <a:t>Bay of Plenty residents are most likely to disagree that action is being taken to address the pressures of tourism growth</a:t>
            </a:r>
            <a:endParaRPr lang="en-GB" dirty="0"/>
          </a:p>
        </p:txBody>
      </p:sp>
      <p:sp>
        <p:nvSpPr>
          <p:cNvPr id="7" name="Text Placeholder 6"/>
          <p:cNvSpPr>
            <a:spLocks noGrp="1"/>
          </p:cNvSpPr>
          <p:nvPr>
            <p:ph type="body" sz="quarter" idx="15"/>
          </p:nvPr>
        </p:nvSpPr>
        <p:spPr>
          <a:xfrm>
            <a:off x="326281" y="1137651"/>
            <a:ext cx="9784800" cy="836679"/>
          </a:xfrm>
        </p:spPr>
        <p:txBody>
          <a:bodyPr/>
          <a:lstStyle/>
          <a:p>
            <a:r>
              <a:rPr lang="en-GB" sz="1600" b="0" dirty="0"/>
              <a:t>Agreement that </a:t>
            </a:r>
            <a:r>
              <a:rPr lang="en-NZ" sz="1600" b="0" dirty="0"/>
              <a:t>action is being taken to address the pressures of tourism growth</a:t>
            </a:r>
            <a:br>
              <a:rPr lang="en-NZ" sz="1600" b="0" dirty="0"/>
            </a:br>
            <a:r>
              <a:rPr lang="en-GB" sz="1100" b="0" dirty="0"/>
              <a:t>% 18+ year olds, Nov-19</a:t>
            </a:r>
          </a:p>
        </p:txBody>
      </p:sp>
      <p:cxnSp>
        <p:nvCxnSpPr>
          <p:cNvPr id="15" name="Straight Connector 14">
            <a:extLst>
              <a:ext uri="{FF2B5EF4-FFF2-40B4-BE49-F238E27FC236}">
                <a16:creationId xmlns:a16="http://schemas.microsoft.com/office/drawing/2014/main" id="{D269B4AC-86D9-432A-B70E-F76F54F4AC0B}"/>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8" name="Text Box 21">
            <a:extLst>
              <a:ext uri="{FF2B5EF4-FFF2-40B4-BE49-F238E27FC236}">
                <a16:creationId xmlns:a16="http://schemas.microsoft.com/office/drawing/2014/main" id="{12940C9D-E076-4804-A734-0C5DC9DFB107}"/>
              </a:ext>
            </a:extLst>
          </p:cNvPr>
          <p:cNvSpPr txBox="1">
            <a:spLocks noChangeArrowheads="1"/>
          </p:cNvSpPr>
          <p:nvPr>
            <p:custDataLst>
              <p:tags r:id="rId3"/>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20" name="AutoShape 22">
            <a:extLst>
              <a:ext uri="{FF2B5EF4-FFF2-40B4-BE49-F238E27FC236}">
                <a16:creationId xmlns:a16="http://schemas.microsoft.com/office/drawing/2014/main" id="{9DEF152F-53E4-48C0-A9F7-BB8F89BFF83A}"/>
              </a:ext>
            </a:extLst>
          </p:cNvPr>
          <p:cNvSpPr>
            <a:spLocks noChangeArrowheads="1"/>
          </p:cNvSpPr>
          <p:nvPr>
            <p:custDataLst>
              <p:tags r:id="rId4"/>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1" name="AutoShape 20">
            <a:extLst>
              <a:ext uri="{FF2B5EF4-FFF2-40B4-BE49-F238E27FC236}">
                <a16:creationId xmlns:a16="http://schemas.microsoft.com/office/drawing/2014/main" id="{A07AC716-098D-4229-9540-6C7DC4EC146A}"/>
              </a:ext>
            </a:extLst>
          </p:cNvPr>
          <p:cNvSpPr>
            <a:spLocks noChangeArrowheads="1"/>
          </p:cNvSpPr>
          <p:nvPr>
            <p:custDataLst>
              <p:tags r:id="rId5"/>
            </p:custDataLst>
          </p:nvPr>
        </p:nvSpPr>
        <p:spPr bwMode="gray">
          <a:xfrm>
            <a:off x="7623987" y="6266768"/>
            <a:ext cx="152400" cy="152400"/>
          </a:xfrm>
          <a:prstGeom prst="rect">
            <a:avLst/>
          </a:prstGeom>
          <a:solidFill>
            <a:srgbClr val="79D738"/>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4" name="Slide Number Placeholder 3">
            <a:extLst>
              <a:ext uri="{FF2B5EF4-FFF2-40B4-BE49-F238E27FC236}">
                <a16:creationId xmlns:a16="http://schemas.microsoft.com/office/drawing/2014/main" id="{F0349C2A-A77E-4589-935E-122122CA0B44}"/>
              </a:ext>
            </a:extLst>
          </p:cNvPr>
          <p:cNvSpPr>
            <a:spLocks noGrp="1"/>
          </p:cNvSpPr>
          <p:nvPr>
            <p:ph type="sldNum" sz="quarter" idx="10"/>
          </p:nvPr>
        </p:nvSpPr>
        <p:spPr/>
        <p:txBody>
          <a:bodyPr/>
          <a:lstStyle/>
          <a:p>
            <a:fld id="{9784CBA3-D598-4B1F-BAA3-EE14B5154290}" type="slidenum">
              <a:rPr lang="en-AU" smtClean="0"/>
              <a:pPr/>
              <a:t>41</a:t>
            </a:fld>
            <a:endParaRPr lang="en-AU" dirty="0"/>
          </a:p>
        </p:txBody>
      </p:sp>
      <p:sp>
        <p:nvSpPr>
          <p:cNvPr id="22" name="TextBox 21">
            <a:extLst>
              <a:ext uri="{FF2B5EF4-FFF2-40B4-BE49-F238E27FC236}">
                <a16:creationId xmlns:a16="http://schemas.microsoft.com/office/drawing/2014/main" id="{0EFC7E29-8DB5-46E0-BDC1-CCD1F6B62239}"/>
              </a:ext>
            </a:extLst>
          </p:cNvPr>
          <p:cNvSpPr txBox="1"/>
          <p:nvPr>
            <p:custDataLst>
              <p:tags r:id="rId6"/>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1081 | Northland n = 100 | Auckland n = 100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61 | Gisborne/Hawkes Bay n = 100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100 | Canterbury n = 150 | Otago n = 150</a:t>
            </a:r>
            <a:r>
              <a:rPr lang="en-NZ" sz="700" b="0" dirty="0">
                <a:solidFill>
                  <a:srgbClr val="171717"/>
                </a:solidFill>
                <a:latin typeface="Arial"/>
              </a:rPr>
              <a:t> | West Coast n = 100</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Tree>
    <p:extLst>
      <p:ext uri="{BB962C8B-B14F-4D97-AF65-F5344CB8AC3E}">
        <p14:creationId xmlns:p14="http://schemas.microsoft.com/office/powerpoint/2010/main" val="2600031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78% of Queenstown residents think that international pressure puts too much pressure on New Zealand, almost double that of the New Zealand population in general</a:t>
            </a:r>
            <a:endParaRPr lang="en-GB" sz="2000"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771623517"/>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a:xfrm>
            <a:off x="326281" y="1137651"/>
            <a:ext cx="9784800" cy="836679"/>
          </a:xfrm>
        </p:spPr>
        <p:txBody>
          <a:bodyPr/>
          <a:lstStyle/>
          <a:p>
            <a:r>
              <a:rPr lang="en-NZ" sz="1600" b="0" dirty="0"/>
              <a:t>Perceptions of the pressure that international tourists put on New Zealand </a:t>
            </a:r>
            <a:r>
              <a:rPr lang="en-US" sz="1600" b="0" dirty="0"/>
              <a:t>– Otago region</a:t>
            </a:r>
          </a:p>
          <a:p>
            <a:r>
              <a:rPr lang="en-GB" sz="1100" b="0" dirty="0"/>
              <a:t>%, Nov-19</a:t>
            </a:r>
          </a:p>
          <a:p>
            <a:endParaRPr lang="en-US" sz="1600" b="0" dirty="0"/>
          </a:p>
        </p:txBody>
      </p:sp>
      <p:cxnSp>
        <p:nvCxnSpPr>
          <p:cNvPr id="18" name="Straight Connector 17">
            <a:extLst>
              <a:ext uri="{FF2B5EF4-FFF2-40B4-BE49-F238E27FC236}">
                <a16:creationId xmlns:a16="http://schemas.microsoft.com/office/drawing/2014/main" id="{9F86DBA7-72C5-4AE5-8856-867F5E8D699F}"/>
              </a:ext>
            </a:extLst>
          </p:cNvPr>
          <p:cNvCxnSpPr>
            <a:cxnSpLocks/>
          </p:cNvCxnSpPr>
          <p:nvPr/>
        </p:nvCxnSpPr>
        <p:spPr>
          <a:xfrm>
            <a:off x="4631222"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9" name="Text Box 21">
            <a:extLst>
              <a:ext uri="{FF2B5EF4-FFF2-40B4-BE49-F238E27FC236}">
                <a16:creationId xmlns:a16="http://schemas.microsoft.com/office/drawing/2014/main" id="{12940C9D-E076-4804-A734-0C5DC9DFB107}"/>
              </a:ext>
            </a:extLst>
          </p:cNvPr>
          <p:cNvSpPr txBox="1">
            <a:spLocks noChangeArrowheads="1"/>
          </p:cNvSpPr>
          <p:nvPr>
            <p:custDataLst>
              <p:tags r:id="rId1"/>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Queenstown significantly higher / lower than rest of Otago at 95%</a:t>
            </a:r>
          </a:p>
        </p:txBody>
      </p:sp>
      <p:sp>
        <p:nvSpPr>
          <p:cNvPr id="20" name="AutoShape 22">
            <a:extLst>
              <a:ext uri="{FF2B5EF4-FFF2-40B4-BE49-F238E27FC236}">
                <a16:creationId xmlns:a16="http://schemas.microsoft.com/office/drawing/2014/main" id="{9DEF152F-53E4-48C0-A9F7-BB8F89BFF83A}"/>
              </a:ext>
            </a:extLst>
          </p:cNvPr>
          <p:cNvSpPr>
            <a:spLocks noChangeArrowheads="1"/>
          </p:cNvSpPr>
          <p:nvPr>
            <p:custDataLst>
              <p:tags r:id="rId2"/>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1" name="AutoShape 20">
            <a:extLst>
              <a:ext uri="{FF2B5EF4-FFF2-40B4-BE49-F238E27FC236}">
                <a16:creationId xmlns:a16="http://schemas.microsoft.com/office/drawing/2014/main" id="{A07AC716-098D-4229-9540-6C7DC4EC146A}"/>
              </a:ext>
            </a:extLst>
          </p:cNvPr>
          <p:cNvSpPr>
            <a:spLocks noChangeArrowheads="1"/>
          </p:cNvSpPr>
          <p:nvPr>
            <p:custDataLst>
              <p:tags r:id="rId3"/>
            </p:custDataLst>
          </p:nvPr>
        </p:nvSpPr>
        <p:spPr bwMode="gray">
          <a:xfrm>
            <a:off x="7623987" y="6266768"/>
            <a:ext cx="152400" cy="152400"/>
          </a:xfrm>
          <a:prstGeom prst="rect">
            <a:avLst/>
          </a:prstGeom>
          <a:solidFill>
            <a:srgbClr val="79D738"/>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3" name="TextBox 12">
            <a:extLst>
              <a:ext uri="{FF2B5EF4-FFF2-40B4-BE49-F238E27FC236}">
                <a16:creationId xmlns:a16="http://schemas.microsoft.com/office/drawing/2014/main" id="{05714EEA-000C-45EB-9618-A46311722D4F}"/>
              </a:ext>
            </a:extLst>
          </p:cNvPr>
          <p:cNvSpPr txBox="1"/>
          <p:nvPr>
            <p:custDataLst>
              <p:tags r:id="rId4"/>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1081 | Queenstown n = 100 | Rest of Otago n = 50</a:t>
            </a:r>
          </a:p>
        </p:txBody>
      </p:sp>
      <p:sp>
        <p:nvSpPr>
          <p:cNvPr id="3" name="Slide Number Placeholder 2">
            <a:extLst>
              <a:ext uri="{FF2B5EF4-FFF2-40B4-BE49-F238E27FC236}">
                <a16:creationId xmlns:a16="http://schemas.microsoft.com/office/drawing/2014/main" id="{DDE07D9D-4F14-4247-AC7C-E3E730F72551}"/>
              </a:ext>
            </a:extLst>
          </p:cNvPr>
          <p:cNvSpPr>
            <a:spLocks noGrp="1"/>
          </p:cNvSpPr>
          <p:nvPr>
            <p:ph type="sldNum" sz="quarter" idx="10"/>
          </p:nvPr>
        </p:nvSpPr>
        <p:spPr/>
        <p:txBody>
          <a:bodyPr/>
          <a:lstStyle/>
          <a:p>
            <a:fld id="{9784CBA3-D598-4B1F-BAA3-EE14B5154290}" type="slidenum">
              <a:rPr lang="en-AU" smtClean="0"/>
              <a:pPr/>
              <a:t>42</a:t>
            </a:fld>
            <a:endParaRPr lang="en-AU" dirty="0"/>
          </a:p>
        </p:txBody>
      </p:sp>
    </p:spTree>
    <p:extLst>
      <p:ext uri="{BB962C8B-B14F-4D97-AF65-F5344CB8AC3E}">
        <p14:creationId xmlns:p14="http://schemas.microsoft.com/office/powerpoint/2010/main" val="1756127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90A62A5-90ED-418E-A50F-2D56D1E44DE0}"/>
              </a:ext>
            </a:extLst>
          </p:cNvPr>
          <p:cNvGraphicFramePr>
            <a:graphicFrameLocks noGrp="1"/>
          </p:cNvGraphicFramePr>
          <p:nvPr>
            <p:extLst>
              <p:ext uri="{D42A27DB-BD31-4B8C-83A1-F6EECF244321}">
                <p14:modId xmlns:p14="http://schemas.microsoft.com/office/powerpoint/2010/main" val="961283010"/>
              </p:ext>
            </p:extLst>
          </p:nvPr>
        </p:nvGraphicFramePr>
        <p:xfrm>
          <a:off x="326281" y="2012977"/>
          <a:ext cx="9370487" cy="3153600"/>
        </p:xfrm>
        <a:graphic>
          <a:graphicData uri="http://schemas.openxmlformats.org/drawingml/2006/table">
            <a:tbl>
              <a:tblPr/>
              <a:tblGrid>
                <a:gridCol w="5060915">
                  <a:extLst>
                    <a:ext uri="{9D8B030D-6E8A-4147-A177-3AD203B41FA5}">
                      <a16:colId xmlns:a16="http://schemas.microsoft.com/office/drawing/2014/main" val="2027552474"/>
                    </a:ext>
                  </a:extLst>
                </a:gridCol>
                <a:gridCol w="1077393">
                  <a:extLst>
                    <a:ext uri="{9D8B030D-6E8A-4147-A177-3AD203B41FA5}">
                      <a16:colId xmlns:a16="http://schemas.microsoft.com/office/drawing/2014/main" val="3685122403"/>
                    </a:ext>
                  </a:extLst>
                </a:gridCol>
                <a:gridCol w="1077393">
                  <a:extLst>
                    <a:ext uri="{9D8B030D-6E8A-4147-A177-3AD203B41FA5}">
                      <a16:colId xmlns:a16="http://schemas.microsoft.com/office/drawing/2014/main" val="128987650"/>
                    </a:ext>
                  </a:extLst>
                </a:gridCol>
                <a:gridCol w="1077393">
                  <a:extLst>
                    <a:ext uri="{9D8B030D-6E8A-4147-A177-3AD203B41FA5}">
                      <a16:colId xmlns:a16="http://schemas.microsoft.com/office/drawing/2014/main" val="129690330"/>
                    </a:ext>
                  </a:extLst>
                </a:gridCol>
                <a:gridCol w="1077393">
                  <a:extLst>
                    <a:ext uri="{9D8B030D-6E8A-4147-A177-3AD203B41FA5}">
                      <a16:colId xmlns:a16="http://schemas.microsoft.com/office/drawing/2014/main" val="3974892972"/>
                    </a:ext>
                  </a:extLst>
                </a:gridCol>
              </a:tblGrid>
              <a:tr h="475200">
                <a:tc>
                  <a:txBody>
                    <a:bodyPr/>
                    <a:lstStyle/>
                    <a:p>
                      <a:pPr algn="l" fontAlgn="b"/>
                      <a:endParaRPr lang="en-NZ" sz="1000" b="0" i="0" u="none" strike="noStrike" dirty="0">
                        <a:solidFill>
                          <a:schemeClr val="bg1"/>
                        </a:solidFill>
                        <a:effectLst/>
                        <a:latin typeface="+mn-lt"/>
                      </a:endParaRPr>
                    </a:p>
                  </a:txBody>
                  <a:tcPr marL="0"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b"/>
                      <a:r>
                        <a:rPr lang="en-NZ" sz="1050" b="0" i="0" u="none" strike="noStrike" dirty="0">
                          <a:solidFill>
                            <a:schemeClr val="bg1"/>
                          </a:solidFill>
                          <a:effectLst/>
                          <a:latin typeface="+mn-lt"/>
                        </a:rPr>
                        <a:t>Total New Zealand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endParaRPr lang="en-NZ" sz="1050" b="0" i="0" u="none" strike="noStrike" dirty="0">
                        <a:solidFill>
                          <a:schemeClr val="bg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1050" b="0" i="0" u="none" strike="noStrike" dirty="0">
                          <a:solidFill>
                            <a:schemeClr val="bg1"/>
                          </a:solidFill>
                          <a:effectLst/>
                          <a:latin typeface="+mn-lt"/>
                        </a:rPr>
                        <a:t>Queenstown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1050" b="0" i="0" u="none" strike="noStrike" dirty="0">
                          <a:solidFill>
                            <a:schemeClr val="bg1"/>
                          </a:solidFill>
                          <a:effectLst/>
                          <a:latin typeface="+mn-lt"/>
                        </a:rPr>
                        <a:t>Rest of Otago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81981639"/>
                  </a:ext>
                </a:extLst>
              </a:tr>
              <a:tr h="334800">
                <a:tc>
                  <a:txBody>
                    <a:bodyPr/>
                    <a:lstStyle/>
                    <a:p>
                      <a:pPr algn="l" fontAlgn="ctr"/>
                      <a:r>
                        <a:rPr lang="en-NZ" sz="1050" b="0" i="0" u="none" strike="noStrike" dirty="0">
                          <a:solidFill>
                            <a:srgbClr val="000000"/>
                          </a:solidFill>
                          <a:effectLst/>
                          <a:latin typeface="Arial" panose="020B0604020202020204" pitchFamily="34" charset="0"/>
                        </a:rPr>
                        <a:t>Creates </a:t>
                      </a:r>
                      <a:r>
                        <a:rPr lang="en-NZ" sz="1050" b="1" i="0" u="none" strike="noStrike" dirty="0">
                          <a:solidFill>
                            <a:srgbClr val="000000"/>
                          </a:solidFill>
                          <a:effectLst/>
                          <a:latin typeface="Arial" panose="020B0604020202020204" pitchFamily="34" charset="0"/>
                        </a:rPr>
                        <a:t>economic growth </a:t>
                      </a:r>
                      <a:r>
                        <a:rPr lang="en-NZ" sz="1050" b="0" i="0" u="none" strike="noStrike" dirty="0">
                          <a:solidFill>
                            <a:srgbClr val="000000"/>
                          </a:solidFill>
                          <a:effectLst/>
                          <a:latin typeface="Arial" panose="020B0604020202020204" pitchFamily="34" charset="0"/>
                        </a:rPr>
                        <a:t>for the regions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dirty="0">
                          <a:solidFill>
                            <a:srgbClr val="000000"/>
                          </a:solidFill>
                          <a:effectLst/>
                          <a:latin typeface="Arial" panose="020B0604020202020204" pitchFamily="34" charset="0"/>
                        </a:rPr>
                        <a:t>55%</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49%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41%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533029"/>
                  </a:ext>
                </a:extLst>
              </a:tr>
              <a:tr h="334800">
                <a:tc>
                  <a:txBody>
                    <a:bodyPr/>
                    <a:lstStyle/>
                    <a:p>
                      <a:pPr algn="l" fontAlgn="ctr"/>
                      <a:r>
                        <a:rPr lang="en-NZ" sz="1050" b="0" i="0" u="none" strike="noStrike" dirty="0">
                          <a:solidFill>
                            <a:srgbClr val="000000"/>
                          </a:solidFill>
                          <a:effectLst/>
                          <a:latin typeface="Arial" panose="020B0604020202020204" pitchFamily="34" charset="0"/>
                        </a:rPr>
                        <a:t>Creates </a:t>
                      </a:r>
                      <a:r>
                        <a:rPr lang="en-NZ" sz="1050" b="1" i="0" u="none" strike="noStrike" dirty="0">
                          <a:solidFill>
                            <a:srgbClr val="000000"/>
                          </a:solidFill>
                          <a:effectLst/>
                          <a:latin typeface="Arial" panose="020B0604020202020204" pitchFamily="34" charset="0"/>
                        </a:rPr>
                        <a:t>employment opportunities </a:t>
                      </a:r>
                      <a:r>
                        <a:rPr lang="en-NZ" sz="1050" b="0" i="0" u="none" strike="noStrike" dirty="0">
                          <a:solidFill>
                            <a:srgbClr val="000000"/>
                          </a:solidFill>
                          <a:effectLst/>
                          <a:latin typeface="Arial" panose="020B0604020202020204" pitchFamily="34" charset="0"/>
                        </a:rPr>
                        <a:t>for residents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a:solidFill>
                            <a:srgbClr val="000000"/>
                          </a:solidFill>
                          <a:effectLst/>
                          <a:latin typeface="Arial" panose="020B0604020202020204" pitchFamily="34" charset="0"/>
                        </a:rPr>
                        <a:t>55%</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a:solidFill>
                            <a:srgbClr val="000000"/>
                          </a:solidFill>
                          <a:effectLst/>
                          <a:latin typeface="Arial" panose="020B0604020202020204" pitchFamily="34" charset="0"/>
                        </a:rPr>
                        <a:t>62%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54%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673070"/>
                  </a:ext>
                </a:extLst>
              </a:tr>
              <a:tr h="334800">
                <a:tc>
                  <a:txBody>
                    <a:bodyPr/>
                    <a:lstStyle/>
                    <a:p>
                      <a:pPr algn="l" fontAlgn="ctr"/>
                      <a:r>
                        <a:rPr lang="en-NZ" sz="1050" b="0" i="0" u="none" strike="noStrike" dirty="0">
                          <a:solidFill>
                            <a:srgbClr val="000000"/>
                          </a:solidFill>
                          <a:effectLst/>
                          <a:latin typeface="Arial" panose="020B0604020202020204" pitchFamily="34" charset="0"/>
                        </a:rPr>
                        <a:t>Creates growth </a:t>
                      </a:r>
                      <a:r>
                        <a:rPr lang="en-NZ" sz="1050" b="1" i="0" u="none" strike="noStrike" dirty="0">
                          <a:solidFill>
                            <a:srgbClr val="000000"/>
                          </a:solidFill>
                          <a:effectLst/>
                          <a:latin typeface="Arial" panose="020B0604020202020204" pitchFamily="34" charset="0"/>
                        </a:rPr>
                        <a:t>opportunities for businesses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a:solidFill>
                            <a:srgbClr val="000000"/>
                          </a:solidFill>
                          <a:effectLst/>
                          <a:latin typeface="Arial" panose="020B0604020202020204" pitchFamily="34" charset="0"/>
                        </a:rPr>
                        <a:t>54%</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a:solidFill>
                            <a:srgbClr val="000000"/>
                          </a:solidFill>
                          <a:effectLst/>
                          <a:latin typeface="Arial" panose="020B0604020202020204" pitchFamily="34" charset="0"/>
                        </a:rPr>
                        <a:t>49%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59%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315843"/>
                  </a:ext>
                </a:extLst>
              </a:tr>
              <a:tr h="334800">
                <a:tc>
                  <a:txBody>
                    <a:bodyPr/>
                    <a:lstStyle/>
                    <a:p>
                      <a:pPr algn="l" fontAlgn="ctr"/>
                      <a:r>
                        <a:rPr lang="en-NZ" sz="1050" b="0" i="0" u="none" strike="noStrike" dirty="0">
                          <a:solidFill>
                            <a:srgbClr val="000000"/>
                          </a:solidFill>
                          <a:effectLst/>
                          <a:latin typeface="Arial" panose="020B0604020202020204" pitchFamily="34" charset="0"/>
                        </a:rPr>
                        <a:t>Adds to the </a:t>
                      </a:r>
                      <a:r>
                        <a:rPr lang="en-NZ" sz="1050" b="1" i="0" u="none" strike="noStrike" dirty="0">
                          <a:solidFill>
                            <a:srgbClr val="000000"/>
                          </a:solidFill>
                          <a:effectLst/>
                          <a:latin typeface="Arial" panose="020B0604020202020204" pitchFamily="34" charset="0"/>
                        </a:rPr>
                        <a:t>vitality of regions </a:t>
                      </a:r>
                      <a:r>
                        <a:rPr lang="en-NZ" sz="1050" b="0" i="0" u="none" strike="noStrike" dirty="0">
                          <a:solidFill>
                            <a:srgbClr val="000000"/>
                          </a:solidFill>
                          <a:effectLst/>
                          <a:latin typeface="Arial" panose="020B0604020202020204" pitchFamily="34" charset="0"/>
                        </a:rPr>
                        <a:t>and local communities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a:solidFill>
                            <a:srgbClr val="000000"/>
                          </a:solidFill>
                          <a:effectLst/>
                          <a:latin typeface="Arial" panose="020B0604020202020204" pitchFamily="34" charset="0"/>
                        </a:rPr>
                        <a:t>37%</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262168"/>
                  </a:ext>
                </a:extLst>
              </a:tr>
              <a:tr h="334800">
                <a:tc>
                  <a:txBody>
                    <a:bodyPr/>
                    <a:lstStyle/>
                    <a:p>
                      <a:pPr algn="l" fontAlgn="ctr"/>
                      <a:r>
                        <a:rPr lang="en-NZ" sz="1050" b="0" i="0" u="none" strike="noStrike" dirty="0">
                          <a:solidFill>
                            <a:srgbClr val="000000"/>
                          </a:solidFill>
                          <a:effectLst/>
                          <a:latin typeface="Arial" panose="020B0604020202020204" pitchFamily="34" charset="0"/>
                        </a:rPr>
                        <a:t>Connects local communities to </a:t>
                      </a:r>
                      <a:r>
                        <a:rPr lang="en-NZ" sz="1050" b="1" i="0" u="none" strike="noStrike" dirty="0">
                          <a:solidFill>
                            <a:srgbClr val="000000"/>
                          </a:solidFill>
                          <a:effectLst/>
                          <a:latin typeface="Arial" panose="020B0604020202020204" pitchFamily="34" charset="0"/>
                        </a:rPr>
                        <a:t>other cultures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a:solidFill>
                            <a:srgbClr val="000000"/>
                          </a:solidFill>
                          <a:effectLst/>
                          <a:latin typeface="Arial" panose="020B0604020202020204" pitchFamily="34" charset="0"/>
                        </a:rPr>
                        <a:t>36%</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a:solidFill>
                            <a:srgbClr val="000000"/>
                          </a:solidFill>
                          <a:effectLst/>
                          <a:latin typeface="Arial" panose="020B0604020202020204" pitchFamily="34" charset="0"/>
                        </a:rPr>
                        <a:t>32%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23%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130793"/>
                  </a:ext>
                </a:extLst>
              </a:tr>
              <a:tr h="334800">
                <a:tc>
                  <a:txBody>
                    <a:bodyPr/>
                    <a:lstStyle/>
                    <a:p>
                      <a:pPr algn="l" fontAlgn="ctr"/>
                      <a:r>
                        <a:rPr lang="en-NZ" sz="1050" b="0" i="0" u="none" strike="noStrike" dirty="0">
                          <a:solidFill>
                            <a:srgbClr val="000000"/>
                          </a:solidFill>
                          <a:effectLst/>
                          <a:latin typeface="Arial" panose="020B0604020202020204" pitchFamily="34" charset="0"/>
                        </a:rPr>
                        <a:t>Drives </a:t>
                      </a:r>
                      <a:r>
                        <a:rPr lang="en-NZ" sz="1050" b="1" i="0" u="none" strike="noStrike" dirty="0">
                          <a:solidFill>
                            <a:srgbClr val="000000"/>
                          </a:solidFill>
                          <a:effectLst/>
                          <a:latin typeface="Arial" panose="020B0604020202020204" pitchFamily="34" charset="0"/>
                        </a:rPr>
                        <a:t>infrastructure development </a:t>
                      </a:r>
                      <a:r>
                        <a:rPr lang="en-NZ" sz="1050" b="0" i="0" u="none" strike="noStrike" dirty="0">
                          <a:solidFill>
                            <a:srgbClr val="000000"/>
                          </a:solidFill>
                          <a:effectLst/>
                          <a:latin typeface="Arial" panose="020B0604020202020204" pitchFamily="34" charset="0"/>
                        </a:rPr>
                        <a:t>in the regions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a:solidFill>
                            <a:srgbClr val="000000"/>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a:solidFill>
                            <a:srgbClr val="000000"/>
                          </a:solidFill>
                          <a:effectLst/>
                          <a:latin typeface="Arial" panose="020B0604020202020204" pitchFamily="34" charset="0"/>
                        </a:rPr>
                        <a:t>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32%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609329"/>
                  </a:ext>
                </a:extLst>
              </a:tr>
              <a:tr h="334800">
                <a:tc>
                  <a:txBody>
                    <a:bodyPr/>
                    <a:lstStyle/>
                    <a:p>
                      <a:pPr algn="l" fontAlgn="ctr"/>
                      <a:r>
                        <a:rPr lang="en-NZ" sz="1050" b="0" i="0" u="none" strike="noStrike" dirty="0">
                          <a:solidFill>
                            <a:srgbClr val="000000"/>
                          </a:solidFill>
                          <a:effectLst/>
                          <a:latin typeface="Arial" panose="020B0604020202020204" pitchFamily="34" charset="0"/>
                        </a:rPr>
                        <a:t>Drives improvements to </a:t>
                      </a:r>
                      <a:r>
                        <a:rPr lang="en-NZ" sz="1050" b="1" i="0" u="none" strike="noStrike" dirty="0">
                          <a:solidFill>
                            <a:srgbClr val="000000"/>
                          </a:solidFill>
                          <a:effectLst/>
                          <a:latin typeface="Arial" panose="020B0604020202020204" pitchFamily="34" charset="0"/>
                        </a:rPr>
                        <a:t>recreational facilities </a:t>
                      </a:r>
                      <a:r>
                        <a:rPr lang="en-NZ" sz="1050" b="0" i="0" u="none" strike="noStrike" dirty="0">
                          <a:solidFill>
                            <a:srgbClr val="000000"/>
                          </a:solidFill>
                          <a:effectLst/>
                          <a:latin typeface="Arial" panose="020B0604020202020204" pitchFamily="34" charset="0"/>
                        </a:rPr>
                        <a:t>in local communities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a:solidFill>
                            <a:srgbClr val="000000"/>
                          </a:solidFill>
                          <a:effectLst/>
                          <a:latin typeface="Arial" panose="020B0604020202020204" pitchFamily="34" charset="0"/>
                        </a:rPr>
                        <a:t>31%</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a:solidFill>
                            <a:srgbClr val="000000"/>
                          </a:solidFill>
                          <a:effectLst/>
                          <a:latin typeface="Arial" panose="020B0604020202020204" pitchFamily="34" charset="0"/>
                        </a:rPr>
                        <a:t>24%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30%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22031"/>
                  </a:ext>
                </a:extLst>
              </a:tr>
              <a:tr h="334800">
                <a:tc>
                  <a:txBody>
                    <a:bodyPr/>
                    <a:lstStyle/>
                    <a:p>
                      <a:pPr algn="r" fontAlgn="t"/>
                      <a:r>
                        <a:rPr lang="en-NZ" sz="1000" b="0" i="1" u="none" strike="noStrike" dirty="0">
                          <a:solidFill>
                            <a:srgbClr val="333333"/>
                          </a:solidFill>
                          <a:effectLst/>
                          <a:latin typeface="+mn-lt"/>
                        </a:rPr>
                        <a:t>Base n = </a:t>
                      </a:r>
                    </a:p>
                  </a:txBody>
                  <a:tcPr marL="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028700" rtl="0" eaLnBrk="1" fontAlgn="t" latinLnBrk="0" hangingPunct="1"/>
                      <a:r>
                        <a:rPr lang="en-NZ" sz="1000" b="0" i="1" u="none" strike="noStrike" kern="1200" dirty="0">
                          <a:solidFill>
                            <a:srgbClr val="333333"/>
                          </a:solidFill>
                          <a:effectLst/>
                          <a:latin typeface="+mn-lt"/>
                          <a:ea typeface="+mn-ea"/>
                          <a:cs typeface="+mn-cs"/>
                        </a:rPr>
                        <a:t>1081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1028700" rtl="0" eaLnBrk="1" fontAlgn="t" latinLnBrk="0" hangingPunct="1"/>
                      <a:endParaRPr lang="en-NZ" sz="1000" b="0" i="1" u="none" strike="noStrike" kern="1200" dirty="0">
                        <a:solidFill>
                          <a:srgbClr val="333333"/>
                        </a:solidFill>
                        <a:effectLst/>
                        <a:latin typeface="+mn-lt"/>
                        <a:ea typeface="+mn-ea"/>
                        <a:cs typeface="+mn-cs"/>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1028700" rtl="0" eaLnBrk="1" fontAlgn="t" latinLnBrk="0" hangingPunct="1"/>
                      <a:r>
                        <a:rPr lang="en-NZ" sz="1000" b="0" i="1" u="none" strike="noStrike" kern="1200" dirty="0">
                          <a:solidFill>
                            <a:srgbClr val="333333"/>
                          </a:solidFill>
                          <a:effectLst/>
                          <a:latin typeface="+mn-lt"/>
                          <a:ea typeface="+mn-ea"/>
                          <a:cs typeface="+mn-cs"/>
                        </a:rPr>
                        <a:t>100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1028700" rtl="0" eaLnBrk="1" fontAlgn="t" latinLnBrk="0" hangingPunct="1"/>
                      <a:r>
                        <a:rPr lang="en-NZ" sz="1000" b="0" i="1" u="none" strike="noStrike" kern="1200" dirty="0">
                          <a:solidFill>
                            <a:srgbClr val="333333"/>
                          </a:solidFill>
                          <a:effectLst/>
                          <a:latin typeface="+mn-lt"/>
                          <a:ea typeface="+mn-ea"/>
                          <a:cs typeface="+mn-cs"/>
                        </a:rPr>
                        <a:t>50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41112307"/>
                  </a:ext>
                </a:extLst>
              </a:tr>
            </a:tbl>
          </a:graphicData>
        </a:graphic>
      </p:graphicFrame>
      <p:graphicFrame>
        <p:nvGraphicFramePr>
          <p:cNvPr id="6" name="Objec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809" name="think-cell Slide" r:id="rId10" imgW="270" imgH="270" progId="TCLayout.ActiveDocument.1">
                  <p:embed/>
                </p:oleObj>
              </mc:Choice>
              <mc:Fallback>
                <p:oleObj name="think-cell Slide" r:id="rId10" imgW="270" imgH="270" progId="TCLayout.ActiveDocument.1">
                  <p:embed/>
                  <p:pic>
                    <p:nvPicPr>
                      <p:cNvPr id="6" name="Object 5"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Title 14"/>
          <p:cNvSpPr>
            <a:spLocks noGrp="1"/>
          </p:cNvSpPr>
          <p:nvPr>
            <p:ph type="title"/>
          </p:nvPr>
        </p:nvSpPr>
        <p:spPr/>
        <p:txBody>
          <a:bodyPr/>
          <a:lstStyle/>
          <a:p>
            <a:r>
              <a:rPr lang="en-GB" dirty="0">
                <a:latin typeface="+mj-lt"/>
              </a:rPr>
              <a:t>Residents of Queenstown </a:t>
            </a:r>
            <a:r>
              <a:rPr lang="en-GB" dirty="0"/>
              <a:t>have similar views compared to the rest of Otago concerning the positive impacts of international tourism</a:t>
            </a:r>
            <a:endParaRPr lang="en-GB" dirty="0">
              <a:latin typeface="+mj-lt"/>
            </a:endParaRPr>
          </a:p>
        </p:txBody>
      </p:sp>
      <p:sp>
        <p:nvSpPr>
          <p:cNvPr id="7" name="Text Placeholder 6"/>
          <p:cNvSpPr>
            <a:spLocks noGrp="1"/>
          </p:cNvSpPr>
          <p:nvPr>
            <p:ph type="body" sz="quarter" idx="15"/>
          </p:nvPr>
        </p:nvSpPr>
        <p:spPr>
          <a:xfrm>
            <a:off x="326281" y="1137651"/>
            <a:ext cx="9784800" cy="836679"/>
          </a:xfrm>
        </p:spPr>
        <p:txBody>
          <a:bodyPr/>
          <a:lstStyle/>
          <a:p>
            <a:r>
              <a:rPr lang="en-GB" sz="1600" b="0" dirty="0"/>
              <a:t>Pros of international tourism – Otago region</a:t>
            </a:r>
          </a:p>
          <a:p>
            <a:r>
              <a:rPr lang="en-GB" sz="1100" b="0" dirty="0"/>
              <a:t>% agree, 18+ year olds, Nov-19</a:t>
            </a:r>
          </a:p>
        </p:txBody>
      </p:sp>
      <p:sp>
        <p:nvSpPr>
          <p:cNvPr id="22" name="TextBox 21"/>
          <p:cNvSpPr txBox="1"/>
          <p:nvPr>
            <p:custDataLst>
              <p:tags r:id="rId4"/>
            </p:custDataLst>
          </p:nvPr>
        </p:nvSpPr>
        <p:spPr>
          <a:xfrm>
            <a:off x="350115" y="6293077"/>
            <a:ext cx="8641136" cy="209353"/>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333333"/>
                </a:solidFill>
                <a:effectLst/>
                <a:uLnTx/>
                <a:uFillTx/>
                <a:latin typeface="Arial"/>
                <a:ea typeface="+mn-ea"/>
                <a:cs typeface="Arial" charset="0"/>
              </a:rPr>
              <a:t>Notes: Agreement on a 7 point scale where 1 is ‘strongly disagree’ and 7 is ‘strongly agree’; Top two box is shown </a:t>
            </a:r>
            <a:endParaRPr kumimoji="0" lang="pt-BR" sz="700" b="0" i="0" u="none" strike="noStrike" kern="1200" cap="none" spc="0" normalizeH="0" baseline="0" noProof="0" dirty="0">
              <a:ln>
                <a:noFill/>
              </a:ln>
              <a:solidFill>
                <a:srgbClr val="333333"/>
              </a:solidFill>
              <a:effectLst/>
              <a:uLnTx/>
              <a:uFillTx/>
              <a:latin typeface="Arial"/>
              <a:ea typeface="+mn-ea"/>
              <a:cs typeface="Arial" charset="0"/>
            </a:endParaRPr>
          </a:p>
        </p:txBody>
      </p:sp>
      <p:sp>
        <p:nvSpPr>
          <p:cNvPr id="25" name="Rectangle 24">
            <a:extLst>
              <a:ext uri="{FF2B5EF4-FFF2-40B4-BE49-F238E27FC236}">
                <a16:creationId xmlns:a16="http://schemas.microsoft.com/office/drawing/2014/main" id="{932E9474-6261-40BE-9867-16A891EF1A5D}"/>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26" name="Text Box 21">
            <a:extLst>
              <a:ext uri="{FF2B5EF4-FFF2-40B4-BE49-F238E27FC236}">
                <a16:creationId xmlns:a16="http://schemas.microsoft.com/office/drawing/2014/main" id="{F0EC7AE7-044A-40B9-B2CC-2026305354E2}"/>
              </a:ext>
            </a:extLst>
          </p:cNvPr>
          <p:cNvSpPr txBox="1">
            <a:spLocks noChangeArrowheads="1"/>
          </p:cNvSpPr>
          <p:nvPr>
            <p:custDataLst>
              <p:tags r:id="rId5"/>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Queenstown significantly higher / lower than rest of Otago at 95%</a:t>
            </a:r>
          </a:p>
        </p:txBody>
      </p:sp>
      <p:sp>
        <p:nvSpPr>
          <p:cNvPr id="27" name="AutoShape 22">
            <a:extLst>
              <a:ext uri="{FF2B5EF4-FFF2-40B4-BE49-F238E27FC236}">
                <a16:creationId xmlns:a16="http://schemas.microsoft.com/office/drawing/2014/main" id="{11087019-C0AD-4F4A-90D8-4406D683C719}"/>
              </a:ext>
            </a:extLst>
          </p:cNvPr>
          <p:cNvSpPr>
            <a:spLocks noChangeArrowheads="1"/>
          </p:cNvSpPr>
          <p:nvPr>
            <p:custDataLst>
              <p:tags r:id="rId6"/>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8" name="AutoShape 20">
            <a:extLst>
              <a:ext uri="{FF2B5EF4-FFF2-40B4-BE49-F238E27FC236}">
                <a16:creationId xmlns:a16="http://schemas.microsoft.com/office/drawing/2014/main" id="{608D274F-B3A4-4165-B40B-BE11C25A4FE1}"/>
              </a:ext>
            </a:extLst>
          </p:cNvPr>
          <p:cNvSpPr>
            <a:spLocks noChangeArrowheads="1"/>
          </p:cNvSpPr>
          <p:nvPr>
            <p:custDataLst>
              <p:tags r:id="rId7"/>
            </p:custDataLst>
          </p:nvPr>
        </p:nvSpPr>
        <p:spPr bwMode="gray">
          <a:xfrm>
            <a:off x="7623987" y="6266768"/>
            <a:ext cx="152400" cy="152400"/>
          </a:xfrm>
          <a:prstGeom prst="rect">
            <a:avLst/>
          </a:prstGeom>
          <a:solidFill>
            <a:srgbClr val="79D738"/>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3" name="Slide Number Placeholder 2">
            <a:extLst>
              <a:ext uri="{FF2B5EF4-FFF2-40B4-BE49-F238E27FC236}">
                <a16:creationId xmlns:a16="http://schemas.microsoft.com/office/drawing/2014/main" id="{48EBE87C-4A37-4C0C-9581-E0795DECB988}"/>
              </a:ext>
            </a:extLst>
          </p:cNvPr>
          <p:cNvSpPr>
            <a:spLocks noGrp="1"/>
          </p:cNvSpPr>
          <p:nvPr>
            <p:ph type="sldNum" sz="quarter" idx="10"/>
          </p:nvPr>
        </p:nvSpPr>
        <p:spPr/>
        <p:txBody>
          <a:bodyPr/>
          <a:lstStyle/>
          <a:p>
            <a:fld id="{9784CBA3-D598-4B1F-BAA3-EE14B5154290}" type="slidenum">
              <a:rPr lang="en-AU" smtClean="0"/>
              <a:pPr/>
              <a:t>43</a:t>
            </a:fld>
            <a:endParaRPr lang="en-AU" dirty="0"/>
          </a:p>
        </p:txBody>
      </p:sp>
    </p:spTree>
    <p:extLst>
      <p:ext uri="{BB962C8B-B14F-4D97-AF65-F5344CB8AC3E}">
        <p14:creationId xmlns:p14="http://schemas.microsoft.com/office/powerpoint/2010/main" val="1114816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9C1E07D-144C-4812-B5C7-8C39315E7120}"/>
              </a:ext>
            </a:extLst>
          </p:cNvPr>
          <p:cNvSpPr/>
          <p:nvPr/>
        </p:nvSpPr>
        <p:spPr bwMode="ltGray">
          <a:xfrm>
            <a:off x="7805250" y="5554779"/>
            <a:ext cx="525950" cy="240145"/>
          </a:xfrm>
          <a:prstGeom prst="rect">
            <a:avLst/>
          </a:prstGeom>
          <a:solidFill>
            <a:srgbClr val="79D73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2" name="Rectangle 1">
            <a:extLst>
              <a:ext uri="{FF2B5EF4-FFF2-40B4-BE49-F238E27FC236}">
                <a16:creationId xmlns:a16="http://schemas.microsoft.com/office/drawing/2014/main" id="{82259EC8-B2A6-4F7D-8FEB-F70D27286D88}"/>
              </a:ext>
            </a:extLst>
          </p:cNvPr>
          <p:cNvSpPr/>
          <p:nvPr/>
        </p:nvSpPr>
        <p:spPr bwMode="ltGray">
          <a:xfrm>
            <a:off x="7805250" y="2530763"/>
            <a:ext cx="525950" cy="240145"/>
          </a:xfrm>
          <a:prstGeom prst="rect">
            <a:avLst/>
          </a:prstGeom>
          <a:solidFill>
            <a:srgbClr val="79D73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14" name="Rectangle 13">
            <a:extLst>
              <a:ext uri="{FF2B5EF4-FFF2-40B4-BE49-F238E27FC236}">
                <a16:creationId xmlns:a16="http://schemas.microsoft.com/office/drawing/2014/main" id="{2A16603F-5771-4D4A-A595-8CDA91A3325F}"/>
              </a:ext>
            </a:extLst>
          </p:cNvPr>
          <p:cNvSpPr/>
          <p:nvPr/>
        </p:nvSpPr>
        <p:spPr bwMode="ltGray">
          <a:xfrm>
            <a:off x="7805250" y="2866765"/>
            <a:ext cx="525950" cy="240145"/>
          </a:xfrm>
          <a:prstGeom prst="rect">
            <a:avLst/>
          </a:prstGeom>
          <a:solidFill>
            <a:srgbClr val="79D73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16" name="Rectangle 15">
            <a:extLst>
              <a:ext uri="{FF2B5EF4-FFF2-40B4-BE49-F238E27FC236}">
                <a16:creationId xmlns:a16="http://schemas.microsoft.com/office/drawing/2014/main" id="{0FDC0A36-DCA1-4F9A-A1F8-B2C394ACADD0}"/>
              </a:ext>
            </a:extLst>
          </p:cNvPr>
          <p:cNvSpPr/>
          <p:nvPr/>
        </p:nvSpPr>
        <p:spPr bwMode="ltGray">
          <a:xfrm>
            <a:off x="7805250" y="3202767"/>
            <a:ext cx="525950" cy="240145"/>
          </a:xfrm>
          <a:prstGeom prst="rect">
            <a:avLst/>
          </a:prstGeom>
          <a:solidFill>
            <a:srgbClr val="79D73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18" name="Rectangle 17">
            <a:extLst>
              <a:ext uri="{FF2B5EF4-FFF2-40B4-BE49-F238E27FC236}">
                <a16:creationId xmlns:a16="http://schemas.microsoft.com/office/drawing/2014/main" id="{A86C143A-5F9D-4EBE-A851-2620601DDE03}"/>
              </a:ext>
            </a:extLst>
          </p:cNvPr>
          <p:cNvSpPr/>
          <p:nvPr/>
        </p:nvSpPr>
        <p:spPr bwMode="ltGray">
          <a:xfrm>
            <a:off x="7805250" y="3874771"/>
            <a:ext cx="525950" cy="240145"/>
          </a:xfrm>
          <a:prstGeom prst="rect">
            <a:avLst/>
          </a:prstGeom>
          <a:solidFill>
            <a:srgbClr val="79D73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19" name="Rectangle 18">
            <a:extLst>
              <a:ext uri="{FF2B5EF4-FFF2-40B4-BE49-F238E27FC236}">
                <a16:creationId xmlns:a16="http://schemas.microsoft.com/office/drawing/2014/main" id="{5A8661BE-96A8-4B66-81A9-95DE34A3E06E}"/>
              </a:ext>
            </a:extLst>
          </p:cNvPr>
          <p:cNvSpPr/>
          <p:nvPr/>
        </p:nvSpPr>
        <p:spPr bwMode="ltGray">
          <a:xfrm>
            <a:off x="7805250" y="4210773"/>
            <a:ext cx="525950" cy="240145"/>
          </a:xfrm>
          <a:prstGeom prst="rect">
            <a:avLst/>
          </a:prstGeom>
          <a:solidFill>
            <a:srgbClr val="79D73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20" name="Rectangle 19">
            <a:extLst>
              <a:ext uri="{FF2B5EF4-FFF2-40B4-BE49-F238E27FC236}">
                <a16:creationId xmlns:a16="http://schemas.microsoft.com/office/drawing/2014/main" id="{AD6E46DC-0F26-4A71-8AB7-46C5E7D1D245}"/>
              </a:ext>
            </a:extLst>
          </p:cNvPr>
          <p:cNvSpPr/>
          <p:nvPr/>
        </p:nvSpPr>
        <p:spPr bwMode="ltGray">
          <a:xfrm>
            <a:off x="7805250" y="4546775"/>
            <a:ext cx="525950" cy="240145"/>
          </a:xfrm>
          <a:prstGeom prst="rect">
            <a:avLst/>
          </a:prstGeom>
          <a:solidFill>
            <a:srgbClr val="79D73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22" name="Rectangle 21">
            <a:extLst>
              <a:ext uri="{FF2B5EF4-FFF2-40B4-BE49-F238E27FC236}">
                <a16:creationId xmlns:a16="http://schemas.microsoft.com/office/drawing/2014/main" id="{50FD2CBC-48FA-4E3F-BAC0-22B191939EBF}"/>
              </a:ext>
            </a:extLst>
          </p:cNvPr>
          <p:cNvSpPr/>
          <p:nvPr/>
        </p:nvSpPr>
        <p:spPr bwMode="ltGray">
          <a:xfrm>
            <a:off x="7805250" y="4882777"/>
            <a:ext cx="525950" cy="240145"/>
          </a:xfrm>
          <a:prstGeom prst="rect">
            <a:avLst/>
          </a:prstGeom>
          <a:solidFill>
            <a:srgbClr val="79D73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24" name="Rectangle 23">
            <a:extLst>
              <a:ext uri="{FF2B5EF4-FFF2-40B4-BE49-F238E27FC236}">
                <a16:creationId xmlns:a16="http://schemas.microsoft.com/office/drawing/2014/main" id="{29545894-B13E-4CF6-BEB2-B20876170683}"/>
              </a:ext>
            </a:extLst>
          </p:cNvPr>
          <p:cNvSpPr/>
          <p:nvPr/>
        </p:nvSpPr>
        <p:spPr bwMode="ltGray">
          <a:xfrm>
            <a:off x="7805250" y="5218779"/>
            <a:ext cx="525950" cy="240145"/>
          </a:xfrm>
          <a:prstGeom prst="rect">
            <a:avLst/>
          </a:prstGeom>
          <a:solidFill>
            <a:srgbClr val="79D73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graphicFrame>
        <p:nvGraphicFramePr>
          <p:cNvPr id="9" name="Object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33" name="think-cell Slide" r:id="rId10" imgW="270" imgH="270" progId="TCLayout.ActiveDocument.1">
                  <p:embed/>
                </p:oleObj>
              </mc:Choice>
              <mc:Fallback>
                <p:oleObj name="think-cell Slide" r:id="rId10" imgW="270" imgH="270" progId="TCLayout.ActiveDocument.1">
                  <p:embed/>
                  <p:pic>
                    <p:nvPicPr>
                      <p:cNvPr id="9" name="Object 8"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Title 14"/>
          <p:cNvSpPr>
            <a:spLocks noGrp="1"/>
          </p:cNvSpPr>
          <p:nvPr>
            <p:ph type="title"/>
          </p:nvPr>
        </p:nvSpPr>
        <p:spPr>
          <a:noFill/>
        </p:spPr>
        <p:txBody>
          <a:bodyPr/>
          <a:lstStyle/>
          <a:p>
            <a:r>
              <a:rPr lang="en-GB" dirty="0">
                <a:latin typeface="+mj-lt"/>
              </a:rPr>
              <a:t>Queenstown residents are significantly more likely to perceive negative impacts of tourism compared to the rest of Otago</a:t>
            </a:r>
          </a:p>
        </p:txBody>
      </p:sp>
      <p:sp>
        <p:nvSpPr>
          <p:cNvPr id="7" name="Text Placeholder 6"/>
          <p:cNvSpPr>
            <a:spLocks noGrp="1"/>
          </p:cNvSpPr>
          <p:nvPr>
            <p:ph type="body" sz="quarter" idx="15"/>
          </p:nvPr>
        </p:nvSpPr>
        <p:spPr/>
        <p:txBody>
          <a:bodyPr/>
          <a:lstStyle/>
          <a:p>
            <a:r>
              <a:rPr lang="en-GB" sz="1600" b="0" dirty="0"/>
              <a:t>Cons of international tourism – Otago region</a:t>
            </a:r>
          </a:p>
          <a:p>
            <a:r>
              <a:rPr lang="en-GB" sz="1100" b="0" dirty="0"/>
              <a:t>% agree, 18+ year olds, Nov-19</a:t>
            </a:r>
          </a:p>
        </p:txBody>
      </p:sp>
      <p:sp>
        <p:nvSpPr>
          <p:cNvPr id="23" name="TextBox 22">
            <a:extLst>
              <a:ext uri="{FF2B5EF4-FFF2-40B4-BE49-F238E27FC236}">
                <a16:creationId xmlns:a16="http://schemas.microsoft.com/office/drawing/2014/main" id="{4F381617-1760-4BD1-B63B-9E8408734F5E}"/>
              </a:ext>
            </a:extLst>
          </p:cNvPr>
          <p:cNvSpPr txBox="1"/>
          <p:nvPr>
            <p:custDataLst>
              <p:tags r:id="rId4"/>
            </p:custDataLst>
          </p:nvPr>
        </p:nvSpPr>
        <p:spPr>
          <a:xfrm>
            <a:off x="350115" y="6293077"/>
            <a:ext cx="8641136" cy="209353"/>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333333"/>
                </a:solidFill>
                <a:effectLst/>
                <a:uLnTx/>
                <a:uFillTx/>
                <a:latin typeface="Arial"/>
                <a:ea typeface="+mn-ea"/>
                <a:cs typeface="Arial" charset="0"/>
              </a:rPr>
              <a:t>Notes: Agreement on a 7 point scale where 1 is ‘strongly disagree’ and 7 is ‘strongly agree’; Top two box is shown </a:t>
            </a:r>
            <a:endParaRPr kumimoji="0" lang="pt-BR" sz="700" b="0" i="0" u="none" strike="noStrike" kern="1200" cap="none" spc="0" normalizeH="0" baseline="0" noProof="0" dirty="0">
              <a:ln>
                <a:noFill/>
              </a:ln>
              <a:solidFill>
                <a:srgbClr val="333333"/>
              </a:solidFill>
              <a:effectLst/>
              <a:uLnTx/>
              <a:uFillTx/>
              <a:latin typeface="Arial"/>
              <a:ea typeface="+mn-ea"/>
              <a:cs typeface="Arial" charset="0"/>
            </a:endParaRPr>
          </a:p>
        </p:txBody>
      </p:sp>
      <p:graphicFrame>
        <p:nvGraphicFramePr>
          <p:cNvPr id="21" name="Table 20">
            <a:extLst>
              <a:ext uri="{FF2B5EF4-FFF2-40B4-BE49-F238E27FC236}">
                <a16:creationId xmlns:a16="http://schemas.microsoft.com/office/drawing/2014/main" id="{EF54093B-088A-4505-B9F9-E4843D6E7107}"/>
              </a:ext>
            </a:extLst>
          </p:cNvPr>
          <p:cNvGraphicFramePr>
            <a:graphicFrameLocks noGrp="1"/>
          </p:cNvGraphicFramePr>
          <p:nvPr>
            <p:extLst>
              <p:ext uri="{D42A27DB-BD31-4B8C-83A1-F6EECF244321}">
                <p14:modId xmlns:p14="http://schemas.microsoft.com/office/powerpoint/2010/main" val="1197396373"/>
              </p:ext>
            </p:extLst>
          </p:nvPr>
        </p:nvGraphicFramePr>
        <p:xfrm>
          <a:off x="326281" y="2012429"/>
          <a:ext cx="9370487" cy="4158000"/>
        </p:xfrm>
        <a:graphic>
          <a:graphicData uri="http://schemas.openxmlformats.org/drawingml/2006/table">
            <a:tbl>
              <a:tblPr/>
              <a:tblGrid>
                <a:gridCol w="5060915">
                  <a:extLst>
                    <a:ext uri="{9D8B030D-6E8A-4147-A177-3AD203B41FA5}">
                      <a16:colId xmlns:a16="http://schemas.microsoft.com/office/drawing/2014/main" val="2027552474"/>
                    </a:ext>
                  </a:extLst>
                </a:gridCol>
                <a:gridCol w="1077393">
                  <a:extLst>
                    <a:ext uri="{9D8B030D-6E8A-4147-A177-3AD203B41FA5}">
                      <a16:colId xmlns:a16="http://schemas.microsoft.com/office/drawing/2014/main" val="3685122403"/>
                    </a:ext>
                  </a:extLst>
                </a:gridCol>
                <a:gridCol w="1077393">
                  <a:extLst>
                    <a:ext uri="{9D8B030D-6E8A-4147-A177-3AD203B41FA5}">
                      <a16:colId xmlns:a16="http://schemas.microsoft.com/office/drawing/2014/main" val="128987650"/>
                    </a:ext>
                  </a:extLst>
                </a:gridCol>
                <a:gridCol w="1077393">
                  <a:extLst>
                    <a:ext uri="{9D8B030D-6E8A-4147-A177-3AD203B41FA5}">
                      <a16:colId xmlns:a16="http://schemas.microsoft.com/office/drawing/2014/main" val="129690330"/>
                    </a:ext>
                  </a:extLst>
                </a:gridCol>
                <a:gridCol w="1077393">
                  <a:extLst>
                    <a:ext uri="{9D8B030D-6E8A-4147-A177-3AD203B41FA5}">
                      <a16:colId xmlns:a16="http://schemas.microsoft.com/office/drawing/2014/main" val="3974892972"/>
                    </a:ext>
                  </a:extLst>
                </a:gridCol>
              </a:tblGrid>
              <a:tr h="475200">
                <a:tc>
                  <a:txBody>
                    <a:bodyPr/>
                    <a:lstStyle/>
                    <a:p>
                      <a:pPr algn="l" fontAlgn="b"/>
                      <a:endParaRPr lang="en-NZ" sz="1000" b="0" i="0" u="none" strike="noStrike" dirty="0">
                        <a:solidFill>
                          <a:schemeClr val="bg1"/>
                        </a:solidFill>
                        <a:effectLst/>
                        <a:latin typeface="+mn-lt"/>
                      </a:endParaRPr>
                    </a:p>
                  </a:txBody>
                  <a:tcPr marL="0"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b"/>
                      <a:r>
                        <a:rPr lang="en-NZ" sz="1050" b="0" i="0" u="none" strike="noStrike" dirty="0">
                          <a:solidFill>
                            <a:schemeClr val="bg1"/>
                          </a:solidFill>
                          <a:effectLst/>
                          <a:latin typeface="+mn-lt"/>
                        </a:rPr>
                        <a:t>Total New Zealand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endParaRPr lang="en-NZ" sz="1050" b="0" i="0" u="none" strike="noStrike" dirty="0">
                        <a:solidFill>
                          <a:schemeClr val="bg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1050" b="0" i="0" u="none" strike="noStrike" dirty="0">
                          <a:solidFill>
                            <a:schemeClr val="bg1"/>
                          </a:solidFill>
                          <a:effectLst/>
                          <a:latin typeface="+mn-lt"/>
                        </a:rPr>
                        <a:t>Queenstown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1050" b="0" i="0" u="none" strike="noStrike" dirty="0">
                          <a:solidFill>
                            <a:schemeClr val="bg1"/>
                          </a:solidFill>
                          <a:effectLst/>
                          <a:latin typeface="+mn-lt"/>
                        </a:rPr>
                        <a:t>Rest of Otago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81981639"/>
                  </a:ext>
                </a:extLst>
              </a:tr>
              <a:tr h="334800">
                <a:tc>
                  <a:txBody>
                    <a:bodyPr/>
                    <a:lstStyle/>
                    <a:p>
                      <a:pPr algn="l" fontAlgn="ctr"/>
                      <a:r>
                        <a:rPr lang="en-NZ" sz="1050" b="0" i="0" u="none" strike="noStrike" dirty="0">
                          <a:solidFill>
                            <a:srgbClr val="000000"/>
                          </a:solidFill>
                          <a:effectLst/>
                          <a:latin typeface="Arial" panose="020B0604020202020204" pitchFamily="34" charset="0"/>
                        </a:rPr>
                        <a:t>Increases the risk of </a:t>
                      </a:r>
                      <a:r>
                        <a:rPr lang="en-NZ" sz="1050" b="1" i="0" u="none" strike="noStrike" dirty="0">
                          <a:solidFill>
                            <a:srgbClr val="000000"/>
                          </a:solidFill>
                          <a:effectLst/>
                          <a:latin typeface="Arial" panose="020B0604020202020204" pitchFamily="34" charset="0"/>
                        </a:rPr>
                        <a:t>serious road accidents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dirty="0">
                          <a:solidFill>
                            <a:srgbClr val="000000"/>
                          </a:solidFill>
                          <a:effectLst/>
                          <a:latin typeface="Arial" panose="020B0604020202020204" pitchFamily="34" charset="0"/>
                        </a:rPr>
                        <a:t>46%</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a:solidFill>
                            <a:srgbClr val="000000"/>
                          </a:solidFill>
                          <a:effectLst/>
                          <a:latin typeface="Arial" panose="020B0604020202020204" pitchFamily="34" charset="0"/>
                        </a:rPr>
                        <a:t>44%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533029"/>
                  </a:ext>
                </a:extLst>
              </a:tr>
              <a:tr h="334800">
                <a:tc>
                  <a:txBody>
                    <a:bodyPr/>
                    <a:lstStyle/>
                    <a:p>
                      <a:pPr algn="l" fontAlgn="ctr"/>
                      <a:r>
                        <a:rPr lang="en-NZ" sz="1050" b="0" i="0" u="none" strike="noStrike" dirty="0">
                          <a:solidFill>
                            <a:srgbClr val="000000"/>
                          </a:solidFill>
                          <a:effectLst/>
                          <a:latin typeface="Arial" panose="020B0604020202020204" pitchFamily="34" charset="0"/>
                        </a:rPr>
                        <a:t>Results in </a:t>
                      </a:r>
                      <a:r>
                        <a:rPr lang="en-NZ" sz="1050" b="1" i="0" u="none" strike="noStrike" dirty="0">
                          <a:solidFill>
                            <a:srgbClr val="000000"/>
                          </a:solidFill>
                          <a:effectLst/>
                          <a:latin typeface="Arial" panose="020B0604020202020204" pitchFamily="34" charset="0"/>
                        </a:rPr>
                        <a:t>increased traffic congestion </a:t>
                      </a:r>
                      <a:r>
                        <a:rPr lang="en-NZ" sz="1050" b="0" i="0" u="none" strike="noStrike" dirty="0">
                          <a:solidFill>
                            <a:srgbClr val="000000"/>
                          </a:solidFill>
                          <a:effectLst/>
                          <a:latin typeface="Arial" panose="020B0604020202020204" pitchFamily="34" charset="0"/>
                        </a:rPr>
                        <a:t>on holiday routes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a:solidFill>
                            <a:srgbClr val="000000"/>
                          </a:solidFill>
                          <a:effectLst/>
                          <a:latin typeface="Arial" panose="020B0604020202020204" pitchFamily="34" charset="0"/>
                        </a:rPr>
                        <a:t>44%</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76%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673070"/>
                  </a:ext>
                </a:extLst>
              </a:tr>
              <a:tr h="334800">
                <a:tc>
                  <a:txBody>
                    <a:bodyPr/>
                    <a:lstStyle/>
                    <a:p>
                      <a:pPr algn="l" fontAlgn="ctr"/>
                      <a:r>
                        <a:rPr lang="en-NZ" sz="1050" b="0" i="0" u="none" strike="noStrike" dirty="0">
                          <a:solidFill>
                            <a:srgbClr val="000000"/>
                          </a:solidFill>
                          <a:effectLst/>
                          <a:latin typeface="Arial" panose="020B0604020202020204" pitchFamily="34" charset="0"/>
                        </a:rPr>
                        <a:t>Results in a higher </a:t>
                      </a:r>
                      <a:r>
                        <a:rPr lang="en-NZ" sz="1050" b="1" i="0" u="none" strike="noStrike" dirty="0">
                          <a:solidFill>
                            <a:srgbClr val="000000"/>
                          </a:solidFill>
                          <a:effectLst/>
                          <a:latin typeface="Arial" panose="020B0604020202020204" pitchFamily="34" charset="0"/>
                        </a:rPr>
                        <a:t>number of road accidents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dirty="0">
                          <a:solidFill>
                            <a:srgbClr val="000000"/>
                          </a:solidFill>
                          <a:effectLst/>
                          <a:latin typeface="Arial" panose="020B0604020202020204" pitchFamily="34" charset="0"/>
                        </a:rPr>
                        <a:t>39%</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40%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315843"/>
                  </a:ext>
                </a:extLst>
              </a:tr>
              <a:tr h="334800">
                <a:tc>
                  <a:txBody>
                    <a:bodyPr/>
                    <a:lstStyle/>
                    <a:p>
                      <a:pPr algn="l" fontAlgn="ctr"/>
                      <a:r>
                        <a:rPr lang="en-NZ" sz="1050" b="0" i="0" u="none" strike="noStrike" dirty="0">
                          <a:solidFill>
                            <a:srgbClr val="000000"/>
                          </a:solidFill>
                          <a:effectLst/>
                          <a:latin typeface="Arial" panose="020B0604020202020204" pitchFamily="34" charset="0"/>
                        </a:rPr>
                        <a:t>Results in </a:t>
                      </a:r>
                      <a:r>
                        <a:rPr lang="en-NZ" sz="1050" b="1" i="0" u="none" strike="noStrike" dirty="0">
                          <a:solidFill>
                            <a:srgbClr val="000000"/>
                          </a:solidFill>
                          <a:effectLst/>
                          <a:latin typeface="Arial" panose="020B0604020202020204" pitchFamily="34" charset="0"/>
                        </a:rPr>
                        <a:t>increased littering</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dirty="0">
                          <a:solidFill>
                            <a:srgbClr val="000000"/>
                          </a:solidFill>
                          <a:effectLst/>
                          <a:latin typeface="Arial" panose="020B0604020202020204" pitchFamily="34" charset="0"/>
                        </a:rPr>
                        <a:t>38%</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53%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49%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262168"/>
                  </a:ext>
                </a:extLst>
              </a:tr>
              <a:tr h="334800">
                <a:tc>
                  <a:txBody>
                    <a:bodyPr/>
                    <a:lstStyle/>
                    <a:p>
                      <a:pPr algn="l" fontAlgn="ctr"/>
                      <a:r>
                        <a:rPr lang="en-NZ" sz="1050" b="0" i="0" u="none" strike="noStrike" dirty="0">
                          <a:solidFill>
                            <a:srgbClr val="000000"/>
                          </a:solidFill>
                          <a:effectLst/>
                          <a:latin typeface="Arial" panose="020B0604020202020204" pitchFamily="34" charset="0"/>
                        </a:rPr>
                        <a:t>Makes </a:t>
                      </a:r>
                      <a:r>
                        <a:rPr lang="en-NZ" sz="1050" b="1" i="0" u="none" strike="noStrike" dirty="0">
                          <a:solidFill>
                            <a:srgbClr val="000000"/>
                          </a:solidFill>
                          <a:effectLst/>
                          <a:latin typeface="Arial" panose="020B0604020202020204" pitchFamily="34" charset="0"/>
                        </a:rPr>
                        <a:t>accommodation too expensive </a:t>
                      </a:r>
                      <a:r>
                        <a:rPr lang="en-NZ" sz="1050" b="0" i="0" u="none" strike="noStrike" dirty="0">
                          <a:solidFill>
                            <a:srgbClr val="000000"/>
                          </a:solidFill>
                          <a:effectLst/>
                          <a:latin typeface="Arial" panose="020B0604020202020204" pitchFamily="34" charset="0"/>
                        </a:rPr>
                        <a:t>for New Zealand residents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dirty="0">
                          <a:solidFill>
                            <a:srgbClr val="000000"/>
                          </a:solidFill>
                          <a:effectLst/>
                          <a:latin typeface="Arial" panose="020B0604020202020204" pitchFamily="34" charset="0"/>
                        </a:rPr>
                        <a:t>36%</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31%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130793"/>
                  </a:ext>
                </a:extLst>
              </a:tr>
              <a:tr h="334800">
                <a:tc>
                  <a:txBody>
                    <a:bodyPr/>
                    <a:lstStyle/>
                    <a:p>
                      <a:pPr algn="l" fontAlgn="ctr"/>
                      <a:r>
                        <a:rPr lang="en-NZ" sz="1050" b="0" i="0" u="none" strike="noStrike" dirty="0">
                          <a:solidFill>
                            <a:srgbClr val="000000"/>
                          </a:solidFill>
                          <a:effectLst/>
                          <a:latin typeface="Arial" panose="020B0604020202020204" pitchFamily="34" charset="0"/>
                        </a:rPr>
                        <a:t>Results in </a:t>
                      </a:r>
                      <a:r>
                        <a:rPr lang="en-NZ" sz="1050" b="1" i="0" u="none" strike="noStrike" dirty="0">
                          <a:solidFill>
                            <a:srgbClr val="000000"/>
                          </a:solidFill>
                          <a:effectLst/>
                          <a:latin typeface="Arial" panose="020B0604020202020204" pitchFamily="34" charset="0"/>
                        </a:rPr>
                        <a:t>damage to New Zealand’s natural environment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a:solidFill>
                            <a:srgbClr val="000000"/>
                          </a:solidFill>
                          <a:effectLst/>
                          <a:latin typeface="Arial" panose="020B0604020202020204" pitchFamily="34" charset="0"/>
                        </a:rPr>
                        <a:t>33%</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56%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609329"/>
                  </a:ext>
                </a:extLst>
              </a:tr>
              <a:tr h="334800">
                <a:tc>
                  <a:txBody>
                    <a:bodyPr/>
                    <a:lstStyle/>
                    <a:p>
                      <a:pPr algn="l" fontAlgn="ctr"/>
                      <a:r>
                        <a:rPr lang="en-NZ" sz="1050" b="0" i="0" u="none" strike="noStrike" dirty="0">
                          <a:solidFill>
                            <a:srgbClr val="000000"/>
                          </a:solidFill>
                          <a:effectLst/>
                          <a:latin typeface="Arial" panose="020B0604020202020204" pitchFamily="34" charset="0"/>
                        </a:rPr>
                        <a:t>Makes it hard for New Zealand residents to find </a:t>
                      </a:r>
                      <a:r>
                        <a:rPr lang="en-NZ" sz="1050" b="1" i="0" u="none" strike="noStrike" dirty="0">
                          <a:solidFill>
                            <a:srgbClr val="000000"/>
                          </a:solidFill>
                          <a:effectLst/>
                          <a:latin typeface="Arial" panose="020B0604020202020204" pitchFamily="34" charset="0"/>
                        </a:rPr>
                        <a:t>accommodation vacancies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a:solidFill>
                            <a:srgbClr val="000000"/>
                          </a:solidFill>
                          <a:effectLst/>
                          <a:latin typeface="Arial" panose="020B0604020202020204" pitchFamily="34" charset="0"/>
                        </a:rPr>
                        <a:t>26%</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49%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26%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22031"/>
                  </a:ext>
                </a:extLst>
              </a:tr>
              <a:tr h="334800">
                <a:tc>
                  <a:txBody>
                    <a:bodyPr/>
                    <a:lstStyle/>
                    <a:p>
                      <a:pPr algn="l" fontAlgn="ctr"/>
                      <a:r>
                        <a:rPr lang="en-NZ" sz="1050" b="0" i="0" u="none" strike="noStrike" dirty="0">
                          <a:solidFill>
                            <a:srgbClr val="000000"/>
                          </a:solidFill>
                          <a:effectLst/>
                          <a:latin typeface="Arial" panose="020B0604020202020204" pitchFamily="34" charset="0"/>
                        </a:rPr>
                        <a:t>Increases </a:t>
                      </a:r>
                      <a:r>
                        <a:rPr lang="en-NZ" sz="1050" b="1" i="0" u="none" strike="noStrike" dirty="0">
                          <a:solidFill>
                            <a:srgbClr val="000000"/>
                          </a:solidFill>
                          <a:effectLst/>
                          <a:latin typeface="Arial" panose="020B0604020202020204" pitchFamily="34" charset="0"/>
                        </a:rPr>
                        <a:t>congestion in the walking areas </a:t>
                      </a:r>
                      <a:r>
                        <a:rPr lang="en-NZ" sz="1050" b="0" i="0" u="none" strike="noStrike" dirty="0">
                          <a:solidFill>
                            <a:srgbClr val="000000"/>
                          </a:solidFill>
                          <a:effectLst/>
                          <a:latin typeface="Arial" panose="020B0604020202020204" pitchFamily="34" charset="0"/>
                        </a:rPr>
                        <a:t>of urban centres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a:solidFill>
                            <a:srgbClr val="000000"/>
                          </a:solidFill>
                          <a:effectLst/>
                          <a:latin typeface="Arial" panose="020B0604020202020204" pitchFamily="34" charset="0"/>
                        </a:rPr>
                        <a:t>25%</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51%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0856508"/>
                  </a:ext>
                </a:extLst>
              </a:tr>
              <a:tr h="334800">
                <a:tc>
                  <a:txBody>
                    <a:bodyPr/>
                    <a:lstStyle/>
                    <a:p>
                      <a:pPr algn="l" fontAlgn="ctr"/>
                      <a:r>
                        <a:rPr lang="en-NZ" sz="1050" b="0" i="0" u="none" strike="noStrike" dirty="0">
                          <a:solidFill>
                            <a:srgbClr val="000000"/>
                          </a:solidFill>
                          <a:effectLst/>
                          <a:latin typeface="Arial" panose="020B0604020202020204" pitchFamily="34" charset="0"/>
                        </a:rPr>
                        <a:t>Means </a:t>
                      </a:r>
                      <a:r>
                        <a:rPr lang="en-NZ" sz="1050" b="1" i="0" u="none" strike="noStrike" dirty="0">
                          <a:solidFill>
                            <a:srgbClr val="000000"/>
                          </a:solidFill>
                          <a:effectLst/>
                          <a:latin typeface="Arial" panose="020B0604020202020204" pitchFamily="34" charset="0"/>
                        </a:rPr>
                        <a:t>attractions are too busy </a:t>
                      </a:r>
                      <a:r>
                        <a:rPr lang="en-NZ" sz="1050" b="0" i="0" u="none" strike="noStrike" dirty="0">
                          <a:solidFill>
                            <a:srgbClr val="000000"/>
                          </a:solidFill>
                          <a:effectLst/>
                          <a:latin typeface="Arial" panose="020B0604020202020204" pitchFamily="34" charset="0"/>
                        </a:rPr>
                        <a:t>for New Zealand residents to enjoy</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a:solidFill>
                            <a:srgbClr val="000000"/>
                          </a:solidFill>
                          <a:effectLst/>
                          <a:latin typeface="Arial" panose="020B0604020202020204" pitchFamily="34" charset="0"/>
                        </a:rPr>
                        <a:t>25%</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44%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5017165"/>
                  </a:ext>
                </a:extLst>
              </a:tr>
              <a:tr h="334800">
                <a:tc>
                  <a:txBody>
                    <a:bodyPr/>
                    <a:lstStyle/>
                    <a:p>
                      <a:pPr algn="l" fontAlgn="ctr"/>
                      <a:r>
                        <a:rPr lang="en-NZ" sz="1050" b="0" i="0" u="none" strike="noStrike" dirty="0">
                          <a:solidFill>
                            <a:srgbClr val="000000"/>
                          </a:solidFill>
                          <a:effectLst/>
                          <a:latin typeface="Arial" panose="020B0604020202020204" pitchFamily="34" charset="0"/>
                        </a:rPr>
                        <a:t>Makes it </a:t>
                      </a:r>
                      <a:r>
                        <a:rPr lang="en-NZ" sz="1050" b="1" i="0" u="none" strike="noStrike" dirty="0">
                          <a:solidFill>
                            <a:srgbClr val="000000"/>
                          </a:solidFill>
                          <a:effectLst/>
                          <a:latin typeface="Arial" panose="020B0604020202020204" pitchFamily="34" charset="0"/>
                        </a:rPr>
                        <a:t>hard to find enough staff </a:t>
                      </a:r>
                      <a:r>
                        <a:rPr lang="en-NZ" sz="1050" b="0" i="0" u="none" strike="noStrike" dirty="0">
                          <a:solidFill>
                            <a:srgbClr val="000000"/>
                          </a:solidFill>
                          <a:effectLst/>
                          <a:latin typeface="Arial" panose="020B0604020202020204" pitchFamily="34" charset="0"/>
                        </a:rPr>
                        <a:t>to work in the tourism industry</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100" b="0" i="0" u="none" strike="noStrike">
                          <a:solidFill>
                            <a:srgbClr val="000000"/>
                          </a:solidFill>
                          <a:effectLst/>
                          <a:latin typeface="Arial" panose="020B0604020202020204" pitchFamily="34" charset="0"/>
                        </a:rPr>
                        <a:t>22%</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51%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100" b="0" i="0" u="none" strike="noStrike" dirty="0">
                          <a:solidFill>
                            <a:srgbClr val="000000"/>
                          </a:solidFill>
                          <a:effectLst/>
                          <a:latin typeface="Arial" panose="020B0604020202020204" pitchFamily="34" charset="0"/>
                        </a:rPr>
                        <a:t>13%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5945399"/>
                  </a:ext>
                </a:extLst>
              </a:tr>
              <a:tr h="334800">
                <a:tc>
                  <a:txBody>
                    <a:bodyPr/>
                    <a:lstStyle/>
                    <a:p>
                      <a:pPr algn="r" fontAlgn="t"/>
                      <a:r>
                        <a:rPr lang="en-NZ" sz="1000" b="0" i="1" u="none" strike="noStrike" dirty="0">
                          <a:solidFill>
                            <a:srgbClr val="333333"/>
                          </a:solidFill>
                          <a:effectLst/>
                          <a:latin typeface="+mn-lt"/>
                        </a:rPr>
                        <a:t>Base n = </a:t>
                      </a:r>
                    </a:p>
                  </a:txBody>
                  <a:tcPr marL="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028700" rtl="0" eaLnBrk="1" fontAlgn="t" latinLnBrk="0" hangingPunct="1"/>
                      <a:r>
                        <a:rPr lang="en-NZ" sz="1000" b="0" i="1" u="none" strike="noStrike" kern="1200" dirty="0">
                          <a:solidFill>
                            <a:srgbClr val="333333"/>
                          </a:solidFill>
                          <a:effectLst/>
                          <a:latin typeface="+mn-lt"/>
                          <a:ea typeface="+mn-ea"/>
                          <a:cs typeface="+mn-cs"/>
                        </a:rPr>
                        <a:t>1081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1028700" rtl="0" eaLnBrk="1" fontAlgn="t" latinLnBrk="0" hangingPunct="1"/>
                      <a:endParaRPr lang="en-NZ" sz="1000" b="0" i="1" u="none" strike="noStrike" kern="1200" dirty="0">
                        <a:solidFill>
                          <a:srgbClr val="333333"/>
                        </a:solidFill>
                        <a:effectLst/>
                        <a:latin typeface="+mn-lt"/>
                        <a:ea typeface="+mn-ea"/>
                        <a:cs typeface="+mn-cs"/>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1028700" rtl="0" eaLnBrk="1" fontAlgn="t" latinLnBrk="0" hangingPunct="1"/>
                      <a:r>
                        <a:rPr lang="en-NZ" sz="1000" b="0" i="1" u="none" strike="noStrike" kern="1200" dirty="0">
                          <a:solidFill>
                            <a:srgbClr val="333333"/>
                          </a:solidFill>
                          <a:effectLst/>
                          <a:latin typeface="+mn-lt"/>
                          <a:ea typeface="+mn-ea"/>
                          <a:cs typeface="+mn-cs"/>
                        </a:rPr>
                        <a:t>100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1028700" rtl="0" eaLnBrk="1" fontAlgn="t" latinLnBrk="0" hangingPunct="1"/>
                      <a:r>
                        <a:rPr lang="en-NZ" sz="1000" b="0" i="1" u="none" strike="noStrike" kern="1200" dirty="0">
                          <a:solidFill>
                            <a:srgbClr val="333333"/>
                          </a:solidFill>
                          <a:effectLst/>
                          <a:latin typeface="+mn-lt"/>
                          <a:ea typeface="+mn-ea"/>
                          <a:cs typeface="+mn-cs"/>
                        </a:rPr>
                        <a:t>50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41112307"/>
                  </a:ext>
                </a:extLst>
              </a:tr>
            </a:tbl>
          </a:graphicData>
        </a:graphic>
      </p:graphicFrame>
      <p:sp>
        <p:nvSpPr>
          <p:cNvPr id="25" name="Rectangle 24">
            <a:extLst>
              <a:ext uri="{FF2B5EF4-FFF2-40B4-BE49-F238E27FC236}">
                <a16:creationId xmlns:a16="http://schemas.microsoft.com/office/drawing/2014/main" id="{CAE3F40E-921D-44FA-A618-74865F2ADF80}"/>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26" name="Text Box 21">
            <a:extLst>
              <a:ext uri="{FF2B5EF4-FFF2-40B4-BE49-F238E27FC236}">
                <a16:creationId xmlns:a16="http://schemas.microsoft.com/office/drawing/2014/main" id="{F8F397CA-3091-457F-BE84-CE95648006EC}"/>
              </a:ext>
            </a:extLst>
          </p:cNvPr>
          <p:cNvSpPr txBox="1">
            <a:spLocks noChangeArrowheads="1"/>
          </p:cNvSpPr>
          <p:nvPr>
            <p:custDataLst>
              <p:tags r:id="rId5"/>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Queenstown significantly higher / lower than rest of Otago at 95%</a:t>
            </a:r>
          </a:p>
        </p:txBody>
      </p:sp>
      <p:sp>
        <p:nvSpPr>
          <p:cNvPr id="27" name="AutoShape 22">
            <a:extLst>
              <a:ext uri="{FF2B5EF4-FFF2-40B4-BE49-F238E27FC236}">
                <a16:creationId xmlns:a16="http://schemas.microsoft.com/office/drawing/2014/main" id="{E11C132A-7CA6-4C41-8B43-4F3155C0B4C6}"/>
              </a:ext>
            </a:extLst>
          </p:cNvPr>
          <p:cNvSpPr>
            <a:spLocks noChangeArrowheads="1"/>
          </p:cNvSpPr>
          <p:nvPr>
            <p:custDataLst>
              <p:tags r:id="rId6"/>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8" name="AutoShape 20">
            <a:extLst>
              <a:ext uri="{FF2B5EF4-FFF2-40B4-BE49-F238E27FC236}">
                <a16:creationId xmlns:a16="http://schemas.microsoft.com/office/drawing/2014/main" id="{53A80E7E-951E-4107-A9C5-8C23F8C73DB5}"/>
              </a:ext>
            </a:extLst>
          </p:cNvPr>
          <p:cNvSpPr>
            <a:spLocks noChangeArrowheads="1"/>
          </p:cNvSpPr>
          <p:nvPr>
            <p:custDataLst>
              <p:tags r:id="rId7"/>
            </p:custDataLst>
          </p:nvPr>
        </p:nvSpPr>
        <p:spPr bwMode="gray">
          <a:xfrm>
            <a:off x="7623987" y="6266768"/>
            <a:ext cx="152400" cy="152400"/>
          </a:xfrm>
          <a:prstGeom prst="rect">
            <a:avLst/>
          </a:prstGeom>
          <a:solidFill>
            <a:srgbClr val="79D738"/>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3" name="Slide Number Placeholder 2">
            <a:extLst>
              <a:ext uri="{FF2B5EF4-FFF2-40B4-BE49-F238E27FC236}">
                <a16:creationId xmlns:a16="http://schemas.microsoft.com/office/drawing/2014/main" id="{2587CBAA-721D-45AE-A052-CCA4E890A660}"/>
              </a:ext>
            </a:extLst>
          </p:cNvPr>
          <p:cNvSpPr>
            <a:spLocks noGrp="1"/>
          </p:cNvSpPr>
          <p:nvPr>
            <p:ph type="sldNum" sz="quarter" idx="10"/>
          </p:nvPr>
        </p:nvSpPr>
        <p:spPr/>
        <p:txBody>
          <a:bodyPr/>
          <a:lstStyle/>
          <a:p>
            <a:fld id="{9784CBA3-D598-4B1F-BAA3-EE14B5154290}" type="slidenum">
              <a:rPr lang="en-AU" smtClean="0"/>
              <a:pPr/>
              <a:t>44</a:t>
            </a:fld>
            <a:endParaRPr lang="en-AU" dirty="0"/>
          </a:p>
        </p:txBody>
      </p:sp>
    </p:spTree>
    <p:extLst>
      <p:ext uri="{BB962C8B-B14F-4D97-AF65-F5344CB8AC3E}">
        <p14:creationId xmlns:p14="http://schemas.microsoft.com/office/powerpoint/2010/main" val="413785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ltGray">
          <a:xfrm>
            <a:off x="1266825" y="2788338"/>
            <a:ext cx="8867775" cy="135255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p>
        </p:txBody>
      </p:sp>
      <p:sp>
        <p:nvSpPr>
          <p:cNvPr id="2" name="Title 1"/>
          <p:cNvSpPr>
            <a:spLocks noGrp="1"/>
          </p:cNvSpPr>
          <p:nvPr>
            <p:ph type="title"/>
          </p:nvPr>
        </p:nvSpPr>
        <p:spPr/>
        <p:txBody>
          <a:bodyPr/>
          <a:lstStyle/>
          <a:p>
            <a:r>
              <a:rPr lang="en-GB" dirty="0">
                <a:latin typeface="+mj-lt"/>
              </a:rPr>
              <a:t>Research approach</a:t>
            </a:r>
          </a:p>
        </p:txBody>
      </p:sp>
      <p:sp>
        <p:nvSpPr>
          <p:cNvPr id="4" name="Content Placeholder 3"/>
          <p:cNvSpPr>
            <a:spLocks noGrp="1"/>
          </p:cNvSpPr>
          <p:nvPr>
            <p:ph sz="quarter" idx="11"/>
          </p:nvPr>
        </p:nvSpPr>
        <p:spPr>
          <a:xfrm>
            <a:off x="1264920" y="1013826"/>
            <a:ext cx="8846162" cy="5282199"/>
          </a:xfrm>
        </p:spPr>
        <p:txBody>
          <a:bodyPr/>
          <a:lstStyle/>
          <a:p>
            <a:r>
              <a:rPr lang="en-GB" sz="1600" dirty="0">
                <a:solidFill>
                  <a:schemeClr val="accent2"/>
                </a:solidFill>
              </a:rPr>
              <a:t>Method and audience</a:t>
            </a:r>
          </a:p>
          <a:p>
            <a:r>
              <a:rPr lang="en-GB" sz="1200" dirty="0">
                <a:solidFill>
                  <a:schemeClr val="accent1"/>
                </a:solidFill>
              </a:rPr>
              <a:t>An online survey of residents in New Zealand aged 18 plus</a:t>
            </a:r>
          </a:p>
          <a:p>
            <a:endParaRPr lang="en-GB" sz="800" dirty="0">
              <a:solidFill>
                <a:schemeClr val="accent1"/>
              </a:solidFill>
            </a:endParaRPr>
          </a:p>
          <a:p>
            <a:r>
              <a:rPr lang="en-GB" sz="1600" dirty="0">
                <a:solidFill>
                  <a:schemeClr val="accent1"/>
                </a:solidFill>
              </a:rPr>
              <a:t>Sample sizes</a:t>
            </a:r>
          </a:p>
          <a:p>
            <a:r>
              <a:rPr lang="en-GB" sz="1200" dirty="0">
                <a:solidFill>
                  <a:schemeClr val="accent1"/>
                </a:solidFill>
              </a:rPr>
              <a:t>From Nov-18, the sample size for thi</a:t>
            </a:r>
            <a:r>
              <a:rPr lang="en-GB" sz="1200" dirty="0"/>
              <a:t>s study is approx. n = 1080* people, to ensure we provide robust insights at the reginal level. </a:t>
            </a:r>
            <a:r>
              <a:rPr lang="en-GB" sz="1200" dirty="0">
                <a:solidFill>
                  <a:schemeClr val="accent1"/>
                </a:solidFill>
              </a:rPr>
              <a:t>We set minimum quotas to ensure sufficient representation from </a:t>
            </a:r>
            <a:r>
              <a:rPr lang="en-GB" sz="1200" dirty="0"/>
              <a:t>popular tourist destinations.</a:t>
            </a:r>
            <a:endParaRPr lang="en-GB" dirty="0">
              <a:solidFill>
                <a:schemeClr val="accent1"/>
              </a:solidFill>
            </a:endParaRPr>
          </a:p>
          <a:p>
            <a:r>
              <a:rPr lang="en-GB" sz="800" dirty="0">
                <a:solidFill>
                  <a:schemeClr val="accent1"/>
                </a:solidFill>
              </a:rPr>
              <a:t>*n = 500 sample used prior to November 2018</a:t>
            </a:r>
          </a:p>
          <a:p>
            <a:endParaRPr lang="en-GB" dirty="0"/>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GB" sz="800" dirty="0">
              <a:solidFill>
                <a:schemeClr val="accent3"/>
              </a:solidFill>
            </a:endParaRPr>
          </a:p>
          <a:p>
            <a:endParaRPr lang="en-GB" sz="700" dirty="0">
              <a:solidFill>
                <a:schemeClr val="accent3"/>
              </a:solidFill>
            </a:endParaRPr>
          </a:p>
          <a:p>
            <a:endParaRPr lang="en-GB" sz="700" dirty="0">
              <a:solidFill>
                <a:schemeClr val="accent3"/>
              </a:solidFill>
            </a:endParaRPr>
          </a:p>
          <a:p>
            <a:endParaRPr lang="en-GB" sz="700" dirty="0">
              <a:solidFill>
                <a:schemeClr val="accent3"/>
              </a:solidFill>
            </a:endParaRPr>
          </a:p>
          <a:p>
            <a:r>
              <a:rPr lang="en-GB" sz="1600" dirty="0">
                <a:solidFill>
                  <a:schemeClr val="accent3"/>
                </a:solidFill>
              </a:rPr>
              <a:t>Fieldwork dates</a:t>
            </a:r>
          </a:p>
          <a:p>
            <a:pPr>
              <a:spcBef>
                <a:spcPts val="0"/>
              </a:spcBef>
            </a:pPr>
            <a:endParaRPr lang="en-GB" sz="1200" dirty="0">
              <a:solidFill>
                <a:schemeClr val="accent1"/>
              </a:solidFill>
            </a:endParaRPr>
          </a:p>
          <a:p>
            <a:pPr>
              <a:spcBef>
                <a:spcPts val="0"/>
              </a:spcBef>
            </a:pPr>
            <a:endParaRPr lang="en-GB" sz="1200" dirty="0"/>
          </a:p>
          <a:p>
            <a:pPr>
              <a:spcBef>
                <a:spcPts val="0"/>
              </a:spcBef>
            </a:pPr>
            <a:endParaRPr lang="en-GB" sz="1200" dirty="0">
              <a:solidFill>
                <a:schemeClr val="accent1"/>
              </a:solidFill>
            </a:endParaRPr>
          </a:p>
          <a:p>
            <a:pPr>
              <a:spcBef>
                <a:spcPts val="0"/>
              </a:spcBef>
            </a:pPr>
            <a:endParaRPr lang="en-GB" sz="1200" dirty="0"/>
          </a:p>
          <a:p>
            <a:pPr>
              <a:spcBef>
                <a:spcPts val="0"/>
              </a:spcBef>
            </a:pPr>
            <a:endParaRPr lang="en-GB" sz="1200" dirty="0">
              <a:solidFill>
                <a:schemeClr val="accent1"/>
              </a:solidFill>
            </a:endParaRPr>
          </a:p>
          <a:p>
            <a:pPr>
              <a:spcBef>
                <a:spcPts val="0"/>
              </a:spcBef>
            </a:pPr>
            <a:endParaRPr lang="en-GB" sz="1200" dirty="0"/>
          </a:p>
          <a:p>
            <a:pPr>
              <a:spcBef>
                <a:spcPts val="0"/>
              </a:spcBef>
            </a:pPr>
            <a:endParaRPr lang="en-GB" sz="1200" dirty="0"/>
          </a:p>
          <a:p>
            <a:r>
              <a:rPr lang="en-GB" sz="1600" dirty="0">
                <a:solidFill>
                  <a:schemeClr val="accent4"/>
                </a:solidFill>
              </a:rPr>
              <a:t>Weighting</a:t>
            </a:r>
          </a:p>
          <a:p>
            <a:r>
              <a:rPr lang="en-GB" sz="1200" dirty="0">
                <a:solidFill>
                  <a:schemeClr val="accent1"/>
                </a:solidFill>
              </a:rPr>
              <a:t>Respondents were weighted by gender, age and region to be representative of the New Zealand population based on 2017 population estimates</a:t>
            </a:r>
          </a:p>
          <a:p>
            <a:endParaRPr lang="en-GB" dirty="0"/>
          </a:p>
        </p:txBody>
      </p:sp>
      <p:grpSp>
        <p:nvGrpSpPr>
          <p:cNvPr id="6" name="noun_project_1499.eps"/>
          <p:cNvGrpSpPr>
            <a:grpSpLocks noChangeAspect="1"/>
          </p:cNvGrpSpPr>
          <p:nvPr>
            <p:custDataLst>
              <p:tags r:id="rId1"/>
            </p:custDataLst>
          </p:nvPr>
        </p:nvGrpSpPr>
        <p:grpSpPr bwMode="auto">
          <a:xfrm>
            <a:off x="351683" y="1290450"/>
            <a:ext cx="768353" cy="399892"/>
            <a:chOff x="3343" y="-580"/>
            <a:chExt cx="384" cy="200"/>
          </a:xfrm>
          <a:solidFill>
            <a:schemeClr val="accent2"/>
          </a:solidFill>
        </p:grpSpPr>
        <p:sp>
          <p:nvSpPr>
            <p:cNvPr id="7" name="Freeform 6"/>
            <p:cNvSpPr>
              <a:spLocks/>
            </p:cNvSpPr>
            <p:nvPr/>
          </p:nvSpPr>
          <p:spPr bwMode="auto">
            <a:xfrm>
              <a:off x="3398" y="-542"/>
              <a:ext cx="57" cy="58"/>
            </a:xfrm>
            <a:custGeom>
              <a:avLst/>
              <a:gdLst>
                <a:gd name="T0" fmla="*/ 56 w 114"/>
                <a:gd name="T1" fmla="*/ 0 h 116"/>
                <a:gd name="T2" fmla="*/ 79 w 114"/>
                <a:gd name="T3" fmla="*/ 5 h 116"/>
                <a:gd name="T4" fmla="*/ 98 w 114"/>
                <a:gd name="T5" fmla="*/ 18 h 116"/>
                <a:gd name="T6" fmla="*/ 110 w 114"/>
                <a:gd name="T7" fmla="*/ 35 h 116"/>
                <a:gd name="T8" fmla="*/ 114 w 114"/>
                <a:gd name="T9" fmla="*/ 58 h 116"/>
                <a:gd name="T10" fmla="*/ 110 w 114"/>
                <a:gd name="T11" fmla="*/ 80 h 116"/>
                <a:gd name="T12" fmla="*/ 98 w 114"/>
                <a:gd name="T13" fmla="*/ 100 h 116"/>
                <a:gd name="T14" fmla="*/ 79 w 114"/>
                <a:gd name="T15" fmla="*/ 111 h 116"/>
                <a:gd name="T16" fmla="*/ 56 w 114"/>
                <a:gd name="T17" fmla="*/ 116 h 116"/>
                <a:gd name="T18" fmla="*/ 34 w 114"/>
                <a:gd name="T19" fmla="*/ 111 h 116"/>
                <a:gd name="T20" fmla="*/ 16 w 114"/>
                <a:gd name="T21" fmla="*/ 100 h 116"/>
                <a:gd name="T22" fmla="*/ 3 w 114"/>
                <a:gd name="T23" fmla="*/ 80 h 116"/>
                <a:gd name="T24" fmla="*/ 0 w 114"/>
                <a:gd name="T25" fmla="*/ 58 h 116"/>
                <a:gd name="T26" fmla="*/ 3 w 114"/>
                <a:gd name="T27" fmla="*/ 35 h 116"/>
                <a:gd name="T28" fmla="*/ 16 w 114"/>
                <a:gd name="T29" fmla="*/ 18 h 116"/>
                <a:gd name="T30" fmla="*/ 34 w 114"/>
                <a:gd name="T31" fmla="*/ 5 h 116"/>
                <a:gd name="T32" fmla="*/ 56 w 114"/>
                <a:gd name="T3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6">
                  <a:moveTo>
                    <a:pt x="56" y="0"/>
                  </a:moveTo>
                  <a:lnTo>
                    <a:pt x="79" y="5"/>
                  </a:lnTo>
                  <a:lnTo>
                    <a:pt x="98" y="18"/>
                  </a:lnTo>
                  <a:lnTo>
                    <a:pt x="110" y="35"/>
                  </a:lnTo>
                  <a:lnTo>
                    <a:pt x="114" y="58"/>
                  </a:lnTo>
                  <a:lnTo>
                    <a:pt x="110" y="80"/>
                  </a:lnTo>
                  <a:lnTo>
                    <a:pt x="98" y="100"/>
                  </a:lnTo>
                  <a:lnTo>
                    <a:pt x="79" y="111"/>
                  </a:lnTo>
                  <a:lnTo>
                    <a:pt x="56" y="116"/>
                  </a:lnTo>
                  <a:lnTo>
                    <a:pt x="34" y="111"/>
                  </a:lnTo>
                  <a:lnTo>
                    <a:pt x="16" y="100"/>
                  </a:lnTo>
                  <a:lnTo>
                    <a:pt x="3" y="80"/>
                  </a:lnTo>
                  <a:lnTo>
                    <a:pt x="0" y="58"/>
                  </a:lnTo>
                  <a:lnTo>
                    <a:pt x="3" y="35"/>
                  </a:lnTo>
                  <a:lnTo>
                    <a:pt x="16" y="18"/>
                  </a:lnTo>
                  <a:lnTo>
                    <a:pt x="34" y="5"/>
                  </a:lnTo>
                  <a:lnTo>
                    <a:pt x="56"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defPPr>
                <a:defRPr lang="en-AU"/>
              </a:defPPr>
              <a:lvl1pPr algn="l" rtl="0" fontAlgn="base">
                <a:spcBef>
                  <a:spcPct val="50000"/>
                </a:spcBef>
                <a:spcAft>
                  <a:spcPct val="0"/>
                </a:spcAft>
                <a:defRPr sz="1600" kern="1200">
                  <a:solidFill>
                    <a:srgbClr val="333333"/>
                  </a:solidFill>
                  <a:latin typeface="Arial" charset="0"/>
                  <a:ea typeface="+mn-ea"/>
                  <a:cs typeface="Arial" charset="0"/>
                </a:defRPr>
              </a:lvl1pPr>
              <a:lvl2pPr marL="457200" algn="l" rtl="0" fontAlgn="base">
                <a:spcBef>
                  <a:spcPct val="50000"/>
                </a:spcBef>
                <a:spcAft>
                  <a:spcPct val="0"/>
                </a:spcAft>
                <a:defRPr sz="1600" kern="1200">
                  <a:solidFill>
                    <a:srgbClr val="333333"/>
                  </a:solidFill>
                  <a:latin typeface="Arial" charset="0"/>
                  <a:ea typeface="+mn-ea"/>
                  <a:cs typeface="Arial" charset="0"/>
                </a:defRPr>
              </a:lvl2pPr>
              <a:lvl3pPr marL="914400" algn="l" rtl="0" fontAlgn="base">
                <a:spcBef>
                  <a:spcPct val="50000"/>
                </a:spcBef>
                <a:spcAft>
                  <a:spcPct val="0"/>
                </a:spcAft>
                <a:defRPr sz="1600" kern="1200">
                  <a:solidFill>
                    <a:srgbClr val="333333"/>
                  </a:solidFill>
                  <a:latin typeface="Arial" charset="0"/>
                  <a:ea typeface="+mn-ea"/>
                  <a:cs typeface="Arial" charset="0"/>
                </a:defRPr>
              </a:lvl3pPr>
              <a:lvl4pPr marL="1371600" algn="l" rtl="0" fontAlgn="base">
                <a:spcBef>
                  <a:spcPct val="50000"/>
                </a:spcBef>
                <a:spcAft>
                  <a:spcPct val="0"/>
                </a:spcAft>
                <a:defRPr sz="1600" kern="1200">
                  <a:solidFill>
                    <a:srgbClr val="333333"/>
                  </a:solidFill>
                  <a:latin typeface="Arial" charset="0"/>
                  <a:ea typeface="+mn-ea"/>
                  <a:cs typeface="Arial" charset="0"/>
                </a:defRPr>
              </a:lvl4pPr>
              <a:lvl5pPr marL="1828800" algn="l" rtl="0" fontAlgn="base">
                <a:spcBef>
                  <a:spcPct val="50000"/>
                </a:spcBef>
                <a:spcAft>
                  <a:spcPct val="0"/>
                </a:spcAft>
                <a:defRPr sz="1600" kern="1200">
                  <a:solidFill>
                    <a:srgbClr val="333333"/>
                  </a:solidFill>
                  <a:latin typeface="Arial" charset="0"/>
                  <a:ea typeface="+mn-ea"/>
                  <a:cs typeface="Arial" charset="0"/>
                </a:defRPr>
              </a:lvl5pPr>
              <a:lvl6pPr marL="2286000" algn="l" defTabSz="914400" rtl="0" eaLnBrk="1" latinLnBrk="0" hangingPunct="1">
                <a:defRPr sz="1600" kern="1200">
                  <a:solidFill>
                    <a:srgbClr val="333333"/>
                  </a:solidFill>
                  <a:latin typeface="Arial" charset="0"/>
                  <a:ea typeface="+mn-ea"/>
                  <a:cs typeface="Arial" charset="0"/>
                </a:defRPr>
              </a:lvl6pPr>
              <a:lvl7pPr marL="2743200" algn="l" defTabSz="914400" rtl="0" eaLnBrk="1" latinLnBrk="0" hangingPunct="1">
                <a:defRPr sz="1600" kern="1200">
                  <a:solidFill>
                    <a:srgbClr val="333333"/>
                  </a:solidFill>
                  <a:latin typeface="Arial" charset="0"/>
                  <a:ea typeface="+mn-ea"/>
                  <a:cs typeface="Arial" charset="0"/>
                </a:defRPr>
              </a:lvl7pPr>
              <a:lvl8pPr marL="3200400" algn="l" defTabSz="914400" rtl="0" eaLnBrk="1" latinLnBrk="0" hangingPunct="1">
                <a:defRPr sz="1600" kern="1200">
                  <a:solidFill>
                    <a:srgbClr val="333333"/>
                  </a:solidFill>
                  <a:latin typeface="Arial" charset="0"/>
                  <a:ea typeface="+mn-ea"/>
                  <a:cs typeface="Arial" charset="0"/>
                </a:defRPr>
              </a:lvl8pPr>
              <a:lvl9pPr marL="3657600" algn="l" defTabSz="914400" rtl="0" eaLnBrk="1" latinLnBrk="0" hangingPunct="1">
                <a:defRPr sz="1600" kern="1200">
                  <a:solidFill>
                    <a:srgbClr val="333333"/>
                  </a:solidFill>
                  <a:latin typeface="Arial" charset="0"/>
                  <a:ea typeface="+mn-ea"/>
                  <a:cs typeface="Arial" charset="0"/>
                </a:defRPr>
              </a:lvl9pPr>
            </a:lstStyle>
            <a:p>
              <a:endParaRPr lang="en-NZ" dirty="0"/>
            </a:p>
          </p:txBody>
        </p:sp>
        <p:sp>
          <p:nvSpPr>
            <p:cNvPr id="8" name="Freeform 7"/>
            <p:cNvSpPr>
              <a:spLocks noEditPoints="1"/>
            </p:cNvSpPr>
            <p:nvPr/>
          </p:nvSpPr>
          <p:spPr bwMode="auto">
            <a:xfrm>
              <a:off x="3343" y="-580"/>
              <a:ext cx="384" cy="200"/>
            </a:xfrm>
            <a:custGeom>
              <a:avLst/>
              <a:gdLst>
                <a:gd name="T0" fmla="*/ 313 w 767"/>
                <a:gd name="T1" fmla="*/ 29 h 401"/>
                <a:gd name="T2" fmla="*/ 313 w 767"/>
                <a:gd name="T3" fmla="*/ 164 h 401"/>
                <a:gd name="T4" fmla="*/ 423 w 767"/>
                <a:gd name="T5" fmla="*/ 111 h 401"/>
                <a:gd name="T6" fmla="*/ 437 w 767"/>
                <a:gd name="T7" fmla="*/ 110 h 401"/>
                <a:gd name="T8" fmla="*/ 449 w 767"/>
                <a:gd name="T9" fmla="*/ 115 h 401"/>
                <a:gd name="T10" fmla="*/ 457 w 767"/>
                <a:gd name="T11" fmla="*/ 124 h 401"/>
                <a:gd name="T12" fmla="*/ 458 w 767"/>
                <a:gd name="T13" fmla="*/ 127 h 401"/>
                <a:gd name="T14" fmla="*/ 461 w 767"/>
                <a:gd name="T15" fmla="*/ 140 h 401"/>
                <a:gd name="T16" fmla="*/ 457 w 767"/>
                <a:gd name="T17" fmla="*/ 152 h 401"/>
                <a:gd name="T18" fmla="*/ 447 w 767"/>
                <a:gd name="T19" fmla="*/ 161 h 401"/>
                <a:gd name="T20" fmla="*/ 313 w 767"/>
                <a:gd name="T21" fmla="*/ 224 h 401"/>
                <a:gd name="T22" fmla="*/ 313 w 767"/>
                <a:gd name="T23" fmla="*/ 261 h 401"/>
                <a:gd name="T24" fmla="*/ 740 w 767"/>
                <a:gd name="T25" fmla="*/ 261 h 401"/>
                <a:gd name="T26" fmla="*/ 740 w 767"/>
                <a:gd name="T27" fmla="*/ 29 h 401"/>
                <a:gd name="T28" fmla="*/ 313 w 767"/>
                <a:gd name="T29" fmla="*/ 29 h 401"/>
                <a:gd name="T30" fmla="*/ 284 w 767"/>
                <a:gd name="T31" fmla="*/ 0 h 401"/>
                <a:gd name="T32" fmla="*/ 767 w 767"/>
                <a:gd name="T33" fmla="*/ 0 h 401"/>
                <a:gd name="T34" fmla="*/ 767 w 767"/>
                <a:gd name="T35" fmla="*/ 288 h 401"/>
                <a:gd name="T36" fmla="*/ 284 w 767"/>
                <a:gd name="T37" fmla="*/ 288 h 401"/>
                <a:gd name="T38" fmla="*/ 284 w 767"/>
                <a:gd name="T39" fmla="*/ 238 h 401"/>
                <a:gd name="T40" fmla="*/ 246 w 767"/>
                <a:gd name="T41" fmla="*/ 258 h 401"/>
                <a:gd name="T42" fmla="*/ 244 w 767"/>
                <a:gd name="T43" fmla="*/ 258 h 401"/>
                <a:gd name="T44" fmla="*/ 244 w 767"/>
                <a:gd name="T45" fmla="*/ 401 h 401"/>
                <a:gd name="T46" fmla="*/ 88 w 767"/>
                <a:gd name="T47" fmla="*/ 401 h 401"/>
                <a:gd name="T48" fmla="*/ 88 w 767"/>
                <a:gd name="T49" fmla="*/ 312 h 401"/>
                <a:gd name="T50" fmla="*/ 58 w 767"/>
                <a:gd name="T51" fmla="*/ 401 h 401"/>
                <a:gd name="T52" fmla="*/ 0 w 767"/>
                <a:gd name="T53" fmla="*/ 401 h 401"/>
                <a:gd name="T54" fmla="*/ 62 w 767"/>
                <a:gd name="T55" fmla="*/ 224 h 401"/>
                <a:gd name="T56" fmla="*/ 69 w 767"/>
                <a:gd name="T57" fmla="*/ 213 h 401"/>
                <a:gd name="T58" fmla="*/ 77 w 767"/>
                <a:gd name="T59" fmla="*/ 206 h 401"/>
                <a:gd name="T60" fmla="*/ 88 w 767"/>
                <a:gd name="T61" fmla="*/ 205 h 401"/>
                <a:gd name="T62" fmla="*/ 125 w 767"/>
                <a:gd name="T63" fmla="*/ 205 h 401"/>
                <a:gd name="T64" fmla="*/ 209 w 767"/>
                <a:gd name="T65" fmla="*/ 205 h 401"/>
                <a:gd name="T66" fmla="*/ 230 w 767"/>
                <a:gd name="T67" fmla="*/ 205 h 401"/>
                <a:gd name="T68" fmla="*/ 284 w 767"/>
                <a:gd name="T69" fmla="*/ 179 h 401"/>
                <a:gd name="T70" fmla="*/ 284 w 767"/>
                <a:gd name="T71"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7" h="401">
                  <a:moveTo>
                    <a:pt x="313" y="29"/>
                  </a:moveTo>
                  <a:lnTo>
                    <a:pt x="313" y="164"/>
                  </a:lnTo>
                  <a:lnTo>
                    <a:pt x="423" y="111"/>
                  </a:lnTo>
                  <a:lnTo>
                    <a:pt x="437" y="110"/>
                  </a:lnTo>
                  <a:lnTo>
                    <a:pt x="449" y="115"/>
                  </a:lnTo>
                  <a:lnTo>
                    <a:pt x="457" y="124"/>
                  </a:lnTo>
                  <a:lnTo>
                    <a:pt x="458" y="127"/>
                  </a:lnTo>
                  <a:lnTo>
                    <a:pt x="461" y="140"/>
                  </a:lnTo>
                  <a:lnTo>
                    <a:pt x="457" y="152"/>
                  </a:lnTo>
                  <a:lnTo>
                    <a:pt x="447" y="161"/>
                  </a:lnTo>
                  <a:lnTo>
                    <a:pt x="313" y="224"/>
                  </a:lnTo>
                  <a:lnTo>
                    <a:pt x="313" y="261"/>
                  </a:lnTo>
                  <a:lnTo>
                    <a:pt x="740" y="261"/>
                  </a:lnTo>
                  <a:lnTo>
                    <a:pt x="740" y="29"/>
                  </a:lnTo>
                  <a:lnTo>
                    <a:pt x="313" y="29"/>
                  </a:lnTo>
                  <a:close/>
                  <a:moveTo>
                    <a:pt x="284" y="0"/>
                  </a:moveTo>
                  <a:lnTo>
                    <a:pt x="767" y="0"/>
                  </a:lnTo>
                  <a:lnTo>
                    <a:pt x="767" y="288"/>
                  </a:lnTo>
                  <a:lnTo>
                    <a:pt x="284" y="288"/>
                  </a:lnTo>
                  <a:lnTo>
                    <a:pt x="284" y="238"/>
                  </a:lnTo>
                  <a:lnTo>
                    <a:pt x="246" y="258"/>
                  </a:lnTo>
                  <a:lnTo>
                    <a:pt x="244" y="258"/>
                  </a:lnTo>
                  <a:lnTo>
                    <a:pt x="244" y="401"/>
                  </a:lnTo>
                  <a:lnTo>
                    <a:pt x="88" y="401"/>
                  </a:lnTo>
                  <a:lnTo>
                    <a:pt x="88" y="312"/>
                  </a:lnTo>
                  <a:lnTo>
                    <a:pt x="58" y="401"/>
                  </a:lnTo>
                  <a:lnTo>
                    <a:pt x="0" y="401"/>
                  </a:lnTo>
                  <a:lnTo>
                    <a:pt x="62" y="224"/>
                  </a:lnTo>
                  <a:lnTo>
                    <a:pt x="69" y="213"/>
                  </a:lnTo>
                  <a:lnTo>
                    <a:pt x="77" y="206"/>
                  </a:lnTo>
                  <a:lnTo>
                    <a:pt x="88" y="205"/>
                  </a:lnTo>
                  <a:lnTo>
                    <a:pt x="125" y="205"/>
                  </a:lnTo>
                  <a:lnTo>
                    <a:pt x="209" y="205"/>
                  </a:lnTo>
                  <a:lnTo>
                    <a:pt x="230" y="205"/>
                  </a:lnTo>
                  <a:lnTo>
                    <a:pt x="284" y="179"/>
                  </a:lnTo>
                  <a:lnTo>
                    <a:pt x="284"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defPPr>
                <a:defRPr lang="en-AU"/>
              </a:defPPr>
              <a:lvl1pPr algn="l" rtl="0" fontAlgn="base">
                <a:spcBef>
                  <a:spcPct val="50000"/>
                </a:spcBef>
                <a:spcAft>
                  <a:spcPct val="0"/>
                </a:spcAft>
                <a:defRPr sz="1600" kern="1200">
                  <a:solidFill>
                    <a:srgbClr val="333333"/>
                  </a:solidFill>
                  <a:latin typeface="Arial" charset="0"/>
                  <a:ea typeface="+mn-ea"/>
                  <a:cs typeface="Arial" charset="0"/>
                </a:defRPr>
              </a:lvl1pPr>
              <a:lvl2pPr marL="457200" algn="l" rtl="0" fontAlgn="base">
                <a:spcBef>
                  <a:spcPct val="50000"/>
                </a:spcBef>
                <a:spcAft>
                  <a:spcPct val="0"/>
                </a:spcAft>
                <a:defRPr sz="1600" kern="1200">
                  <a:solidFill>
                    <a:srgbClr val="333333"/>
                  </a:solidFill>
                  <a:latin typeface="Arial" charset="0"/>
                  <a:ea typeface="+mn-ea"/>
                  <a:cs typeface="Arial" charset="0"/>
                </a:defRPr>
              </a:lvl2pPr>
              <a:lvl3pPr marL="914400" algn="l" rtl="0" fontAlgn="base">
                <a:spcBef>
                  <a:spcPct val="50000"/>
                </a:spcBef>
                <a:spcAft>
                  <a:spcPct val="0"/>
                </a:spcAft>
                <a:defRPr sz="1600" kern="1200">
                  <a:solidFill>
                    <a:srgbClr val="333333"/>
                  </a:solidFill>
                  <a:latin typeface="Arial" charset="0"/>
                  <a:ea typeface="+mn-ea"/>
                  <a:cs typeface="Arial" charset="0"/>
                </a:defRPr>
              </a:lvl3pPr>
              <a:lvl4pPr marL="1371600" algn="l" rtl="0" fontAlgn="base">
                <a:spcBef>
                  <a:spcPct val="50000"/>
                </a:spcBef>
                <a:spcAft>
                  <a:spcPct val="0"/>
                </a:spcAft>
                <a:defRPr sz="1600" kern="1200">
                  <a:solidFill>
                    <a:srgbClr val="333333"/>
                  </a:solidFill>
                  <a:latin typeface="Arial" charset="0"/>
                  <a:ea typeface="+mn-ea"/>
                  <a:cs typeface="Arial" charset="0"/>
                </a:defRPr>
              </a:lvl4pPr>
              <a:lvl5pPr marL="1828800" algn="l" rtl="0" fontAlgn="base">
                <a:spcBef>
                  <a:spcPct val="50000"/>
                </a:spcBef>
                <a:spcAft>
                  <a:spcPct val="0"/>
                </a:spcAft>
                <a:defRPr sz="1600" kern="1200">
                  <a:solidFill>
                    <a:srgbClr val="333333"/>
                  </a:solidFill>
                  <a:latin typeface="Arial" charset="0"/>
                  <a:ea typeface="+mn-ea"/>
                  <a:cs typeface="Arial" charset="0"/>
                </a:defRPr>
              </a:lvl5pPr>
              <a:lvl6pPr marL="2286000" algn="l" defTabSz="914400" rtl="0" eaLnBrk="1" latinLnBrk="0" hangingPunct="1">
                <a:defRPr sz="1600" kern="1200">
                  <a:solidFill>
                    <a:srgbClr val="333333"/>
                  </a:solidFill>
                  <a:latin typeface="Arial" charset="0"/>
                  <a:ea typeface="+mn-ea"/>
                  <a:cs typeface="Arial" charset="0"/>
                </a:defRPr>
              </a:lvl6pPr>
              <a:lvl7pPr marL="2743200" algn="l" defTabSz="914400" rtl="0" eaLnBrk="1" latinLnBrk="0" hangingPunct="1">
                <a:defRPr sz="1600" kern="1200">
                  <a:solidFill>
                    <a:srgbClr val="333333"/>
                  </a:solidFill>
                  <a:latin typeface="Arial" charset="0"/>
                  <a:ea typeface="+mn-ea"/>
                  <a:cs typeface="Arial" charset="0"/>
                </a:defRPr>
              </a:lvl7pPr>
              <a:lvl8pPr marL="3200400" algn="l" defTabSz="914400" rtl="0" eaLnBrk="1" latinLnBrk="0" hangingPunct="1">
                <a:defRPr sz="1600" kern="1200">
                  <a:solidFill>
                    <a:srgbClr val="333333"/>
                  </a:solidFill>
                  <a:latin typeface="Arial" charset="0"/>
                  <a:ea typeface="+mn-ea"/>
                  <a:cs typeface="Arial" charset="0"/>
                </a:defRPr>
              </a:lvl8pPr>
              <a:lvl9pPr marL="3657600" algn="l" defTabSz="914400" rtl="0" eaLnBrk="1" latinLnBrk="0" hangingPunct="1">
                <a:defRPr sz="1600" kern="1200">
                  <a:solidFill>
                    <a:srgbClr val="333333"/>
                  </a:solidFill>
                  <a:latin typeface="Arial" charset="0"/>
                  <a:ea typeface="+mn-ea"/>
                  <a:cs typeface="Arial" charset="0"/>
                </a:defRPr>
              </a:lvl9pPr>
            </a:lstStyle>
            <a:p>
              <a:endParaRPr lang="en-NZ" dirty="0"/>
            </a:p>
          </p:txBody>
        </p:sp>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938" y="1945148"/>
            <a:ext cx="597693" cy="808698"/>
          </a:xfrm>
          <a:prstGeom prst="rect">
            <a:avLst/>
          </a:prstGeom>
        </p:spPr>
      </p:pic>
      <p:sp>
        <p:nvSpPr>
          <p:cNvPr id="18" name="Freeform 17"/>
          <p:cNvSpPr>
            <a:spLocks noChangeAspect="1" noEditPoints="1"/>
          </p:cNvSpPr>
          <p:nvPr/>
        </p:nvSpPr>
        <p:spPr bwMode="auto">
          <a:xfrm>
            <a:off x="500417" y="5859026"/>
            <a:ext cx="590369" cy="572657"/>
          </a:xfrm>
          <a:custGeom>
            <a:avLst/>
            <a:gdLst>
              <a:gd name="T0" fmla="*/ 3996 w 4000"/>
              <a:gd name="T1" fmla="*/ 2915 h 3880"/>
              <a:gd name="T2" fmla="*/ 3324 w 4000"/>
              <a:gd name="T3" fmla="*/ 1375 h 3880"/>
              <a:gd name="T4" fmla="*/ 2338 w 4000"/>
              <a:gd name="T5" fmla="*/ 1037 h 3880"/>
              <a:gd name="T6" fmla="*/ 2300 w 4000"/>
              <a:gd name="T7" fmla="*/ 883 h 3880"/>
              <a:gd name="T8" fmla="*/ 2178 w 4000"/>
              <a:gd name="T9" fmla="*/ 753 h 3880"/>
              <a:gd name="T10" fmla="*/ 1892 w 4000"/>
              <a:gd name="T11" fmla="*/ 719 h 3880"/>
              <a:gd name="T12" fmla="*/ 1742 w 4000"/>
              <a:gd name="T13" fmla="*/ 819 h 3880"/>
              <a:gd name="T14" fmla="*/ 1666 w 4000"/>
              <a:gd name="T15" fmla="*/ 983 h 3880"/>
              <a:gd name="T16" fmla="*/ 1686 w 4000"/>
              <a:gd name="T17" fmla="*/ 1159 h 3880"/>
              <a:gd name="T18" fmla="*/ 10 w 4000"/>
              <a:gd name="T19" fmla="*/ 2893 h 3880"/>
              <a:gd name="T20" fmla="*/ 0 w 4000"/>
              <a:gd name="T21" fmla="*/ 2937 h 3880"/>
              <a:gd name="T22" fmla="*/ 12 w 4000"/>
              <a:gd name="T23" fmla="*/ 3085 h 3880"/>
              <a:gd name="T24" fmla="*/ 116 w 4000"/>
              <a:gd name="T25" fmla="*/ 3389 h 3880"/>
              <a:gd name="T26" fmla="*/ 312 w 4000"/>
              <a:gd name="T27" fmla="*/ 3636 h 3880"/>
              <a:gd name="T28" fmla="*/ 578 w 4000"/>
              <a:gd name="T29" fmla="*/ 3806 h 3880"/>
              <a:gd name="T30" fmla="*/ 896 w 4000"/>
              <a:gd name="T31" fmla="*/ 3878 h 3880"/>
              <a:gd name="T32" fmla="*/ 1180 w 4000"/>
              <a:gd name="T33" fmla="*/ 3850 h 3880"/>
              <a:gd name="T34" fmla="*/ 1470 w 4000"/>
              <a:gd name="T35" fmla="*/ 3720 h 3880"/>
              <a:gd name="T36" fmla="*/ 1698 w 4000"/>
              <a:gd name="T37" fmla="*/ 3502 h 3880"/>
              <a:gd name="T38" fmla="*/ 1844 w 4000"/>
              <a:gd name="T39" fmla="*/ 3221 h 3880"/>
              <a:gd name="T40" fmla="*/ 1888 w 4000"/>
              <a:gd name="T41" fmla="*/ 2943 h 3880"/>
              <a:gd name="T42" fmla="*/ 1886 w 4000"/>
              <a:gd name="T43" fmla="*/ 2915 h 3880"/>
              <a:gd name="T44" fmla="*/ 2880 w 4000"/>
              <a:gd name="T45" fmla="*/ 1375 h 3880"/>
              <a:gd name="T46" fmla="*/ 2114 w 4000"/>
              <a:gd name="T47" fmla="*/ 2915 h 3880"/>
              <a:gd name="T48" fmla="*/ 2112 w 4000"/>
              <a:gd name="T49" fmla="*/ 2943 h 3880"/>
              <a:gd name="T50" fmla="*/ 2156 w 4000"/>
              <a:gd name="T51" fmla="*/ 3221 h 3880"/>
              <a:gd name="T52" fmla="*/ 2302 w 4000"/>
              <a:gd name="T53" fmla="*/ 3502 h 3880"/>
              <a:gd name="T54" fmla="*/ 2530 w 4000"/>
              <a:gd name="T55" fmla="*/ 3720 h 3880"/>
              <a:gd name="T56" fmla="*/ 2820 w 4000"/>
              <a:gd name="T57" fmla="*/ 3850 h 3880"/>
              <a:gd name="T58" fmla="*/ 3104 w 4000"/>
              <a:gd name="T59" fmla="*/ 3878 h 3880"/>
              <a:gd name="T60" fmla="*/ 3422 w 4000"/>
              <a:gd name="T61" fmla="*/ 3806 h 3880"/>
              <a:gd name="T62" fmla="*/ 3688 w 4000"/>
              <a:gd name="T63" fmla="*/ 3636 h 3880"/>
              <a:gd name="T64" fmla="*/ 3884 w 4000"/>
              <a:gd name="T65" fmla="*/ 3389 h 3880"/>
              <a:gd name="T66" fmla="*/ 3988 w 4000"/>
              <a:gd name="T67" fmla="*/ 3085 h 3880"/>
              <a:gd name="T68" fmla="*/ 944 w 4000"/>
              <a:gd name="T69" fmla="*/ 3664 h 3880"/>
              <a:gd name="T70" fmla="*/ 748 w 4000"/>
              <a:gd name="T71" fmla="*/ 3636 h 3880"/>
              <a:gd name="T72" fmla="*/ 544 w 4000"/>
              <a:gd name="T73" fmla="*/ 3542 h 3880"/>
              <a:gd name="T74" fmla="*/ 380 w 4000"/>
              <a:gd name="T75" fmla="*/ 3395 h 3880"/>
              <a:gd name="T76" fmla="*/ 268 w 4000"/>
              <a:gd name="T77" fmla="*/ 3203 h 3880"/>
              <a:gd name="T78" fmla="*/ 1664 w 4000"/>
              <a:gd name="T79" fmla="*/ 3045 h 3880"/>
              <a:gd name="T80" fmla="*/ 1596 w 4000"/>
              <a:gd name="T81" fmla="*/ 3261 h 3880"/>
              <a:gd name="T82" fmla="*/ 1468 w 4000"/>
              <a:gd name="T83" fmla="*/ 3442 h 3880"/>
              <a:gd name="T84" fmla="*/ 1290 w 4000"/>
              <a:gd name="T85" fmla="*/ 3576 h 3880"/>
              <a:gd name="T86" fmla="*/ 1078 w 4000"/>
              <a:gd name="T87" fmla="*/ 3652 h 3880"/>
              <a:gd name="T88" fmla="*/ 944 w 4000"/>
              <a:gd name="T89" fmla="*/ 1508 h 3880"/>
              <a:gd name="T90" fmla="*/ 1884 w 4000"/>
              <a:gd name="T91" fmla="*/ 1001 h 3880"/>
              <a:gd name="T92" fmla="*/ 1976 w 4000"/>
              <a:gd name="T93" fmla="*/ 919 h 3880"/>
              <a:gd name="T94" fmla="*/ 2068 w 4000"/>
              <a:gd name="T95" fmla="*/ 937 h 3880"/>
              <a:gd name="T96" fmla="*/ 2122 w 4000"/>
              <a:gd name="T97" fmla="*/ 1037 h 3880"/>
              <a:gd name="T98" fmla="*/ 2048 w 4000"/>
              <a:gd name="T99" fmla="*/ 1149 h 3880"/>
              <a:gd name="T100" fmla="*/ 1976 w 4000"/>
              <a:gd name="T101" fmla="*/ 1157 h 3880"/>
              <a:gd name="T102" fmla="*/ 1884 w 4000"/>
              <a:gd name="T103" fmla="*/ 1073 h 3880"/>
              <a:gd name="T104" fmla="*/ 2394 w 4000"/>
              <a:gd name="T105" fmla="*/ 2829 h 3880"/>
              <a:gd name="T106" fmla="*/ 2922 w 4000"/>
              <a:gd name="T107" fmla="*/ 3652 h 3880"/>
              <a:gd name="T108" fmla="*/ 2708 w 4000"/>
              <a:gd name="T109" fmla="*/ 3576 h 3880"/>
              <a:gd name="T110" fmla="*/ 2532 w 4000"/>
              <a:gd name="T111" fmla="*/ 3442 h 3880"/>
              <a:gd name="T112" fmla="*/ 2404 w 4000"/>
              <a:gd name="T113" fmla="*/ 3261 h 3880"/>
              <a:gd name="T114" fmla="*/ 2336 w 4000"/>
              <a:gd name="T115" fmla="*/ 3045 h 3880"/>
              <a:gd name="T116" fmla="*/ 3732 w 4000"/>
              <a:gd name="T117" fmla="*/ 3203 h 3880"/>
              <a:gd name="T118" fmla="*/ 3620 w 4000"/>
              <a:gd name="T119" fmla="*/ 3395 h 3880"/>
              <a:gd name="T120" fmla="*/ 3456 w 4000"/>
              <a:gd name="T121" fmla="*/ 3542 h 3880"/>
              <a:gd name="T122" fmla="*/ 3252 w 4000"/>
              <a:gd name="T123" fmla="*/ 3636 h 3880"/>
              <a:gd name="T124" fmla="*/ 3056 w 4000"/>
              <a:gd name="T125" fmla="*/ 3664 h 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00" h="3880">
                <a:moveTo>
                  <a:pt x="4000" y="2941"/>
                </a:moveTo>
                <a:lnTo>
                  <a:pt x="4000" y="2941"/>
                </a:lnTo>
                <a:lnTo>
                  <a:pt x="4000" y="2937"/>
                </a:lnTo>
                <a:lnTo>
                  <a:pt x="4000" y="2937"/>
                </a:lnTo>
                <a:lnTo>
                  <a:pt x="3998" y="2933"/>
                </a:lnTo>
                <a:lnTo>
                  <a:pt x="3998" y="2933"/>
                </a:lnTo>
                <a:lnTo>
                  <a:pt x="3996" y="2915"/>
                </a:lnTo>
                <a:lnTo>
                  <a:pt x="3992" y="2899"/>
                </a:lnTo>
                <a:lnTo>
                  <a:pt x="3992" y="2899"/>
                </a:lnTo>
                <a:lnTo>
                  <a:pt x="3990" y="2893"/>
                </a:lnTo>
                <a:lnTo>
                  <a:pt x="3990" y="2893"/>
                </a:lnTo>
                <a:lnTo>
                  <a:pt x="3988" y="2889"/>
                </a:lnTo>
                <a:lnTo>
                  <a:pt x="3230" y="1375"/>
                </a:lnTo>
                <a:lnTo>
                  <a:pt x="3324" y="1375"/>
                </a:lnTo>
                <a:lnTo>
                  <a:pt x="3324" y="1159"/>
                </a:lnTo>
                <a:lnTo>
                  <a:pt x="2314" y="1159"/>
                </a:lnTo>
                <a:lnTo>
                  <a:pt x="2314" y="1159"/>
                </a:lnTo>
                <a:lnTo>
                  <a:pt x="2324" y="1129"/>
                </a:lnTo>
                <a:lnTo>
                  <a:pt x="2332" y="1101"/>
                </a:lnTo>
                <a:lnTo>
                  <a:pt x="2336" y="1069"/>
                </a:lnTo>
                <a:lnTo>
                  <a:pt x="2338" y="1037"/>
                </a:lnTo>
                <a:lnTo>
                  <a:pt x="2338" y="1037"/>
                </a:lnTo>
                <a:lnTo>
                  <a:pt x="2336" y="1009"/>
                </a:lnTo>
                <a:lnTo>
                  <a:pt x="2334" y="983"/>
                </a:lnTo>
                <a:lnTo>
                  <a:pt x="2328" y="957"/>
                </a:lnTo>
                <a:lnTo>
                  <a:pt x="2320" y="931"/>
                </a:lnTo>
                <a:lnTo>
                  <a:pt x="2312" y="907"/>
                </a:lnTo>
                <a:lnTo>
                  <a:pt x="2300" y="883"/>
                </a:lnTo>
                <a:lnTo>
                  <a:pt x="2288" y="861"/>
                </a:lnTo>
                <a:lnTo>
                  <a:pt x="2272" y="839"/>
                </a:lnTo>
                <a:lnTo>
                  <a:pt x="2256" y="819"/>
                </a:lnTo>
                <a:lnTo>
                  <a:pt x="2240" y="801"/>
                </a:lnTo>
                <a:lnTo>
                  <a:pt x="2220" y="783"/>
                </a:lnTo>
                <a:lnTo>
                  <a:pt x="2200" y="767"/>
                </a:lnTo>
                <a:lnTo>
                  <a:pt x="2178" y="753"/>
                </a:lnTo>
                <a:lnTo>
                  <a:pt x="2156" y="739"/>
                </a:lnTo>
                <a:lnTo>
                  <a:pt x="2132" y="729"/>
                </a:lnTo>
                <a:lnTo>
                  <a:pt x="2108" y="719"/>
                </a:lnTo>
                <a:lnTo>
                  <a:pt x="2108" y="0"/>
                </a:lnTo>
                <a:lnTo>
                  <a:pt x="1892" y="0"/>
                </a:lnTo>
                <a:lnTo>
                  <a:pt x="1892" y="719"/>
                </a:lnTo>
                <a:lnTo>
                  <a:pt x="1892" y="719"/>
                </a:lnTo>
                <a:lnTo>
                  <a:pt x="1868" y="729"/>
                </a:lnTo>
                <a:lnTo>
                  <a:pt x="1844" y="739"/>
                </a:lnTo>
                <a:lnTo>
                  <a:pt x="1820" y="753"/>
                </a:lnTo>
                <a:lnTo>
                  <a:pt x="1800" y="767"/>
                </a:lnTo>
                <a:lnTo>
                  <a:pt x="1780" y="783"/>
                </a:lnTo>
                <a:lnTo>
                  <a:pt x="1760" y="801"/>
                </a:lnTo>
                <a:lnTo>
                  <a:pt x="1742" y="819"/>
                </a:lnTo>
                <a:lnTo>
                  <a:pt x="1726" y="839"/>
                </a:lnTo>
                <a:lnTo>
                  <a:pt x="1712" y="861"/>
                </a:lnTo>
                <a:lnTo>
                  <a:pt x="1700" y="883"/>
                </a:lnTo>
                <a:lnTo>
                  <a:pt x="1688" y="907"/>
                </a:lnTo>
                <a:lnTo>
                  <a:pt x="1678" y="931"/>
                </a:lnTo>
                <a:lnTo>
                  <a:pt x="1672" y="957"/>
                </a:lnTo>
                <a:lnTo>
                  <a:pt x="1666" y="983"/>
                </a:lnTo>
                <a:lnTo>
                  <a:pt x="1662" y="1009"/>
                </a:lnTo>
                <a:lnTo>
                  <a:pt x="1662" y="1037"/>
                </a:lnTo>
                <a:lnTo>
                  <a:pt x="1662" y="1037"/>
                </a:lnTo>
                <a:lnTo>
                  <a:pt x="1664" y="1069"/>
                </a:lnTo>
                <a:lnTo>
                  <a:pt x="1668" y="1101"/>
                </a:lnTo>
                <a:lnTo>
                  <a:pt x="1676" y="1129"/>
                </a:lnTo>
                <a:lnTo>
                  <a:pt x="1686" y="1159"/>
                </a:lnTo>
                <a:lnTo>
                  <a:pt x="676" y="1159"/>
                </a:lnTo>
                <a:lnTo>
                  <a:pt x="676" y="1375"/>
                </a:lnTo>
                <a:lnTo>
                  <a:pt x="770" y="1375"/>
                </a:lnTo>
                <a:lnTo>
                  <a:pt x="12" y="2889"/>
                </a:lnTo>
                <a:lnTo>
                  <a:pt x="12" y="2889"/>
                </a:lnTo>
                <a:lnTo>
                  <a:pt x="10" y="2893"/>
                </a:lnTo>
                <a:lnTo>
                  <a:pt x="10" y="2893"/>
                </a:lnTo>
                <a:lnTo>
                  <a:pt x="8" y="2899"/>
                </a:lnTo>
                <a:lnTo>
                  <a:pt x="8" y="2899"/>
                </a:lnTo>
                <a:lnTo>
                  <a:pt x="4" y="2915"/>
                </a:lnTo>
                <a:lnTo>
                  <a:pt x="2" y="2933"/>
                </a:lnTo>
                <a:lnTo>
                  <a:pt x="2" y="2933"/>
                </a:lnTo>
                <a:lnTo>
                  <a:pt x="0" y="2937"/>
                </a:lnTo>
                <a:lnTo>
                  <a:pt x="0" y="2937"/>
                </a:lnTo>
                <a:lnTo>
                  <a:pt x="0" y="2941"/>
                </a:lnTo>
                <a:lnTo>
                  <a:pt x="0" y="2941"/>
                </a:lnTo>
                <a:lnTo>
                  <a:pt x="0" y="2943"/>
                </a:lnTo>
                <a:lnTo>
                  <a:pt x="0" y="2943"/>
                </a:lnTo>
                <a:lnTo>
                  <a:pt x="2" y="2991"/>
                </a:lnTo>
                <a:lnTo>
                  <a:pt x="6" y="3039"/>
                </a:lnTo>
                <a:lnTo>
                  <a:pt x="12" y="3085"/>
                </a:lnTo>
                <a:lnTo>
                  <a:pt x="20" y="3131"/>
                </a:lnTo>
                <a:lnTo>
                  <a:pt x="32" y="3177"/>
                </a:lnTo>
                <a:lnTo>
                  <a:pt x="44" y="3221"/>
                </a:lnTo>
                <a:lnTo>
                  <a:pt x="60" y="3265"/>
                </a:lnTo>
                <a:lnTo>
                  <a:pt x="76" y="3307"/>
                </a:lnTo>
                <a:lnTo>
                  <a:pt x="96" y="3349"/>
                </a:lnTo>
                <a:lnTo>
                  <a:pt x="116" y="3389"/>
                </a:lnTo>
                <a:lnTo>
                  <a:pt x="140" y="3428"/>
                </a:lnTo>
                <a:lnTo>
                  <a:pt x="164" y="3466"/>
                </a:lnTo>
                <a:lnTo>
                  <a:pt x="190" y="3502"/>
                </a:lnTo>
                <a:lnTo>
                  <a:pt x="218" y="3538"/>
                </a:lnTo>
                <a:lnTo>
                  <a:pt x="248" y="3572"/>
                </a:lnTo>
                <a:lnTo>
                  <a:pt x="280" y="3604"/>
                </a:lnTo>
                <a:lnTo>
                  <a:pt x="312" y="3636"/>
                </a:lnTo>
                <a:lnTo>
                  <a:pt x="346" y="3666"/>
                </a:lnTo>
                <a:lnTo>
                  <a:pt x="382" y="3694"/>
                </a:lnTo>
                <a:lnTo>
                  <a:pt x="418" y="3720"/>
                </a:lnTo>
                <a:lnTo>
                  <a:pt x="458" y="3744"/>
                </a:lnTo>
                <a:lnTo>
                  <a:pt x="496" y="3766"/>
                </a:lnTo>
                <a:lnTo>
                  <a:pt x="538" y="3788"/>
                </a:lnTo>
                <a:lnTo>
                  <a:pt x="578" y="3806"/>
                </a:lnTo>
                <a:lnTo>
                  <a:pt x="622" y="3822"/>
                </a:lnTo>
                <a:lnTo>
                  <a:pt x="666" y="3838"/>
                </a:lnTo>
                <a:lnTo>
                  <a:pt x="710" y="3850"/>
                </a:lnTo>
                <a:lnTo>
                  <a:pt x="756" y="3860"/>
                </a:lnTo>
                <a:lnTo>
                  <a:pt x="802" y="3868"/>
                </a:lnTo>
                <a:lnTo>
                  <a:pt x="848" y="3874"/>
                </a:lnTo>
                <a:lnTo>
                  <a:pt x="896" y="3878"/>
                </a:lnTo>
                <a:lnTo>
                  <a:pt x="944" y="3880"/>
                </a:lnTo>
                <a:lnTo>
                  <a:pt x="944" y="3880"/>
                </a:lnTo>
                <a:lnTo>
                  <a:pt x="992" y="3878"/>
                </a:lnTo>
                <a:lnTo>
                  <a:pt x="1040" y="3874"/>
                </a:lnTo>
                <a:lnTo>
                  <a:pt x="1088" y="3868"/>
                </a:lnTo>
                <a:lnTo>
                  <a:pt x="1134" y="3860"/>
                </a:lnTo>
                <a:lnTo>
                  <a:pt x="1180" y="3850"/>
                </a:lnTo>
                <a:lnTo>
                  <a:pt x="1224" y="3838"/>
                </a:lnTo>
                <a:lnTo>
                  <a:pt x="1268" y="3822"/>
                </a:lnTo>
                <a:lnTo>
                  <a:pt x="1310" y="3806"/>
                </a:lnTo>
                <a:lnTo>
                  <a:pt x="1352" y="3788"/>
                </a:lnTo>
                <a:lnTo>
                  <a:pt x="1392" y="3766"/>
                </a:lnTo>
                <a:lnTo>
                  <a:pt x="1432" y="3744"/>
                </a:lnTo>
                <a:lnTo>
                  <a:pt x="1470" y="3720"/>
                </a:lnTo>
                <a:lnTo>
                  <a:pt x="1506" y="3694"/>
                </a:lnTo>
                <a:lnTo>
                  <a:pt x="1542" y="3666"/>
                </a:lnTo>
                <a:lnTo>
                  <a:pt x="1576" y="3636"/>
                </a:lnTo>
                <a:lnTo>
                  <a:pt x="1610" y="3604"/>
                </a:lnTo>
                <a:lnTo>
                  <a:pt x="1640" y="3572"/>
                </a:lnTo>
                <a:lnTo>
                  <a:pt x="1670" y="3538"/>
                </a:lnTo>
                <a:lnTo>
                  <a:pt x="1698" y="3502"/>
                </a:lnTo>
                <a:lnTo>
                  <a:pt x="1724" y="3466"/>
                </a:lnTo>
                <a:lnTo>
                  <a:pt x="1750" y="3428"/>
                </a:lnTo>
                <a:lnTo>
                  <a:pt x="1772" y="3389"/>
                </a:lnTo>
                <a:lnTo>
                  <a:pt x="1794" y="3349"/>
                </a:lnTo>
                <a:lnTo>
                  <a:pt x="1812" y="3307"/>
                </a:lnTo>
                <a:lnTo>
                  <a:pt x="1830" y="3265"/>
                </a:lnTo>
                <a:lnTo>
                  <a:pt x="1844" y="3221"/>
                </a:lnTo>
                <a:lnTo>
                  <a:pt x="1858" y="3177"/>
                </a:lnTo>
                <a:lnTo>
                  <a:pt x="1868" y="3131"/>
                </a:lnTo>
                <a:lnTo>
                  <a:pt x="1876" y="3085"/>
                </a:lnTo>
                <a:lnTo>
                  <a:pt x="1882" y="3039"/>
                </a:lnTo>
                <a:lnTo>
                  <a:pt x="1886" y="2991"/>
                </a:lnTo>
                <a:lnTo>
                  <a:pt x="1888" y="2943"/>
                </a:lnTo>
                <a:lnTo>
                  <a:pt x="1888" y="2943"/>
                </a:lnTo>
                <a:lnTo>
                  <a:pt x="1888" y="2941"/>
                </a:lnTo>
                <a:lnTo>
                  <a:pt x="1888" y="2941"/>
                </a:lnTo>
                <a:lnTo>
                  <a:pt x="1888" y="2937"/>
                </a:lnTo>
                <a:lnTo>
                  <a:pt x="1888" y="2937"/>
                </a:lnTo>
                <a:lnTo>
                  <a:pt x="1888" y="2933"/>
                </a:lnTo>
                <a:lnTo>
                  <a:pt x="1888" y="2933"/>
                </a:lnTo>
                <a:lnTo>
                  <a:pt x="1886" y="2915"/>
                </a:lnTo>
                <a:lnTo>
                  <a:pt x="1880" y="2899"/>
                </a:lnTo>
                <a:lnTo>
                  <a:pt x="1880" y="2899"/>
                </a:lnTo>
                <a:lnTo>
                  <a:pt x="1878" y="2893"/>
                </a:lnTo>
                <a:lnTo>
                  <a:pt x="1878" y="2893"/>
                </a:lnTo>
                <a:lnTo>
                  <a:pt x="1876" y="2889"/>
                </a:lnTo>
                <a:lnTo>
                  <a:pt x="1120" y="1375"/>
                </a:lnTo>
                <a:lnTo>
                  <a:pt x="2880" y="1375"/>
                </a:lnTo>
                <a:lnTo>
                  <a:pt x="2122" y="2889"/>
                </a:lnTo>
                <a:lnTo>
                  <a:pt x="2122" y="2889"/>
                </a:lnTo>
                <a:lnTo>
                  <a:pt x="2122" y="2893"/>
                </a:lnTo>
                <a:lnTo>
                  <a:pt x="2122" y="2893"/>
                </a:lnTo>
                <a:lnTo>
                  <a:pt x="2118" y="2899"/>
                </a:lnTo>
                <a:lnTo>
                  <a:pt x="2118" y="2899"/>
                </a:lnTo>
                <a:lnTo>
                  <a:pt x="2114" y="2915"/>
                </a:lnTo>
                <a:lnTo>
                  <a:pt x="2112" y="2933"/>
                </a:lnTo>
                <a:lnTo>
                  <a:pt x="2112" y="2933"/>
                </a:lnTo>
                <a:lnTo>
                  <a:pt x="2112" y="2937"/>
                </a:lnTo>
                <a:lnTo>
                  <a:pt x="2112" y="2937"/>
                </a:lnTo>
                <a:lnTo>
                  <a:pt x="2112" y="2941"/>
                </a:lnTo>
                <a:lnTo>
                  <a:pt x="2112" y="2941"/>
                </a:lnTo>
                <a:lnTo>
                  <a:pt x="2112" y="2943"/>
                </a:lnTo>
                <a:lnTo>
                  <a:pt x="2112" y="2943"/>
                </a:lnTo>
                <a:lnTo>
                  <a:pt x="2114" y="2991"/>
                </a:lnTo>
                <a:lnTo>
                  <a:pt x="2116" y="3039"/>
                </a:lnTo>
                <a:lnTo>
                  <a:pt x="2124" y="3085"/>
                </a:lnTo>
                <a:lnTo>
                  <a:pt x="2132" y="3131"/>
                </a:lnTo>
                <a:lnTo>
                  <a:pt x="2142" y="3177"/>
                </a:lnTo>
                <a:lnTo>
                  <a:pt x="2156" y="3221"/>
                </a:lnTo>
                <a:lnTo>
                  <a:pt x="2170" y="3265"/>
                </a:lnTo>
                <a:lnTo>
                  <a:pt x="2188" y="3307"/>
                </a:lnTo>
                <a:lnTo>
                  <a:pt x="2206" y="3349"/>
                </a:lnTo>
                <a:lnTo>
                  <a:pt x="2228" y="3389"/>
                </a:lnTo>
                <a:lnTo>
                  <a:pt x="2250" y="3428"/>
                </a:lnTo>
                <a:lnTo>
                  <a:pt x="2274" y="3466"/>
                </a:lnTo>
                <a:lnTo>
                  <a:pt x="2302" y="3502"/>
                </a:lnTo>
                <a:lnTo>
                  <a:pt x="2330" y="3538"/>
                </a:lnTo>
                <a:lnTo>
                  <a:pt x="2358" y="3572"/>
                </a:lnTo>
                <a:lnTo>
                  <a:pt x="2390" y="3604"/>
                </a:lnTo>
                <a:lnTo>
                  <a:pt x="2422" y="3636"/>
                </a:lnTo>
                <a:lnTo>
                  <a:pt x="2458" y="3666"/>
                </a:lnTo>
                <a:lnTo>
                  <a:pt x="2492" y="3694"/>
                </a:lnTo>
                <a:lnTo>
                  <a:pt x="2530" y="3720"/>
                </a:lnTo>
                <a:lnTo>
                  <a:pt x="2568" y="3744"/>
                </a:lnTo>
                <a:lnTo>
                  <a:pt x="2608" y="3766"/>
                </a:lnTo>
                <a:lnTo>
                  <a:pt x="2648" y="3788"/>
                </a:lnTo>
                <a:lnTo>
                  <a:pt x="2690" y="3806"/>
                </a:lnTo>
                <a:lnTo>
                  <a:pt x="2732" y="3822"/>
                </a:lnTo>
                <a:lnTo>
                  <a:pt x="2776" y="3838"/>
                </a:lnTo>
                <a:lnTo>
                  <a:pt x="2820" y="3850"/>
                </a:lnTo>
                <a:lnTo>
                  <a:pt x="2866" y="3860"/>
                </a:lnTo>
                <a:lnTo>
                  <a:pt x="2912" y="3868"/>
                </a:lnTo>
                <a:lnTo>
                  <a:pt x="2960" y="3874"/>
                </a:lnTo>
                <a:lnTo>
                  <a:pt x="3006" y="3878"/>
                </a:lnTo>
                <a:lnTo>
                  <a:pt x="3056" y="3880"/>
                </a:lnTo>
                <a:lnTo>
                  <a:pt x="3056" y="3880"/>
                </a:lnTo>
                <a:lnTo>
                  <a:pt x="3104" y="3878"/>
                </a:lnTo>
                <a:lnTo>
                  <a:pt x="3152" y="3874"/>
                </a:lnTo>
                <a:lnTo>
                  <a:pt x="3198" y="3868"/>
                </a:lnTo>
                <a:lnTo>
                  <a:pt x="3244" y="3860"/>
                </a:lnTo>
                <a:lnTo>
                  <a:pt x="3290" y="3850"/>
                </a:lnTo>
                <a:lnTo>
                  <a:pt x="3334" y="3838"/>
                </a:lnTo>
                <a:lnTo>
                  <a:pt x="3378" y="3822"/>
                </a:lnTo>
                <a:lnTo>
                  <a:pt x="3422" y="3806"/>
                </a:lnTo>
                <a:lnTo>
                  <a:pt x="3462" y="3788"/>
                </a:lnTo>
                <a:lnTo>
                  <a:pt x="3504" y="3766"/>
                </a:lnTo>
                <a:lnTo>
                  <a:pt x="3542" y="3744"/>
                </a:lnTo>
                <a:lnTo>
                  <a:pt x="3580" y="3720"/>
                </a:lnTo>
                <a:lnTo>
                  <a:pt x="3618" y="3694"/>
                </a:lnTo>
                <a:lnTo>
                  <a:pt x="3654" y="3666"/>
                </a:lnTo>
                <a:lnTo>
                  <a:pt x="3688" y="3636"/>
                </a:lnTo>
                <a:lnTo>
                  <a:pt x="3720" y="3604"/>
                </a:lnTo>
                <a:lnTo>
                  <a:pt x="3752" y="3572"/>
                </a:lnTo>
                <a:lnTo>
                  <a:pt x="3782" y="3538"/>
                </a:lnTo>
                <a:lnTo>
                  <a:pt x="3810" y="3502"/>
                </a:lnTo>
                <a:lnTo>
                  <a:pt x="3836" y="3466"/>
                </a:lnTo>
                <a:lnTo>
                  <a:pt x="3860" y="3428"/>
                </a:lnTo>
                <a:lnTo>
                  <a:pt x="3884" y="3389"/>
                </a:lnTo>
                <a:lnTo>
                  <a:pt x="3904" y="3349"/>
                </a:lnTo>
                <a:lnTo>
                  <a:pt x="3924" y="3307"/>
                </a:lnTo>
                <a:lnTo>
                  <a:pt x="3940" y="3265"/>
                </a:lnTo>
                <a:lnTo>
                  <a:pt x="3956" y="3221"/>
                </a:lnTo>
                <a:lnTo>
                  <a:pt x="3968" y="3177"/>
                </a:lnTo>
                <a:lnTo>
                  <a:pt x="3978" y="3131"/>
                </a:lnTo>
                <a:lnTo>
                  <a:pt x="3988" y="3085"/>
                </a:lnTo>
                <a:lnTo>
                  <a:pt x="3994" y="3039"/>
                </a:lnTo>
                <a:lnTo>
                  <a:pt x="3998" y="2991"/>
                </a:lnTo>
                <a:lnTo>
                  <a:pt x="4000" y="2943"/>
                </a:lnTo>
                <a:lnTo>
                  <a:pt x="4000" y="2943"/>
                </a:lnTo>
                <a:lnTo>
                  <a:pt x="4000" y="2941"/>
                </a:lnTo>
                <a:lnTo>
                  <a:pt x="4000" y="2941"/>
                </a:lnTo>
                <a:close/>
                <a:moveTo>
                  <a:pt x="944" y="3664"/>
                </a:moveTo>
                <a:lnTo>
                  <a:pt x="944" y="3664"/>
                </a:lnTo>
                <a:lnTo>
                  <a:pt x="910" y="3662"/>
                </a:lnTo>
                <a:lnTo>
                  <a:pt x="876" y="3660"/>
                </a:lnTo>
                <a:lnTo>
                  <a:pt x="844" y="3656"/>
                </a:lnTo>
                <a:lnTo>
                  <a:pt x="812" y="3652"/>
                </a:lnTo>
                <a:lnTo>
                  <a:pt x="778" y="3644"/>
                </a:lnTo>
                <a:lnTo>
                  <a:pt x="748" y="3636"/>
                </a:lnTo>
                <a:lnTo>
                  <a:pt x="716" y="3626"/>
                </a:lnTo>
                <a:lnTo>
                  <a:pt x="686" y="3616"/>
                </a:lnTo>
                <a:lnTo>
                  <a:pt x="656" y="3604"/>
                </a:lnTo>
                <a:lnTo>
                  <a:pt x="626" y="3590"/>
                </a:lnTo>
                <a:lnTo>
                  <a:pt x="598" y="3576"/>
                </a:lnTo>
                <a:lnTo>
                  <a:pt x="570" y="3560"/>
                </a:lnTo>
                <a:lnTo>
                  <a:pt x="544" y="3542"/>
                </a:lnTo>
                <a:lnTo>
                  <a:pt x="518" y="3524"/>
                </a:lnTo>
                <a:lnTo>
                  <a:pt x="492" y="3506"/>
                </a:lnTo>
                <a:lnTo>
                  <a:pt x="468" y="3484"/>
                </a:lnTo>
                <a:lnTo>
                  <a:pt x="444" y="3464"/>
                </a:lnTo>
                <a:lnTo>
                  <a:pt x="422" y="3442"/>
                </a:lnTo>
                <a:lnTo>
                  <a:pt x="400" y="3418"/>
                </a:lnTo>
                <a:lnTo>
                  <a:pt x="380" y="3395"/>
                </a:lnTo>
                <a:lnTo>
                  <a:pt x="360" y="3369"/>
                </a:lnTo>
                <a:lnTo>
                  <a:pt x="342" y="3343"/>
                </a:lnTo>
                <a:lnTo>
                  <a:pt x="324" y="3317"/>
                </a:lnTo>
                <a:lnTo>
                  <a:pt x="308" y="3289"/>
                </a:lnTo>
                <a:lnTo>
                  <a:pt x="294" y="3261"/>
                </a:lnTo>
                <a:lnTo>
                  <a:pt x="280" y="3233"/>
                </a:lnTo>
                <a:lnTo>
                  <a:pt x="268" y="3203"/>
                </a:lnTo>
                <a:lnTo>
                  <a:pt x="256" y="3173"/>
                </a:lnTo>
                <a:lnTo>
                  <a:pt x="246" y="3141"/>
                </a:lnTo>
                <a:lnTo>
                  <a:pt x="238" y="3109"/>
                </a:lnTo>
                <a:lnTo>
                  <a:pt x="230" y="3077"/>
                </a:lnTo>
                <a:lnTo>
                  <a:pt x="224" y="3045"/>
                </a:lnTo>
                <a:lnTo>
                  <a:pt x="1664" y="3045"/>
                </a:lnTo>
                <a:lnTo>
                  <a:pt x="1664" y="3045"/>
                </a:lnTo>
                <a:lnTo>
                  <a:pt x="1658" y="3077"/>
                </a:lnTo>
                <a:lnTo>
                  <a:pt x="1652" y="3109"/>
                </a:lnTo>
                <a:lnTo>
                  <a:pt x="1642" y="3141"/>
                </a:lnTo>
                <a:lnTo>
                  <a:pt x="1632" y="3173"/>
                </a:lnTo>
                <a:lnTo>
                  <a:pt x="1622" y="3203"/>
                </a:lnTo>
                <a:lnTo>
                  <a:pt x="1610" y="3233"/>
                </a:lnTo>
                <a:lnTo>
                  <a:pt x="1596" y="3261"/>
                </a:lnTo>
                <a:lnTo>
                  <a:pt x="1580" y="3289"/>
                </a:lnTo>
                <a:lnTo>
                  <a:pt x="1564" y="3317"/>
                </a:lnTo>
                <a:lnTo>
                  <a:pt x="1548" y="3343"/>
                </a:lnTo>
                <a:lnTo>
                  <a:pt x="1528" y="3369"/>
                </a:lnTo>
                <a:lnTo>
                  <a:pt x="1510" y="3395"/>
                </a:lnTo>
                <a:lnTo>
                  <a:pt x="1488" y="3418"/>
                </a:lnTo>
                <a:lnTo>
                  <a:pt x="1468" y="3442"/>
                </a:lnTo>
                <a:lnTo>
                  <a:pt x="1444" y="3464"/>
                </a:lnTo>
                <a:lnTo>
                  <a:pt x="1422" y="3484"/>
                </a:lnTo>
                <a:lnTo>
                  <a:pt x="1396" y="3506"/>
                </a:lnTo>
                <a:lnTo>
                  <a:pt x="1372" y="3524"/>
                </a:lnTo>
                <a:lnTo>
                  <a:pt x="1346" y="3542"/>
                </a:lnTo>
                <a:lnTo>
                  <a:pt x="1318" y="3560"/>
                </a:lnTo>
                <a:lnTo>
                  <a:pt x="1290" y="3576"/>
                </a:lnTo>
                <a:lnTo>
                  <a:pt x="1262" y="3590"/>
                </a:lnTo>
                <a:lnTo>
                  <a:pt x="1234" y="3604"/>
                </a:lnTo>
                <a:lnTo>
                  <a:pt x="1204" y="3616"/>
                </a:lnTo>
                <a:lnTo>
                  <a:pt x="1172" y="3626"/>
                </a:lnTo>
                <a:lnTo>
                  <a:pt x="1142" y="3636"/>
                </a:lnTo>
                <a:lnTo>
                  <a:pt x="1110" y="3644"/>
                </a:lnTo>
                <a:lnTo>
                  <a:pt x="1078" y="3652"/>
                </a:lnTo>
                <a:lnTo>
                  <a:pt x="1046" y="3656"/>
                </a:lnTo>
                <a:lnTo>
                  <a:pt x="1012" y="3660"/>
                </a:lnTo>
                <a:lnTo>
                  <a:pt x="978" y="3662"/>
                </a:lnTo>
                <a:lnTo>
                  <a:pt x="944" y="3664"/>
                </a:lnTo>
                <a:lnTo>
                  <a:pt x="944" y="3664"/>
                </a:lnTo>
                <a:close/>
                <a:moveTo>
                  <a:pt x="284" y="2829"/>
                </a:moveTo>
                <a:lnTo>
                  <a:pt x="944" y="1508"/>
                </a:lnTo>
                <a:lnTo>
                  <a:pt x="1606" y="2829"/>
                </a:lnTo>
                <a:lnTo>
                  <a:pt x="284" y="2829"/>
                </a:lnTo>
                <a:close/>
                <a:moveTo>
                  <a:pt x="1878" y="1037"/>
                </a:moveTo>
                <a:lnTo>
                  <a:pt x="1878" y="1037"/>
                </a:lnTo>
                <a:lnTo>
                  <a:pt x="1878" y="1025"/>
                </a:lnTo>
                <a:lnTo>
                  <a:pt x="1880" y="1013"/>
                </a:lnTo>
                <a:lnTo>
                  <a:pt x="1884" y="1001"/>
                </a:lnTo>
                <a:lnTo>
                  <a:pt x="1888" y="989"/>
                </a:lnTo>
                <a:lnTo>
                  <a:pt x="1900" y="969"/>
                </a:lnTo>
                <a:lnTo>
                  <a:pt x="1914" y="951"/>
                </a:lnTo>
                <a:lnTo>
                  <a:pt x="1932" y="937"/>
                </a:lnTo>
                <a:lnTo>
                  <a:pt x="1952" y="925"/>
                </a:lnTo>
                <a:lnTo>
                  <a:pt x="1964" y="921"/>
                </a:lnTo>
                <a:lnTo>
                  <a:pt x="1976" y="919"/>
                </a:lnTo>
                <a:lnTo>
                  <a:pt x="1988" y="917"/>
                </a:lnTo>
                <a:lnTo>
                  <a:pt x="2000" y="915"/>
                </a:lnTo>
                <a:lnTo>
                  <a:pt x="2000" y="915"/>
                </a:lnTo>
                <a:lnTo>
                  <a:pt x="2012" y="917"/>
                </a:lnTo>
                <a:lnTo>
                  <a:pt x="2024" y="919"/>
                </a:lnTo>
                <a:lnTo>
                  <a:pt x="2048" y="925"/>
                </a:lnTo>
                <a:lnTo>
                  <a:pt x="2068" y="937"/>
                </a:lnTo>
                <a:lnTo>
                  <a:pt x="2086" y="951"/>
                </a:lnTo>
                <a:lnTo>
                  <a:pt x="2100" y="969"/>
                </a:lnTo>
                <a:lnTo>
                  <a:pt x="2112" y="989"/>
                </a:lnTo>
                <a:lnTo>
                  <a:pt x="2118" y="1013"/>
                </a:lnTo>
                <a:lnTo>
                  <a:pt x="2120" y="1025"/>
                </a:lnTo>
                <a:lnTo>
                  <a:pt x="2122" y="1037"/>
                </a:lnTo>
                <a:lnTo>
                  <a:pt x="2122" y="1037"/>
                </a:lnTo>
                <a:lnTo>
                  <a:pt x="2120" y="1049"/>
                </a:lnTo>
                <a:lnTo>
                  <a:pt x="2118" y="1061"/>
                </a:lnTo>
                <a:lnTo>
                  <a:pt x="2112" y="1085"/>
                </a:lnTo>
                <a:lnTo>
                  <a:pt x="2100" y="1105"/>
                </a:lnTo>
                <a:lnTo>
                  <a:pt x="2086" y="1123"/>
                </a:lnTo>
                <a:lnTo>
                  <a:pt x="2068" y="1139"/>
                </a:lnTo>
                <a:lnTo>
                  <a:pt x="2048" y="1149"/>
                </a:lnTo>
                <a:lnTo>
                  <a:pt x="2036" y="1153"/>
                </a:lnTo>
                <a:lnTo>
                  <a:pt x="2024" y="1157"/>
                </a:lnTo>
                <a:lnTo>
                  <a:pt x="2012" y="1159"/>
                </a:lnTo>
                <a:lnTo>
                  <a:pt x="2000" y="1159"/>
                </a:lnTo>
                <a:lnTo>
                  <a:pt x="2000" y="1159"/>
                </a:lnTo>
                <a:lnTo>
                  <a:pt x="1988" y="1159"/>
                </a:lnTo>
                <a:lnTo>
                  <a:pt x="1976" y="1157"/>
                </a:lnTo>
                <a:lnTo>
                  <a:pt x="1964" y="1153"/>
                </a:lnTo>
                <a:lnTo>
                  <a:pt x="1952" y="1149"/>
                </a:lnTo>
                <a:lnTo>
                  <a:pt x="1932" y="1139"/>
                </a:lnTo>
                <a:lnTo>
                  <a:pt x="1914" y="1123"/>
                </a:lnTo>
                <a:lnTo>
                  <a:pt x="1900" y="1105"/>
                </a:lnTo>
                <a:lnTo>
                  <a:pt x="1888" y="1085"/>
                </a:lnTo>
                <a:lnTo>
                  <a:pt x="1884" y="1073"/>
                </a:lnTo>
                <a:lnTo>
                  <a:pt x="1880" y="1061"/>
                </a:lnTo>
                <a:lnTo>
                  <a:pt x="1878" y="1049"/>
                </a:lnTo>
                <a:lnTo>
                  <a:pt x="1878" y="1037"/>
                </a:lnTo>
                <a:lnTo>
                  <a:pt x="1878" y="1037"/>
                </a:lnTo>
                <a:close/>
                <a:moveTo>
                  <a:pt x="3056" y="1508"/>
                </a:moveTo>
                <a:lnTo>
                  <a:pt x="3716" y="2829"/>
                </a:lnTo>
                <a:lnTo>
                  <a:pt x="2394" y="2829"/>
                </a:lnTo>
                <a:lnTo>
                  <a:pt x="3056" y="1508"/>
                </a:lnTo>
                <a:close/>
                <a:moveTo>
                  <a:pt x="3056" y="3664"/>
                </a:moveTo>
                <a:lnTo>
                  <a:pt x="3056" y="3664"/>
                </a:lnTo>
                <a:lnTo>
                  <a:pt x="3022" y="3662"/>
                </a:lnTo>
                <a:lnTo>
                  <a:pt x="2988" y="3660"/>
                </a:lnTo>
                <a:lnTo>
                  <a:pt x="2954" y="3656"/>
                </a:lnTo>
                <a:lnTo>
                  <a:pt x="2922" y="3652"/>
                </a:lnTo>
                <a:lnTo>
                  <a:pt x="2890" y="3644"/>
                </a:lnTo>
                <a:lnTo>
                  <a:pt x="2858" y="3636"/>
                </a:lnTo>
                <a:lnTo>
                  <a:pt x="2826" y="3626"/>
                </a:lnTo>
                <a:lnTo>
                  <a:pt x="2796" y="3616"/>
                </a:lnTo>
                <a:lnTo>
                  <a:pt x="2766" y="3604"/>
                </a:lnTo>
                <a:lnTo>
                  <a:pt x="2738" y="3590"/>
                </a:lnTo>
                <a:lnTo>
                  <a:pt x="2708" y="3576"/>
                </a:lnTo>
                <a:lnTo>
                  <a:pt x="2682" y="3560"/>
                </a:lnTo>
                <a:lnTo>
                  <a:pt x="2654" y="3542"/>
                </a:lnTo>
                <a:lnTo>
                  <a:pt x="2628" y="3524"/>
                </a:lnTo>
                <a:lnTo>
                  <a:pt x="2602" y="3506"/>
                </a:lnTo>
                <a:lnTo>
                  <a:pt x="2578" y="3484"/>
                </a:lnTo>
                <a:lnTo>
                  <a:pt x="2554" y="3464"/>
                </a:lnTo>
                <a:lnTo>
                  <a:pt x="2532" y="3442"/>
                </a:lnTo>
                <a:lnTo>
                  <a:pt x="2510" y="3418"/>
                </a:lnTo>
                <a:lnTo>
                  <a:pt x="2490" y="3395"/>
                </a:lnTo>
                <a:lnTo>
                  <a:pt x="2470" y="3369"/>
                </a:lnTo>
                <a:lnTo>
                  <a:pt x="2452" y="3343"/>
                </a:lnTo>
                <a:lnTo>
                  <a:pt x="2436" y="3317"/>
                </a:lnTo>
                <a:lnTo>
                  <a:pt x="2418" y="3289"/>
                </a:lnTo>
                <a:lnTo>
                  <a:pt x="2404" y="3261"/>
                </a:lnTo>
                <a:lnTo>
                  <a:pt x="2390" y="3233"/>
                </a:lnTo>
                <a:lnTo>
                  <a:pt x="2378" y="3203"/>
                </a:lnTo>
                <a:lnTo>
                  <a:pt x="2366" y="3173"/>
                </a:lnTo>
                <a:lnTo>
                  <a:pt x="2356" y="3141"/>
                </a:lnTo>
                <a:lnTo>
                  <a:pt x="2348" y="3109"/>
                </a:lnTo>
                <a:lnTo>
                  <a:pt x="2342" y="3077"/>
                </a:lnTo>
                <a:lnTo>
                  <a:pt x="2336" y="3045"/>
                </a:lnTo>
                <a:lnTo>
                  <a:pt x="3774" y="3045"/>
                </a:lnTo>
                <a:lnTo>
                  <a:pt x="3774" y="3045"/>
                </a:lnTo>
                <a:lnTo>
                  <a:pt x="3770" y="3077"/>
                </a:lnTo>
                <a:lnTo>
                  <a:pt x="3762" y="3109"/>
                </a:lnTo>
                <a:lnTo>
                  <a:pt x="3754" y="3141"/>
                </a:lnTo>
                <a:lnTo>
                  <a:pt x="3744" y="3173"/>
                </a:lnTo>
                <a:lnTo>
                  <a:pt x="3732" y="3203"/>
                </a:lnTo>
                <a:lnTo>
                  <a:pt x="3720" y="3233"/>
                </a:lnTo>
                <a:lnTo>
                  <a:pt x="3706" y="3261"/>
                </a:lnTo>
                <a:lnTo>
                  <a:pt x="3692" y="3289"/>
                </a:lnTo>
                <a:lnTo>
                  <a:pt x="3676" y="3317"/>
                </a:lnTo>
                <a:lnTo>
                  <a:pt x="3658" y="3343"/>
                </a:lnTo>
                <a:lnTo>
                  <a:pt x="3640" y="3369"/>
                </a:lnTo>
                <a:lnTo>
                  <a:pt x="3620" y="3395"/>
                </a:lnTo>
                <a:lnTo>
                  <a:pt x="3600" y="3418"/>
                </a:lnTo>
                <a:lnTo>
                  <a:pt x="3578" y="3442"/>
                </a:lnTo>
                <a:lnTo>
                  <a:pt x="3556" y="3464"/>
                </a:lnTo>
                <a:lnTo>
                  <a:pt x="3532" y="3484"/>
                </a:lnTo>
                <a:lnTo>
                  <a:pt x="3508" y="3506"/>
                </a:lnTo>
                <a:lnTo>
                  <a:pt x="3482" y="3524"/>
                </a:lnTo>
                <a:lnTo>
                  <a:pt x="3456" y="3542"/>
                </a:lnTo>
                <a:lnTo>
                  <a:pt x="3430" y="3560"/>
                </a:lnTo>
                <a:lnTo>
                  <a:pt x="3402" y="3576"/>
                </a:lnTo>
                <a:lnTo>
                  <a:pt x="3374" y="3590"/>
                </a:lnTo>
                <a:lnTo>
                  <a:pt x="3344" y="3604"/>
                </a:lnTo>
                <a:lnTo>
                  <a:pt x="3314" y="3616"/>
                </a:lnTo>
                <a:lnTo>
                  <a:pt x="3284" y="3626"/>
                </a:lnTo>
                <a:lnTo>
                  <a:pt x="3252" y="3636"/>
                </a:lnTo>
                <a:lnTo>
                  <a:pt x="3220" y="3644"/>
                </a:lnTo>
                <a:lnTo>
                  <a:pt x="3188" y="3652"/>
                </a:lnTo>
                <a:lnTo>
                  <a:pt x="3156" y="3656"/>
                </a:lnTo>
                <a:lnTo>
                  <a:pt x="3122" y="3660"/>
                </a:lnTo>
                <a:lnTo>
                  <a:pt x="3090" y="3662"/>
                </a:lnTo>
                <a:lnTo>
                  <a:pt x="3056" y="3664"/>
                </a:lnTo>
                <a:lnTo>
                  <a:pt x="3056" y="366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grpSp>
        <p:nvGrpSpPr>
          <p:cNvPr id="19" name="Group 18"/>
          <p:cNvGrpSpPr>
            <a:grpSpLocks noChangeAspect="1"/>
          </p:cNvGrpSpPr>
          <p:nvPr/>
        </p:nvGrpSpPr>
        <p:grpSpPr>
          <a:xfrm>
            <a:off x="511805" y="4324753"/>
            <a:ext cx="505826" cy="556513"/>
            <a:chOff x="3235800" y="3380190"/>
            <a:chExt cx="1536700" cy="1690688"/>
          </a:xfrm>
          <a:solidFill>
            <a:schemeClr val="accent3"/>
          </a:solidFill>
        </p:grpSpPr>
        <p:sp>
          <p:nvSpPr>
            <p:cNvPr id="20" name="Rectangle 61"/>
            <p:cNvSpPr>
              <a:spLocks noChangeArrowheads="1"/>
            </p:cNvSpPr>
            <p:nvPr/>
          </p:nvSpPr>
          <p:spPr bwMode="auto">
            <a:xfrm>
              <a:off x="3500912" y="3910415"/>
              <a:ext cx="201613" cy="920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1" name="Rectangle 62"/>
            <p:cNvSpPr>
              <a:spLocks noChangeArrowheads="1"/>
            </p:cNvSpPr>
            <p:nvPr/>
          </p:nvSpPr>
          <p:spPr bwMode="auto">
            <a:xfrm>
              <a:off x="3902550" y="3910415"/>
              <a:ext cx="201613" cy="920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2" name="Rectangle 63"/>
            <p:cNvSpPr>
              <a:spLocks noChangeArrowheads="1"/>
            </p:cNvSpPr>
            <p:nvPr/>
          </p:nvSpPr>
          <p:spPr bwMode="auto">
            <a:xfrm>
              <a:off x="4304187" y="3910415"/>
              <a:ext cx="201613" cy="920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3" name="Rectangle 64"/>
            <p:cNvSpPr>
              <a:spLocks noChangeArrowheads="1"/>
            </p:cNvSpPr>
            <p:nvPr/>
          </p:nvSpPr>
          <p:spPr bwMode="auto">
            <a:xfrm>
              <a:off x="3500912" y="4258078"/>
              <a:ext cx="201613"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4" name="Rectangle 65"/>
            <p:cNvSpPr>
              <a:spLocks noChangeArrowheads="1"/>
            </p:cNvSpPr>
            <p:nvPr/>
          </p:nvSpPr>
          <p:spPr bwMode="auto">
            <a:xfrm>
              <a:off x="3902550" y="4258078"/>
              <a:ext cx="201613"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5" name="Rectangle 66"/>
            <p:cNvSpPr>
              <a:spLocks noChangeArrowheads="1"/>
            </p:cNvSpPr>
            <p:nvPr/>
          </p:nvSpPr>
          <p:spPr bwMode="auto">
            <a:xfrm>
              <a:off x="4304187" y="4258078"/>
              <a:ext cx="201613"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6" name="Rectangle 67"/>
            <p:cNvSpPr>
              <a:spLocks noChangeArrowheads="1"/>
            </p:cNvSpPr>
            <p:nvPr/>
          </p:nvSpPr>
          <p:spPr bwMode="auto">
            <a:xfrm>
              <a:off x="3500912" y="4605740"/>
              <a:ext cx="201613"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7" name="Rectangle 68"/>
            <p:cNvSpPr>
              <a:spLocks noChangeArrowheads="1"/>
            </p:cNvSpPr>
            <p:nvPr/>
          </p:nvSpPr>
          <p:spPr bwMode="auto">
            <a:xfrm>
              <a:off x="3902550" y="4605740"/>
              <a:ext cx="201613"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8" name="Rectangle 69"/>
            <p:cNvSpPr>
              <a:spLocks noChangeArrowheads="1"/>
            </p:cNvSpPr>
            <p:nvPr/>
          </p:nvSpPr>
          <p:spPr bwMode="auto">
            <a:xfrm>
              <a:off x="4304187" y="4605740"/>
              <a:ext cx="201613"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9" name="Freeform 70"/>
            <p:cNvSpPr>
              <a:spLocks noEditPoints="1"/>
            </p:cNvSpPr>
            <p:nvPr/>
          </p:nvSpPr>
          <p:spPr bwMode="auto">
            <a:xfrm>
              <a:off x="3235800" y="3380190"/>
              <a:ext cx="1536700" cy="1690688"/>
            </a:xfrm>
            <a:custGeom>
              <a:avLst/>
              <a:gdLst>
                <a:gd name="T0" fmla="*/ 328 w 2904"/>
                <a:gd name="T1" fmla="*/ 470 h 3196"/>
                <a:gd name="T2" fmla="*/ 259 w 2904"/>
                <a:gd name="T3" fmla="*/ 501 h 3196"/>
                <a:gd name="T4" fmla="*/ 206 w 2904"/>
                <a:gd name="T5" fmla="*/ 552 h 3196"/>
                <a:gd name="T6" fmla="*/ 177 w 2904"/>
                <a:gd name="T7" fmla="*/ 623 h 3196"/>
                <a:gd name="T8" fmla="*/ 173 w 2904"/>
                <a:gd name="T9" fmla="*/ 2829 h 3196"/>
                <a:gd name="T10" fmla="*/ 189 w 2904"/>
                <a:gd name="T11" fmla="*/ 2904 h 3196"/>
                <a:gd name="T12" fmla="*/ 230 w 2904"/>
                <a:gd name="T13" fmla="*/ 2966 h 3196"/>
                <a:gd name="T14" fmla="*/ 292 w 2904"/>
                <a:gd name="T15" fmla="*/ 3009 h 3196"/>
                <a:gd name="T16" fmla="*/ 367 w 2904"/>
                <a:gd name="T17" fmla="*/ 3024 h 3196"/>
                <a:gd name="T18" fmla="*/ 2574 w 2904"/>
                <a:gd name="T19" fmla="*/ 3019 h 3196"/>
                <a:gd name="T20" fmla="*/ 2644 w 2904"/>
                <a:gd name="T21" fmla="*/ 2990 h 3196"/>
                <a:gd name="T22" fmla="*/ 2696 w 2904"/>
                <a:gd name="T23" fmla="*/ 2937 h 3196"/>
                <a:gd name="T24" fmla="*/ 2727 w 2904"/>
                <a:gd name="T25" fmla="*/ 2868 h 3196"/>
                <a:gd name="T26" fmla="*/ 2731 w 2904"/>
                <a:gd name="T27" fmla="*/ 662 h 3196"/>
                <a:gd name="T28" fmla="*/ 2715 w 2904"/>
                <a:gd name="T29" fmla="*/ 586 h 3196"/>
                <a:gd name="T30" fmla="*/ 2673 w 2904"/>
                <a:gd name="T31" fmla="*/ 524 h 3196"/>
                <a:gd name="T32" fmla="*/ 2611 w 2904"/>
                <a:gd name="T33" fmla="*/ 482 h 3196"/>
                <a:gd name="T34" fmla="*/ 2535 w 2904"/>
                <a:gd name="T35" fmla="*/ 468 h 3196"/>
                <a:gd name="T36" fmla="*/ 608 w 2904"/>
                <a:gd name="T37" fmla="*/ 0 h 3196"/>
                <a:gd name="T38" fmla="*/ 781 w 2904"/>
                <a:gd name="T39" fmla="*/ 295 h 3196"/>
                <a:gd name="T40" fmla="*/ 2123 w 2904"/>
                <a:gd name="T41" fmla="*/ 0 h 3196"/>
                <a:gd name="T42" fmla="*/ 2296 w 2904"/>
                <a:gd name="T43" fmla="*/ 295 h 3196"/>
                <a:gd name="T44" fmla="*/ 2590 w 2904"/>
                <a:gd name="T45" fmla="*/ 298 h 3196"/>
                <a:gd name="T46" fmla="*/ 2691 w 2904"/>
                <a:gd name="T47" fmla="*/ 328 h 3196"/>
                <a:gd name="T48" fmla="*/ 2777 w 2904"/>
                <a:gd name="T49" fmla="*/ 384 h 3196"/>
                <a:gd name="T50" fmla="*/ 2843 w 2904"/>
                <a:gd name="T51" fmla="*/ 462 h 3196"/>
                <a:gd name="T52" fmla="*/ 2888 w 2904"/>
                <a:gd name="T53" fmla="*/ 555 h 3196"/>
                <a:gd name="T54" fmla="*/ 2904 w 2904"/>
                <a:gd name="T55" fmla="*/ 662 h 3196"/>
                <a:gd name="T56" fmla="*/ 2899 w 2904"/>
                <a:gd name="T57" fmla="*/ 2882 h 3196"/>
                <a:gd name="T58" fmla="*/ 2869 w 2904"/>
                <a:gd name="T59" fmla="*/ 2983 h 3196"/>
                <a:gd name="T60" fmla="*/ 2813 w 2904"/>
                <a:gd name="T61" fmla="*/ 3070 h 3196"/>
                <a:gd name="T62" fmla="*/ 2735 w 2904"/>
                <a:gd name="T63" fmla="*/ 3137 h 3196"/>
                <a:gd name="T64" fmla="*/ 2642 w 2904"/>
                <a:gd name="T65" fmla="*/ 3180 h 3196"/>
                <a:gd name="T66" fmla="*/ 2535 w 2904"/>
                <a:gd name="T67" fmla="*/ 3196 h 3196"/>
                <a:gd name="T68" fmla="*/ 314 w 2904"/>
                <a:gd name="T69" fmla="*/ 3192 h 3196"/>
                <a:gd name="T70" fmla="*/ 213 w 2904"/>
                <a:gd name="T71" fmla="*/ 3162 h 3196"/>
                <a:gd name="T72" fmla="*/ 127 w 2904"/>
                <a:gd name="T73" fmla="*/ 3106 h 3196"/>
                <a:gd name="T74" fmla="*/ 59 w 2904"/>
                <a:gd name="T75" fmla="*/ 3029 h 3196"/>
                <a:gd name="T76" fmla="*/ 16 w 2904"/>
                <a:gd name="T77" fmla="*/ 2934 h 3196"/>
                <a:gd name="T78" fmla="*/ 0 w 2904"/>
                <a:gd name="T79" fmla="*/ 2829 h 3196"/>
                <a:gd name="T80" fmla="*/ 4 w 2904"/>
                <a:gd name="T81" fmla="*/ 607 h 3196"/>
                <a:gd name="T82" fmla="*/ 34 w 2904"/>
                <a:gd name="T83" fmla="*/ 506 h 3196"/>
                <a:gd name="T84" fmla="*/ 91 w 2904"/>
                <a:gd name="T85" fmla="*/ 420 h 3196"/>
                <a:gd name="T86" fmla="*/ 167 w 2904"/>
                <a:gd name="T87" fmla="*/ 354 h 3196"/>
                <a:gd name="T88" fmla="*/ 262 w 2904"/>
                <a:gd name="T89" fmla="*/ 309 h 3196"/>
                <a:gd name="T90" fmla="*/ 367 w 2904"/>
                <a:gd name="T91" fmla="*/ 295 h 3196"/>
                <a:gd name="T92" fmla="*/ 608 w 2904"/>
                <a:gd name="T93" fmla="*/ 0 h 3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4" h="3196">
                  <a:moveTo>
                    <a:pt x="367" y="468"/>
                  </a:moveTo>
                  <a:lnTo>
                    <a:pt x="328" y="470"/>
                  </a:lnTo>
                  <a:lnTo>
                    <a:pt x="292" y="482"/>
                  </a:lnTo>
                  <a:lnTo>
                    <a:pt x="259" y="501"/>
                  </a:lnTo>
                  <a:lnTo>
                    <a:pt x="230" y="524"/>
                  </a:lnTo>
                  <a:lnTo>
                    <a:pt x="206" y="552"/>
                  </a:lnTo>
                  <a:lnTo>
                    <a:pt x="189" y="586"/>
                  </a:lnTo>
                  <a:lnTo>
                    <a:pt x="177" y="623"/>
                  </a:lnTo>
                  <a:lnTo>
                    <a:pt x="173" y="662"/>
                  </a:lnTo>
                  <a:lnTo>
                    <a:pt x="173" y="2829"/>
                  </a:lnTo>
                  <a:lnTo>
                    <a:pt x="177" y="2868"/>
                  </a:lnTo>
                  <a:lnTo>
                    <a:pt x="189" y="2904"/>
                  </a:lnTo>
                  <a:lnTo>
                    <a:pt x="206" y="2937"/>
                  </a:lnTo>
                  <a:lnTo>
                    <a:pt x="230" y="2966"/>
                  </a:lnTo>
                  <a:lnTo>
                    <a:pt x="259" y="2990"/>
                  </a:lnTo>
                  <a:lnTo>
                    <a:pt x="292" y="3009"/>
                  </a:lnTo>
                  <a:lnTo>
                    <a:pt x="328" y="3019"/>
                  </a:lnTo>
                  <a:lnTo>
                    <a:pt x="367" y="3024"/>
                  </a:lnTo>
                  <a:lnTo>
                    <a:pt x="2535" y="3024"/>
                  </a:lnTo>
                  <a:lnTo>
                    <a:pt x="2574" y="3019"/>
                  </a:lnTo>
                  <a:lnTo>
                    <a:pt x="2611" y="3009"/>
                  </a:lnTo>
                  <a:lnTo>
                    <a:pt x="2644" y="2990"/>
                  </a:lnTo>
                  <a:lnTo>
                    <a:pt x="2673" y="2966"/>
                  </a:lnTo>
                  <a:lnTo>
                    <a:pt x="2696" y="2937"/>
                  </a:lnTo>
                  <a:lnTo>
                    <a:pt x="2715" y="2904"/>
                  </a:lnTo>
                  <a:lnTo>
                    <a:pt x="2727" y="2868"/>
                  </a:lnTo>
                  <a:lnTo>
                    <a:pt x="2731" y="2829"/>
                  </a:lnTo>
                  <a:lnTo>
                    <a:pt x="2731" y="662"/>
                  </a:lnTo>
                  <a:lnTo>
                    <a:pt x="2727" y="623"/>
                  </a:lnTo>
                  <a:lnTo>
                    <a:pt x="2715" y="586"/>
                  </a:lnTo>
                  <a:lnTo>
                    <a:pt x="2696" y="552"/>
                  </a:lnTo>
                  <a:lnTo>
                    <a:pt x="2673" y="524"/>
                  </a:lnTo>
                  <a:lnTo>
                    <a:pt x="2644" y="501"/>
                  </a:lnTo>
                  <a:lnTo>
                    <a:pt x="2611" y="482"/>
                  </a:lnTo>
                  <a:lnTo>
                    <a:pt x="2574" y="470"/>
                  </a:lnTo>
                  <a:lnTo>
                    <a:pt x="2535" y="468"/>
                  </a:lnTo>
                  <a:lnTo>
                    <a:pt x="367" y="468"/>
                  </a:lnTo>
                  <a:close/>
                  <a:moveTo>
                    <a:pt x="608" y="0"/>
                  </a:moveTo>
                  <a:lnTo>
                    <a:pt x="781" y="0"/>
                  </a:lnTo>
                  <a:lnTo>
                    <a:pt x="781" y="295"/>
                  </a:lnTo>
                  <a:lnTo>
                    <a:pt x="2123" y="295"/>
                  </a:lnTo>
                  <a:lnTo>
                    <a:pt x="2123" y="0"/>
                  </a:lnTo>
                  <a:lnTo>
                    <a:pt x="2296" y="0"/>
                  </a:lnTo>
                  <a:lnTo>
                    <a:pt x="2296" y="295"/>
                  </a:lnTo>
                  <a:lnTo>
                    <a:pt x="2535" y="295"/>
                  </a:lnTo>
                  <a:lnTo>
                    <a:pt x="2590" y="298"/>
                  </a:lnTo>
                  <a:lnTo>
                    <a:pt x="2642" y="309"/>
                  </a:lnTo>
                  <a:lnTo>
                    <a:pt x="2691" y="328"/>
                  </a:lnTo>
                  <a:lnTo>
                    <a:pt x="2735" y="354"/>
                  </a:lnTo>
                  <a:lnTo>
                    <a:pt x="2777" y="384"/>
                  </a:lnTo>
                  <a:lnTo>
                    <a:pt x="2813" y="420"/>
                  </a:lnTo>
                  <a:lnTo>
                    <a:pt x="2843" y="462"/>
                  </a:lnTo>
                  <a:lnTo>
                    <a:pt x="2869" y="506"/>
                  </a:lnTo>
                  <a:lnTo>
                    <a:pt x="2888" y="555"/>
                  </a:lnTo>
                  <a:lnTo>
                    <a:pt x="2899" y="607"/>
                  </a:lnTo>
                  <a:lnTo>
                    <a:pt x="2904" y="662"/>
                  </a:lnTo>
                  <a:lnTo>
                    <a:pt x="2904" y="2829"/>
                  </a:lnTo>
                  <a:lnTo>
                    <a:pt x="2899" y="2882"/>
                  </a:lnTo>
                  <a:lnTo>
                    <a:pt x="2888" y="2934"/>
                  </a:lnTo>
                  <a:lnTo>
                    <a:pt x="2869" y="2983"/>
                  </a:lnTo>
                  <a:lnTo>
                    <a:pt x="2843" y="3029"/>
                  </a:lnTo>
                  <a:lnTo>
                    <a:pt x="2813" y="3070"/>
                  </a:lnTo>
                  <a:lnTo>
                    <a:pt x="2777" y="3106"/>
                  </a:lnTo>
                  <a:lnTo>
                    <a:pt x="2735" y="3137"/>
                  </a:lnTo>
                  <a:lnTo>
                    <a:pt x="2691" y="3162"/>
                  </a:lnTo>
                  <a:lnTo>
                    <a:pt x="2642" y="3180"/>
                  </a:lnTo>
                  <a:lnTo>
                    <a:pt x="2590" y="3192"/>
                  </a:lnTo>
                  <a:lnTo>
                    <a:pt x="2535" y="3196"/>
                  </a:lnTo>
                  <a:lnTo>
                    <a:pt x="367" y="3196"/>
                  </a:lnTo>
                  <a:lnTo>
                    <a:pt x="314" y="3192"/>
                  </a:lnTo>
                  <a:lnTo>
                    <a:pt x="262" y="3180"/>
                  </a:lnTo>
                  <a:lnTo>
                    <a:pt x="213" y="3162"/>
                  </a:lnTo>
                  <a:lnTo>
                    <a:pt x="167" y="3137"/>
                  </a:lnTo>
                  <a:lnTo>
                    <a:pt x="127" y="3106"/>
                  </a:lnTo>
                  <a:lnTo>
                    <a:pt x="91" y="3070"/>
                  </a:lnTo>
                  <a:lnTo>
                    <a:pt x="59" y="3029"/>
                  </a:lnTo>
                  <a:lnTo>
                    <a:pt x="34" y="2983"/>
                  </a:lnTo>
                  <a:lnTo>
                    <a:pt x="16" y="2934"/>
                  </a:lnTo>
                  <a:lnTo>
                    <a:pt x="4" y="2882"/>
                  </a:lnTo>
                  <a:lnTo>
                    <a:pt x="0" y="2829"/>
                  </a:lnTo>
                  <a:lnTo>
                    <a:pt x="0" y="662"/>
                  </a:lnTo>
                  <a:lnTo>
                    <a:pt x="4" y="607"/>
                  </a:lnTo>
                  <a:lnTo>
                    <a:pt x="16" y="555"/>
                  </a:lnTo>
                  <a:lnTo>
                    <a:pt x="34" y="506"/>
                  </a:lnTo>
                  <a:lnTo>
                    <a:pt x="59" y="462"/>
                  </a:lnTo>
                  <a:lnTo>
                    <a:pt x="91" y="420"/>
                  </a:lnTo>
                  <a:lnTo>
                    <a:pt x="127" y="384"/>
                  </a:lnTo>
                  <a:lnTo>
                    <a:pt x="167" y="354"/>
                  </a:lnTo>
                  <a:lnTo>
                    <a:pt x="213" y="328"/>
                  </a:lnTo>
                  <a:lnTo>
                    <a:pt x="262" y="309"/>
                  </a:lnTo>
                  <a:lnTo>
                    <a:pt x="314" y="298"/>
                  </a:lnTo>
                  <a:lnTo>
                    <a:pt x="367" y="295"/>
                  </a:lnTo>
                  <a:lnTo>
                    <a:pt x="608" y="295"/>
                  </a:lnTo>
                  <a:lnTo>
                    <a:pt x="6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p>
          </p:txBody>
        </p:sp>
      </p:grpSp>
      <p:graphicFrame>
        <p:nvGraphicFramePr>
          <p:cNvPr id="10" name="Table 9">
            <a:extLst>
              <a:ext uri="{FF2B5EF4-FFF2-40B4-BE49-F238E27FC236}">
                <a16:creationId xmlns:a16="http://schemas.microsoft.com/office/drawing/2014/main" id="{534F0267-E2D3-4FC1-8FAD-D70D5F8F1E00}"/>
              </a:ext>
            </a:extLst>
          </p:cNvPr>
          <p:cNvGraphicFramePr>
            <a:graphicFrameLocks noGrp="1"/>
          </p:cNvGraphicFramePr>
          <p:nvPr>
            <p:extLst>
              <p:ext uri="{D42A27DB-BD31-4B8C-83A1-F6EECF244321}">
                <p14:modId xmlns:p14="http://schemas.microsoft.com/office/powerpoint/2010/main" val="1600217624"/>
              </p:ext>
            </p:extLst>
          </p:nvPr>
        </p:nvGraphicFramePr>
        <p:xfrm>
          <a:off x="1191765" y="4501324"/>
          <a:ext cx="8919315" cy="1005840"/>
        </p:xfrm>
        <a:graphic>
          <a:graphicData uri="http://schemas.openxmlformats.org/drawingml/2006/table">
            <a:tbl>
              <a:tblPr firstRow="1" bandRow="1">
                <a:tableStyleId>{5C22544A-7EE6-4342-B048-85BDC9FD1C3A}</a:tableStyleId>
              </a:tblPr>
              <a:tblGrid>
                <a:gridCol w="2973105">
                  <a:extLst>
                    <a:ext uri="{9D8B030D-6E8A-4147-A177-3AD203B41FA5}">
                      <a16:colId xmlns:a16="http://schemas.microsoft.com/office/drawing/2014/main" val="3440209305"/>
                    </a:ext>
                  </a:extLst>
                </a:gridCol>
                <a:gridCol w="2973105">
                  <a:extLst>
                    <a:ext uri="{9D8B030D-6E8A-4147-A177-3AD203B41FA5}">
                      <a16:colId xmlns:a16="http://schemas.microsoft.com/office/drawing/2014/main" val="2387542281"/>
                    </a:ext>
                  </a:extLst>
                </a:gridCol>
                <a:gridCol w="2973105">
                  <a:extLst>
                    <a:ext uri="{9D8B030D-6E8A-4147-A177-3AD203B41FA5}">
                      <a16:colId xmlns:a16="http://schemas.microsoft.com/office/drawing/2014/main" val="1806574078"/>
                    </a:ext>
                  </a:extLst>
                </a:gridCol>
              </a:tblGrid>
              <a:tr h="201524">
                <a:tc>
                  <a:txBody>
                    <a:bodyPr/>
                    <a:lstStyle/>
                    <a:p>
                      <a:r>
                        <a:rPr lang="en-NZ" sz="1050" b="0" kern="1200" dirty="0">
                          <a:solidFill>
                            <a:schemeClr val="tx1"/>
                          </a:solidFill>
                          <a:latin typeface="+mn-lt"/>
                          <a:ea typeface="+mn-ea"/>
                          <a:cs typeface="+mn-cs"/>
                        </a:rPr>
                        <a:t>Wave 1: 2</a:t>
                      </a:r>
                      <a:r>
                        <a:rPr lang="en-NZ" sz="1050" b="0" kern="1200" baseline="30000" dirty="0">
                          <a:solidFill>
                            <a:schemeClr val="tx1"/>
                          </a:solidFill>
                          <a:latin typeface="+mn-lt"/>
                          <a:ea typeface="+mn-ea"/>
                          <a:cs typeface="+mn-cs"/>
                        </a:rPr>
                        <a:t>nd</a:t>
                      </a:r>
                      <a:r>
                        <a:rPr lang="en-NZ" sz="1050" b="0" kern="1200" dirty="0">
                          <a:solidFill>
                            <a:schemeClr val="tx1"/>
                          </a:solidFill>
                          <a:latin typeface="+mn-lt"/>
                          <a:ea typeface="+mn-ea"/>
                          <a:cs typeface="+mn-cs"/>
                        </a:rPr>
                        <a:t> to 6</a:t>
                      </a:r>
                      <a:r>
                        <a:rPr lang="en-NZ" sz="1050" b="0" kern="1200" baseline="30000" dirty="0">
                          <a:solidFill>
                            <a:schemeClr val="tx1"/>
                          </a:solidFill>
                          <a:latin typeface="+mn-lt"/>
                          <a:ea typeface="+mn-ea"/>
                          <a:cs typeface="+mn-cs"/>
                        </a:rPr>
                        <a:t>th</a:t>
                      </a:r>
                      <a:r>
                        <a:rPr lang="en-NZ" sz="1050" b="0" kern="1200" dirty="0">
                          <a:solidFill>
                            <a:schemeClr val="tx1"/>
                          </a:solidFill>
                          <a:latin typeface="+mn-lt"/>
                          <a:ea typeface="+mn-ea"/>
                          <a:cs typeface="+mn-cs"/>
                        </a:rPr>
                        <a:t> December, 2015</a:t>
                      </a:r>
                    </a:p>
                  </a:txBody>
                  <a:tcPr>
                    <a:noFill/>
                  </a:tcPr>
                </a:tc>
                <a:tc>
                  <a:txBody>
                    <a:bodyPr/>
                    <a:lstStyle/>
                    <a:p>
                      <a:r>
                        <a:rPr lang="en-NZ" sz="1050" b="0" kern="1200" dirty="0">
                          <a:solidFill>
                            <a:schemeClr val="tx1"/>
                          </a:solidFill>
                          <a:latin typeface="+mn-lt"/>
                          <a:ea typeface="+mn-ea"/>
                          <a:cs typeface="+mn-cs"/>
                        </a:rPr>
                        <a:t>Wave 5: 13</a:t>
                      </a:r>
                      <a:r>
                        <a:rPr lang="en-NZ" sz="1050" b="0" kern="1200" baseline="30000" dirty="0">
                          <a:solidFill>
                            <a:schemeClr val="tx1"/>
                          </a:solidFill>
                          <a:latin typeface="+mn-lt"/>
                          <a:ea typeface="+mn-ea"/>
                          <a:cs typeface="+mn-cs"/>
                        </a:rPr>
                        <a:t>th</a:t>
                      </a:r>
                      <a:r>
                        <a:rPr lang="en-NZ" sz="1050" b="0" kern="1200" dirty="0">
                          <a:solidFill>
                            <a:schemeClr val="tx1"/>
                          </a:solidFill>
                          <a:latin typeface="+mn-lt"/>
                          <a:ea typeface="+mn-ea"/>
                          <a:cs typeface="+mn-cs"/>
                        </a:rPr>
                        <a:t> to 23</a:t>
                      </a:r>
                      <a:r>
                        <a:rPr lang="en-NZ" sz="1050" b="0" kern="1200" baseline="30000" dirty="0">
                          <a:solidFill>
                            <a:schemeClr val="tx1"/>
                          </a:solidFill>
                          <a:latin typeface="+mn-lt"/>
                          <a:ea typeface="+mn-ea"/>
                          <a:cs typeface="+mn-cs"/>
                        </a:rPr>
                        <a:t>rd</a:t>
                      </a:r>
                      <a:r>
                        <a:rPr lang="en-NZ" sz="1050" b="0" kern="1200" dirty="0">
                          <a:solidFill>
                            <a:schemeClr val="tx1"/>
                          </a:solidFill>
                          <a:latin typeface="+mn-lt"/>
                          <a:ea typeface="+mn-ea"/>
                          <a:cs typeface="+mn-cs"/>
                        </a:rPr>
                        <a:t> November, 2017</a:t>
                      </a:r>
                    </a:p>
                  </a:txBody>
                  <a:tcPr>
                    <a:noFill/>
                  </a:tcPr>
                </a:tc>
                <a:tc>
                  <a:txBody>
                    <a:bodyPr/>
                    <a:lstStyle/>
                    <a:p>
                      <a:r>
                        <a:rPr lang="en-NZ" sz="1050" b="0" kern="1200" dirty="0">
                          <a:solidFill>
                            <a:schemeClr val="tx1"/>
                          </a:solidFill>
                          <a:latin typeface="+mn-lt"/>
                          <a:ea typeface="+mn-ea"/>
                          <a:cs typeface="+mn-cs"/>
                        </a:rPr>
                        <a:t>Wave 9: 4</a:t>
                      </a:r>
                      <a:r>
                        <a:rPr lang="en-NZ" sz="1050" b="0" kern="1200" baseline="30000" dirty="0">
                          <a:solidFill>
                            <a:schemeClr val="tx1"/>
                          </a:solidFill>
                          <a:latin typeface="+mn-lt"/>
                          <a:ea typeface="+mn-ea"/>
                          <a:cs typeface="+mn-cs"/>
                        </a:rPr>
                        <a:t>th</a:t>
                      </a:r>
                      <a:r>
                        <a:rPr lang="en-NZ" sz="1050" b="0" kern="1200" dirty="0">
                          <a:solidFill>
                            <a:schemeClr val="tx1"/>
                          </a:solidFill>
                          <a:latin typeface="+mn-lt"/>
                          <a:ea typeface="+mn-ea"/>
                          <a:cs typeface="+mn-cs"/>
                        </a:rPr>
                        <a:t> to 27</a:t>
                      </a:r>
                      <a:r>
                        <a:rPr lang="en-NZ" sz="1050" b="0" kern="1200" baseline="30000" dirty="0">
                          <a:solidFill>
                            <a:schemeClr val="tx1"/>
                          </a:solidFill>
                          <a:latin typeface="+mn-lt"/>
                          <a:ea typeface="+mn-ea"/>
                          <a:cs typeface="+mn-cs"/>
                        </a:rPr>
                        <a:t>th</a:t>
                      </a:r>
                      <a:r>
                        <a:rPr lang="en-NZ" sz="1050" b="0" kern="1200" dirty="0">
                          <a:solidFill>
                            <a:schemeClr val="tx1"/>
                          </a:solidFill>
                          <a:latin typeface="+mn-lt"/>
                          <a:ea typeface="+mn-ea"/>
                          <a:cs typeface="+mn-cs"/>
                        </a:rPr>
                        <a:t> November, 2019</a:t>
                      </a:r>
                    </a:p>
                  </a:txBody>
                  <a:tcPr>
                    <a:noFill/>
                  </a:tcPr>
                </a:tc>
                <a:extLst>
                  <a:ext uri="{0D108BD9-81ED-4DB2-BD59-A6C34878D82A}">
                    <a16:rowId xmlns:a16="http://schemas.microsoft.com/office/drawing/2014/main" val="3886118575"/>
                  </a:ext>
                </a:extLst>
              </a:tr>
              <a:tr h="201524">
                <a:tc>
                  <a:txBody>
                    <a:bodyPr/>
                    <a:lstStyle/>
                    <a:p>
                      <a:r>
                        <a:rPr lang="en-NZ" sz="1050" kern="1200" dirty="0">
                          <a:solidFill>
                            <a:schemeClr val="tx1"/>
                          </a:solidFill>
                          <a:latin typeface="+mn-lt"/>
                          <a:ea typeface="+mn-ea"/>
                          <a:cs typeface="+mn-cs"/>
                        </a:rPr>
                        <a:t>Wave 2: 17</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March to 2</a:t>
                      </a:r>
                      <a:r>
                        <a:rPr lang="en-NZ" sz="1050" kern="1200" baseline="30000" dirty="0">
                          <a:solidFill>
                            <a:schemeClr val="tx1"/>
                          </a:solidFill>
                          <a:latin typeface="+mn-lt"/>
                          <a:ea typeface="+mn-ea"/>
                          <a:cs typeface="+mn-cs"/>
                        </a:rPr>
                        <a:t>nd</a:t>
                      </a:r>
                      <a:r>
                        <a:rPr lang="en-NZ" sz="1050" kern="1200" dirty="0">
                          <a:solidFill>
                            <a:schemeClr val="tx1"/>
                          </a:solidFill>
                          <a:latin typeface="+mn-lt"/>
                          <a:ea typeface="+mn-ea"/>
                          <a:cs typeface="+mn-cs"/>
                        </a:rPr>
                        <a:t> April, 2016</a:t>
                      </a:r>
                    </a:p>
                  </a:txBody>
                  <a:tcPr>
                    <a:noFill/>
                  </a:tcPr>
                </a:tc>
                <a:tc>
                  <a:txBody>
                    <a:bodyPr/>
                    <a:lstStyle/>
                    <a:p>
                      <a:r>
                        <a:rPr lang="en-NZ" sz="1050" kern="1200" dirty="0">
                          <a:solidFill>
                            <a:schemeClr val="tx1"/>
                          </a:solidFill>
                          <a:latin typeface="+mn-lt"/>
                          <a:ea typeface="+mn-ea"/>
                          <a:cs typeface="+mn-cs"/>
                        </a:rPr>
                        <a:t>Wave 6: 5</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to 21</a:t>
                      </a:r>
                      <a:r>
                        <a:rPr lang="en-NZ" sz="1050" kern="1200" baseline="30000" dirty="0">
                          <a:solidFill>
                            <a:schemeClr val="tx1"/>
                          </a:solidFill>
                          <a:latin typeface="+mn-lt"/>
                          <a:ea typeface="+mn-ea"/>
                          <a:cs typeface="+mn-cs"/>
                        </a:rPr>
                        <a:t>st</a:t>
                      </a:r>
                      <a:r>
                        <a:rPr lang="en-NZ" sz="1050" kern="1200" dirty="0">
                          <a:solidFill>
                            <a:schemeClr val="tx1"/>
                          </a:solidFill>
                          <a:latin typeface="+mn-lt"/>
                          <a:ea typeface="+mn-ea"/>
                          <a:cs typeface="+mn-cs"/>
                        </a:rPr>
                        <a:t> March, 2018</a:t>
                      </a:r>
                    </a:p>
                  </a:txBody>
                  <a:tcPr>
                    <a:noFill/>
                  </a:tcPr>
                </a:tc>
                <a:tc>
                  <a:txBody>
                    <a:bodyPr/>
                    <a:lstStyle/>
                    <a:p>
                      <a:endParaRPr lang="en-NZ" sz="1050" kern="1200" dirty="0">
                        <a:solidFill>
                          <a:schemeClr val="tx1"/>
                        </a:solidFill>
                        <a:latin typeface="+mn-lt"/>
                        <a:ea typeface="+mn-ea"/>
                        <a:cs typeface="+mn-cs"/>
                      </a:endParaRPr>
                    </a:p>
                  </a:txBody>
                  <a:tcPr>
                    <a:noFill/>
                  </a:tcPr>
                </a:tc>
                <a:extLst>
                  <a:ext uri="{0D108BD9-81ED-4DB2-BD59-A6C34878D82A}">
                    <a16:rowId xmlns:a16="http://schemas.microsoft.com/office/drawing/2014/main" val="212685709"/>
                  </a:ext>
                </a:extLst>
              </a:tr>
              <a:tr h="201524">
                <a:tc>
                  <a:txBody>
                    <a:bodyPr/>
                    <a:lstStyle/>
                    <a:p>
                      <a:r>
                        <a:rPr lang="en-NZ" sz="1050" kern="1200" dirty="0">
                          <a:solidFill>
                            <a:schemeClr val="tx1"/>
                          </a:solidFill>
                          <a:latin typeface="+mn-lt"/>
                          <a:ea typeface="+mn-ea"/>
                          <a:cs typeface="+mn-cs"/>
                        </a:rPr>
                        <a:t>Wave 3: 7</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to 17</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November, 2016</a:t>
                      </a:r>
                    </a:p>
                  </a:txBody>
                  <a:tcPr>
                    <a:noFill/>
                  </a:tcPr>
                </a:tc>
                <a:tc>
                  <a:txBody>
                    <a:bodyPr/>
                    <a:lstStyle/>
                    <a:p>
                      <a:r>
                        <a:rPr lang="en-NZ" sz="1050" kern="1200" dirty="0">
                          <a:solidFill>
                            <a:schemeClr val="tx1"/>
                          </a:solidFill>
                          <a:latin typeface="+mn-lt"/>
                          <a:ea typeface="+mn-ea"/>
                          <a:cs typeface="+mn-cs"/>
                        </a:rPr>
                        <a:t>Wave 7: 31</a:t>
                      </a:r>
                      <a:r>
                        <a:rPr lang="en-NZ" sz="1050" kern="1200" baseline="30000" dirty="0">
                          <a:solidFill>
                            <a:schemeClr val="tx1"/>
                          </a:solidFill>
                          <a:latin typeface="+mn-lt"/>
                          <a:ea typeface="+mn-ea"/>
                          <a:cs typeface="+mn-cs"/>
                        </a:rPr>
                        <a:t>st</a:t>
                      </a:r>
                      <a:r>
                        <a:rPr lang="en-NZ" sz="1050" kern="1200" dirty="0">
                          <a:solidFill>
                            <a:schemeClr val="tx1"/>
                          </a:solidFill>
                          <a:latin typeface="+mn-lt"/>
                          <a:ea typeface="+mn-ea"/>
                          <a:cs typeface="+mn-cs"/>
                        </a:rPr>
                        <a:t> October to 13</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November, 2018</a:t>
                      </a:r>
                    </a:p>
                  </a:txBody>
                  <a:tcPr>
                    <a:noFill/>
                  </a:tcPr>
                </a:tc>
                <a:tc>
                  <a:txBody>
                    <a:bodyPr/>
                    <a:lstStyle/>
                    <a:p>
                      <a:endParaRPr lang="en-NZ" sz="1050" kern="1200" dirty="0">
                        <a:solidFill>
                          <a:schemeClr val="tx1"/>
                        </a:solidFill>
                        <a:latin typeface="+mn-lt"/>
                        <a:ea typeface="+mn-ea"/>
                        <a:cs typeface="+mn-cs"/>
                      </a:endParaRPr>
                    </a:p>
                  </a:txBody>
                  <a:tcPr>
                    <a:noFill/>
                  </a:tcPr>
                </a:tc>
                <a:extLst>
                  <a:ext uri="{0D108BD9-81ED-4DB2-BD59-A6C34878D82A}">
                    <a16:rowId xmlns:a16="http://schemas.microsoft.com/office/drawing/2014/main" val="3434014464"/>
                  </a:ext>
                </a:extLst>
              </a:tr>
              <a:tr h="201524">
                <a:tc>
                  <a:txBody>
                    <a:bodyPr/>
                    <a:lstStyle/>
                    <a:p>
                      <a:r>
                        <a:rPr lang="en-NZ" sz="1050" kern="1200" dirty="0">
                          <a:solidFill>
                            <a:schemeClr val="tx1"/>
                          </a:solidFill>
                          <a:latin typeface="+mn-lt"/>
                          <a:ea typeface="+mn-ea"/>
                          <a:cs typeface="+mn-cs"/>
                        </a:rPr>
                        <a:t>Wave 4: 13</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to 22</a:t>
                      </a:r>
                      <a:r>
                        <a:rPr lang="en-NZ" sz="1050" kern="1200" baseline="30000" dirty="0">
                          <a:solidFill>
                            <a:schemeClr val="tx1"/>
                          </a:solidFill>
                          <a:latin typeface="+mn-lt"/>
                          <a:ea typeface="+mn-ea"/>
                          <a:cs typeface="+mn-cs"/>
                        </a:rPr>
                        <a:t>nd</a:t>
                      </a:r>
                      <a:r>
                        <a:rPr lang="en-NZ" sz="1050" kern="1200" dirty="0">
                          <a:solidFill>
                            <a:schemeClr val="tx1"/>
                          </a:solidFill>
                          <a:latin typeface="+mn-lt"/>
                          <a:ea typeface="+mn-ea"/>
                          <a:cs typeface="+mn-cs"/>
                        </a:rPr>
                        <a:t> March, 2017</a:t>
                      </a:r>
                    </a:p>
                  </a:txBody>
                  <a:tcPr>
                    <a:noFill/>
                  </a:tcPr>
                </a:tc>
                <a:tc>
                  <a:txBody>
                    <a:bodyPr/>
                    <a:lstStyle/>
                    <a:p>
                      <a:r>
                        <a:rPr lang="en-NZ" sz="1050" kern="1200" dirty="0">
                          <a:solidFill>
                            <a:schemeClr val="tx1"/>
                          </a:solidFill>
                          <a:latin typeface="+mn-lt"/>
                          <a:ea typeface="+mn-ea"/>
                          <a:cs typeface="+mn-cs"/>
                        </a:rPr>
                        <a:t>Wave 8: 26</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February to 10</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March 2019 </a:t>
                      </a:r>
                    </a:p>
                  </a:txBody>
                  <a:tcPr>
                    <a:noFill/>
                  </a:tcPr>
                </a:tc>
                <a:tc>
                  <a:txBody>
                    <a:bodyPr/>
                    <a:lstStyle/>
                    <a:p>
                      <a:endParaRPr lang="en-NZ" sz="1050" kern="1200" dirty="0">
                        <a:solidFill>
                          <a:schemeClr val="tx1"/>
                        </a:solidFill>
                        <a:latin typeface="+mn-lt"/>
                        <a:ea typeface="+mn-ea"/>
                        <a:cs typeface="+mn-cs"/>
                      </a:endParaRPr>
                    </a:p>
                  </a:txBody>
                  <a:tcPr>
                    <a:noFill/>
                  </a:tcPr>
                </a:tc>
                <a:extLst>
                  <a:ext uri="{0D108BD9-81ED-4DB2-BD59-A6C34878D82A}">
                    <a16:rowId xmlns:a16="http://schemas.microsoft.com/office/drawing/2014/main" val="1039599477"/>
                  </a:ext>
                </a:extLst>
              </a:tr>
            </a:tbl>
          </a:graphicData>
        </a:graphic>
      </p:graphicFrame>
      <p:graphicFrame>
        <p:nvGraphicFramePr>
          <p:cNvPr id="11" name="Table 10">
            <a:extLst>
              <a:ext uri="{FF2B5EF4-FFF2-40B4-BE49-F238E27FC236}">
                <a16:creationId xmlns:a16="http://schemas.microsoft.com/office/drawing/2014/main" id="{D1C4E220-2C26-45A4-867B-45356C421CD0}"/>
              </a:ext>
            </a:extLst>
          </p:cNvPr>
          <p:cNvGraphicFramePr>
            <a:graphicFrameLocks noGrp="1"/>
          </p:cNvGraphicFramePr>
          <p:nvPr>
            <p:extLst>
              <p:ext uri="{D42A27DB-BD31-4B8C-83A1-F6EECF244321}">
                <p14:modId xmlns:p14="http://schemas.microsoft.com/office/powerpoint/2010/main" val="275176818"/>
              </p:ext>
            </p:extLst>
          </p:nvPr>
        </p:nvGraphicFramePr>
        <p:xfrm>
          <a:off x="1264921" y="2811216"/>
          <a:ext cx="2373224" cy="1257300"/>
        </p:xfrm>
        <a:graphic>
          <a:graphicData uri="http://schemas.openxmlformats.org/drawingml/2006/table">
            <a:tbl>
              <a:tblPr firstRow="1" bandRow="1">
                <a:tableStyleId>{5C22544A-7EE6-4342-B048-85BDC9FD1C3A}</a:tableStyleId>
              </a:tblPr>
              <a:tblGrid>
                <a:gridCol w="1718443">
                  <a:extLst>
                    <a:ext uri="{9D8B030D-6E8A-4147-A177-3AD203B41FA5}">
                      <a16:colId xmlns:a16="http://schemas.microsoft.com/office/drawing/2014/main" val="2228841207"/>
                    </a:ext>
                  </a:extLst>
                </a:gridCol>
                <a:gridCol w="654781">
                  <a:extLst>
                    <a:ext uri="{9D8B030D-6E8A-4147-A177-3AD203B41FA5}">
                      <a16:colId xmlns:a16="http://schemas.microsoft.com/office/drawing/2014/main" val="2846263227"/>
                    </a:ext>
                  </a:extLst>
                </a:gridCol>
              </a:tblGrid>
              <a:tr h="216500">
                <a:tc>
                  <a:txBody>
                    <a:bodyPr/>
                    <a:lstStyle/>
                    <a:p>
                      <a:r>
                        <a:rPr lang="en-NZ" sz="1050" b="0" dirty="0">
                          <a:solidFill>
                            <a:schemeClr val="tx1"/>
                          </a:solidFill>
                        </a:rPr>
                        <a:t>Northland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100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2521424"/>
                  </a:ext>
                </a:extLst>
              </a:tr>
              <a:tr h="216500">
                <a:tc>
                  <a:txBody>
                    <a:bodyPr/>
                    <a:lstStyle/>
                    <a:p>
                      <a:r>
                        <a:rPr lang="en-NZ" sz="1050" dirty="0">
                          <a:solidFill>
                            <a:schemeClr val="tx1"/>
                          </a:solidFill>
                        </a:rPr>
                        <a:t>Auckland region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100</a:t>
                      </a:r>
                      <a:endParaRPr lang="en-NZ" sz="105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5159050"/>
                  </a:ext>
                </a:extLst>
              </a:tr>
              <a:tr h="216500">
                <a:tc>
                  <a:txBody>
                    <a:bodyPr/>
                    <a:lstStyle/>
                    <a:p>
                      <a:r>
                        <a:rPr lang="en-NZ" sz="1050" dirty="0">
                          <a:solidFill>
                            <a:schemeClr val="tx1"/>
                          </a:solidFill>
                        </a:rPr>
                        <a:t>Rotorua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50</a:t>
                      </a:r>
                      <a:endParaRPr lang="en-NZ" sz="10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294962"/>
                  </a:ext>
                </a:extLst>
              </a:tr>
              <a:tr h="216500">
                <a:tc>
                  <a:txBody>
                    <a:bodyPr/>
                    <a:lstStyle/>
                    <a:p>
                      <a:r>
                        <a:rPr lang="en-NZ" sz="1050" dirty="0">
                          <a:solidFill>
                            <a:schemeClr val="tx1"/>
                          </a:solidFill>
                        </a:rPr>
                        <a:t>Gisborne / Hawkes Bay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dirty="0">
                          <a:solidFill>
                            <a:schemeClr val="tx1"/>
                          </a:solidFill>
                        </a:rPr>
                        <a:t>n = 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6198586"/>
                  </a:ext>
                </a:extLst>
              </a:tr>
              <a:tr h="216500">
                <a:tc>
                  <a:txBody>
                    <a:bodyPr/>
                    <a:lstStyle/>
                    <a:p>
                      <a:r>
                        <a:rPr lang="en-NZ" sz="1050" dirty="0">
                          <a:solidFill>
                            <a:schemeClr val="tx1"/>
                          </a:solidFill>
                        </a:rPr>
                        <a:t>Taranaki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dirty="0">
                          <a:solidFill>
                            <a:schemeClr val="tx1"/>
                          </a:solidFill>
                        </a:rPr>
                        <a:t>n = 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552894"/>
                  </a:ext>
                </a:extLst>
              </a:tr>
            </a:tbl>
          </a:graphicData>
        </a:graphic>
      </p:graphicFrame>
      <p:graphicFrame>
        <p:nvGraphicFramePr>
          <p:cNvPr id="32" name="Table 31">
            <a:extLst>
              <a:ext uri="{FF2B5EF4-FFF2-40B4-BE49-F238E27FC236}">
                <a16:creationId xmlns:a16="http://schemas.microsoft.com/office/drawing/2014/main" id="{EA8B1D01-47F7-44E2-98D8-AD73EACEF299}"/>
              </a:ext>
            </a:extLst>
          </p:cNvPr>
          <p:cNvGraphicFramePr>
            <a:graphicFrameLocks noGrp="1"/>
          </p:cNvGraphicFramePr>
          <p:nvPr>
            <p:extLst>
              <p:ext uri="{D42A27DB-BD31-4B8C-83A1-F6EECF244321}">
                <p14:modId xmlns:p14="http://schemas.microsoft.com/office/powerpoint/2010/main" val="3144302187"/>
              </p:ext>
            </p:extLst>
          </p:nvPr>
        </p:nvGraphicFramePr>
        <p:xfrm>
          <a:off x="4084588" y="2811215"/>
          <a:ext cx="2373224" cy="1257300"/>
        </p:xfrm>
        <a:graphic>
          <a:graphicData uri="http://schemas.openxmlformats.org/drawingml/2006/table">
            <a:tbl>
              <a:tblPr firstRow="1" bandRow="1">
                <a:tableStyleId>{5C22544A-7EE6-4342-B048-85BDC9FD1C3A}</a:tableStyleId>
              </a:tblPr>
              <a:tblGrid>
                <a:gridCol w="1718443">
                  <a:extLst>
                    <a:ext uri="{9D8B030D-6E8A-4147-A177-3AD203B41FA5}">
                      <a16:colId xmlns:a16="http://schemas.microsoft.com/office/drawing/2014/main" val="2228841207"/>
                    </a:ext>
                  </a:extLst>
                </a:gridCol>
                <a:gridCol w="654781">
                  <a:extLst>
                    <a:ext uri="{9D8B030D-6E8A-4147-A177-3AD203B41FA5}">
                      <a16:colId xmlns:a16="http://schemas.microsoft.com/office/drawing/2014/main" val="2846263227"/>
                    </a:ext>
                  </a:extLst>
                </a:gridCol>
              </a:tblGrid>
              <a:tr h="250077">
                <a:tc>
                  <a:txBody>
                    <a:bodyPr/>
                    <a:lstStyle/>
                    <a:p>
                      <a:r>
                        <a:rPr lang="en-NZ" sz="1050" b="0" dirty="0">
                          <a:solidFill>
                            <a:schemeClr val="tx1"/>
                          </a:solidFill>
                        </a:rPr>
                        <a:t>Manawatu-Whanganui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80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2521424"/>
                  </a:ext>
                </a:extLst>
              </a:tr>
              <a:tr h="250077">
                <a:tc>
                  <a:txBody>
                    <a:bodyPr/>
                    <a:lstStyle/>
                    <a:p>
                      <a:r>
                        <a:rPr lang="en-NZ" sz="1050" dirty="0">
                          <a:solidFill>
                            <a:schemeClr val="tx1"/>
                          </a:solidFill>
                        </a:rPr>
                        <a:t>Wellington region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100</a:t>
                      </a:r>
                      <a:endParaRPr lang="en-NZ" sz="105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5159050"/>
                  </a:ext>
                </a:extLst>
              </a:tr>
              <a:tr h="250077">
                <a:tc>
                  <a:txBody>
                    <a:bodyPr/>
                    <a:lstStyle/>
                    <a:p>
                      <a:r>
                        <a:rPr lang="en-NZ" sz="1050" dirty="0">
                          <a:solidFill>
                            <a:schemeClr val="tx1"/>
                          </a:solidFill>
                        </a:rPr>
                        <a:t>Other North Island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20</a:t>
                      </a:r>
                      <a:endParaRPr lang="en-NZ" sz="10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5838620"/>
                  </a:ext>
                </a:extLst>
              </a:tr>
              <a:tr h="250077">
                <a:tc>
                  <a:txBody>
                    <a:bodyPr/>
                    <a:lstStyle/>
                    <a:p>
                      <a:r>
                        <a:rPr lang="en-NZ" sz="1050" dirty="0">
                          <a:solidFill>
                            <a:schemeClr val="tx1"/>
                          </a:solidFill>
                        </a:rPr>
                        <a:t>Christchurch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100</a:t>
                      </a:r>
                      <a:endParaRPr lang="en-NZ" sz="10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552894"/>
                  </a:ext>
                </a:extLst>
              </a:tr>
              <a:tr h="250077">
                <a:tc>
                  <a:txBody>
                    <a:bodyPr/>
                    <a:lstStyle/>
                    <a:p>
                      <a:r>
                        <a:rPr lang="en-NZ" sz="1050" dirty="0">
                          <a:solidFill>
                            <a:schemeClr val="tx1"/>
                          </a:solidFill>
                        </a:rPr>
                        <a:t>Elsewhere in Canterbury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dirty="0">
                          <a:solidFill>
                            <a:schemeClr val="tx1"/>
                          </a:solidFill>
                        </a:rPr>
                        <a:t>n = 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0905874"/>
                  </a:ext>
                </a:extLst>
              </a:tr>
            </a:tbl>
          </a:graphicData>
        </a:graphic>
      </p:graphicFrame>
      <p:graphicFrame>
        <p:nvGraphicFramePr>
          <p:cNvPr id="33" name="Table 32">
            <a:extLst>
              <a:ext uri="{FF2B5EF4-FFF2-40B4-BE49-F238E27FC236}">
                <a16:creationId xmlns:a16="http://schemas.microsoft.com/office/drawing/2014/main" id="{42D8A7A8-85A5-435C-828B-42B86777765E}"/>
              </a:ext>
            </a:extLst>
          </p:cNvPr>
          <p:cNvGraphicFramePr>
            <a:graphicFrameLocks noGrp="1"/>
          </p:cNvGraphicFramePr>
          <p:nvPr>
            <p:extLst>
              <p:ext uri="{D42A27DB-BD31-4B8C-83A1-F6EECF244321}">
                <p14:modId xmlns:p14="http://schemas.microsoft.com/office/powerpoint/2010/main" val="1356683737"/>
              </p:ext>
            </p:extLst>
          </p:nvPr>
        </p:nvGraphicFramePr>
        <p:xfrm>
          <a:off x="6904256" y="2811215"/>
          <a:ext cx="2373224" cy="1257300"/>
        </p:xfrm>
        <a:graphic>
          <a:graphicData uri="http://schemas.openxmlformats.org/drawingml/2006/table">
            <a:tbl>
              <a:tblPr firstRow="1" bandRow="1">
                <a:tableStyleId>{5C22544A-7EE6-4342-B048-85BDC9FD1C3A}</a:tableStyleId>
              </a:tblPr>
              <a:tblGrid>
                <a:gridCol w="1718443">
                  <a:extLst>
                    <a:ext uri="{9D8B030D-6E8A-4147-A177-3AD203B41FA5}">
                      <a16:colId xmlns:a16="http://schemas.microsoft.com/office/drawing/2014/main" val="2228841207"/>
                    </a:ext>
                  </a:extLst>
                </a:gridCol>
                <a:gridCol w="654781">
                  <a:extLst>
                    <a:ext uri="{9D8B030D-6E8A-4147-A177-3AD203B41FA5}">
                      <a16:colId xmlns:a16="http://schemas.microsoft.com/office/drawing/2014/main" val="2846263227"/>
                    </a:ext>
                  </a:extLst>
                </a:gridCol>
              </a:tblGrid>
              <a:tr h="216500">
                <a:tc>
                  <a:txBody>
                    <a:bodyPr/>
                    <a:lstStyle/>
                    <a:p>
                      <a:r>
                        <a:rPr lang="en-NZ" sz="1050" b="0" dirty="0">
                          <a:solidFill>
                            <a:schemeClr val="tx1"/>
                          </a:solidFill>
                        </a:rPr>
                        <a:t>Queenstown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100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2521424"/>
                  </a:ext>
                </a:extLst>
              </a:tr>
              <a:tr h="216500">
                <a:tc>
                  <a:txBody>
                    <a:bodyPr/>
                    <a:lstStyle/>
                    <a:p>
                      <a:r>
                        <a:rPr lang="en-NZ" sz="1050" dirty="0">
                          <a:solidFill>
                            <a:schemeClr val="tx1"/>
                          </a:solidFill>
                        </a:rPr>
                        <a:t>Elsewhere in Otago</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50</a:t>
                      </a:r>
                      <a:endParaRPr lang="en-NZ" sz="105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5159050"/>
                  </a:ext>
                </a:extLst>
              </a:tr>
              <a:tr h="216500">
                <a:tc>
                  <a:txBody>
                    <a:bodyPr/>
                    <a:lstStyle/>
                    <a:p>
                      <a:r>
                        <a:rPr lang="en-NZ" sz="1050" dirty="0">
                          <a:solidFill>
                            <a:schemeClr val="tx1"/>
                          </a:solidFill>
                        </a:rPr>
                        <a:t>West Coast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100</a:t>
                      </a:r>
                      <a:endParaRPr lang="en-NZ" sz="10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294962"/>
                  </a:ext>
                </a:extLst>
              </a:tr>
              <a:tr h="216500">
                <a:tc>
                  <a:txBody>
                    <a:bodyPr/>
                    <a:lstStyle/>
                    <a:p>
                      <a:r>
                        <a:rPr lang="en-NZ" sz="1050" dirty="0">
                          <a:solidFill>
                            <a:schemeClr val="tx1"/>
                          </a:solidFill>
                        </a:rPr>
                        <a:t>Other South Island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dirty="0">
                          <a:solidFill>
                            <a:schemeClr val="tx1"/>
                          </a:solidFill>
                        </a:rPr>
                        <a:t>n = 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6198586"/>
                  </a:ext>
                </a:extLst>
              </a:tr>
              <a:tr h="216500">
                <a:tc>
                  <a:txBody>
                    <a:bodyPr/>
                    <a:lstStyle/>
                    <a:p>
                      <a:endParaRPr lang="en-NZ" sz="10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NZ" sz="10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552894"/>
                  </a:ext>
                </a:extLst>
              </a:tr>
            </a:tbl>
          </a:graphicData>
        </a:graphic>
      </p:graphicFrame>
      <p:sp>
        <p:nvSpPr>
          <p:cNvPr id="12" name="Slide Number Placeholder 11">
            <a:extLst>
              <a:ext uri="{FF2B5EF4-FFF2-40B4-BE49-F238E27FC236}">
                <a16:creationId xmlns:a16="http://schemas.microsoft.com/office/drawing/2014/main" id="{998E9985-DE02-452F-ABAA-FE3A9E9F1A69}"/>
              </a:ext>
            </a:extLst>
          </p:cNvPr>
          <p:cNvSpPr>
            <a:spLocks noGrp="1"/>
          </p:cNvSpPr>
          <p:nvPr>
            <p:ph type="sldNum" sz="quarter" idx="10"/>
          </p:nvPr>
        </p:nvSpPr>
        <p:spPr/>
        <p:txBody>
          <a:bodyPr/>
          <a:lstStyle/>
          <a:p>
            <a:fld id="{9784CBA3-D598-4B1F-BAA3-EE14B5154290}" type="slidenum">
              <a:rPr lang="en-AU" smtClean="0"/>
              <a:pPr/>
              <a:t>5</a:t>
            </a:fld>
            <a:endParaRPr lang="en-AU" dirty="0"/>
          </a:p>
        </p:txBody>
      </p:sp>
    </p:spTree>
    <p:extLst>
      <p:ext uri="{BB962C8B-B14F-4D97-AF65-F5344CB8AC3E}">
        <p14:creationId xmlns:p14="http://schemas.microsoft.com/office/powerpoint/2010/main" val="2862210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281" y="2008205"/>
            <a:ext cx="1841500" cy="1405484"/>
          </a:xfrm>
        </p:spPr>
        <p:txBody>
          <a:bodyPr/>
          <a:lstStyle/>
          <a:p>
            <a:r>
              <a:rPr lang="en-NZ" dirty="0">
                <a:solidFill>
                  <a:schemeClr val="accent1"/>
                </a:solidFill>
              </a:rPr>
              <a:t>2</a:t>
            </a:r>
          </a:p>
        </p:txBody>
      </p:sp>
      <p:sp>
        <p:nvSpPr>
          <p:cNvPr id="3" name="Title 2"/>
          <p:cNvSpPr>
            <a:spLocks noGrp="1"/>
          </p:cNvSpPr>
          <p:nvPr>
            <p:ph type="title"/>
          </p:nvPr>
        </p:nvSpPr>
        <p:spPr/>
        <p:txBody>
          <a:bodyPr/>
          <a:lstStyle/>
          <a:p>
            <a:r>
              <a:rPr lang="en-NZ" dirty="0">
                <a:solidFill>
                  <a:schemeClr val="accent1"/>
                </a:solidFill>
              </a:rPr>
              <a:t>Key insights</a:t>
            </a:r>
          </a:p>
        </p:txBody>
      </p:sp>
    </p:spTree>
    <p:custDataLst>
      <p:tags r:id="rId1"/>
    </p:custDataLst>
    <p:extLst>
      <p:ext uri="{BB962C8B-B14F-4D97-AF65-F5344CB8AC3E}">
        <p14:creationId xmlns:p14="http://schemas.microsoft.com/office/powerpoint/2010/main" val="3921904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F44E5D9-2B2C-4D65-9CF3-87C173F8C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272" t="1203" r="48416" b="1295"/>
          <a:stretch/>
        </p:blipFill>
        <p:spPr>
          <a:xfrm>
            <a:off x="-3623" y="813245"/>
            <a:ext cx="1614643" cy="5739955"/>
          </a:xfrm>
          <a:prstGeom prst="rect">
            <a:avLst/>
          </a:prstGeom>
        </p:spPr>
      </p:pic>
      <p:sp>
        <p:nvSpPr>
          <p:cNvPr id="4" name="Rectangle 3"/>
          <p:cNvSpPr/>
          <p:nvPr/>
        </p:nvSpPr>
        <p:spPr>
          <a:xfrm>
            <a:off x="1" y="0"/>
            <a:ext cx="10440987" cy="1004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1" name="Rectangle 120"/>
          <p:cNvSpPr/>
          <p:nvPr/>
        </p:nvSpPr>
        <p:spPr bwMode="ltGray">
          <a:xfrm>
            <a:off x="5483787" y="1004070"/>
            <a:ext cx="4957201" cy="55558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solidFill>
                <a:srgbClr val="FFFFFF"/>
              </a:solidFill>
            </a:endParaRPr>
          </a:p>
        </p:txBody>
      </p:sp>
      <p:sp>
        <p:nvSpPr>
          <p:cNvPr id="122" name="Rectangle 121"/>
          <p:cNvSpPr/>
          <p:nvPr/>
        </p:nvSpPr>
        <p:spPr>
          <a:xfrm flipV="1">
            <a:off x="5483788" y="3782070"/>
            <a:ext cx="4957200" cy="2777863"/>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 name="Title 1"/>
          <p:cNvSpPr>
            <a:spLocks noGrp="1"/>
          </p:cNvSpPr>
          <p:nvPr>
            <p:ph type="title"/>
          </p:nvPr>
        </p:nvSpPr>
        <p:spPr>
          <a:xfrm>
            <a:off x="373410" y="40750"/>
            <a:ext cx="9606531" cy="940057"/>
          </a:xfrm>
        </p:spPr>
        <p:txBody>
          <a:bodyPr anchor="ctr" anchorCtr="0"/>
          <a:lstStyle/>
          <a:p>
            <a:r>
              <a:rPr lang="en-NZ" dirty="0">
                <a:solidFill>
                  <a:schemeClr val="bg1"/>
                </a:solidFill>
              </a:rPr>
              <a:t>KEY INSIGHTS (page 1 of 3)</a:t>
            </a:r>
          </a:p>
        </p:txBody>
      </p:sp>
      <p:sp>
        <p:nvSpPr>
          <p:cNvPr id="29" name="Rectangle 28"/>
          <p:cNvSpPr/>
          <p:nvPr/>
        </p:nvSpPr>
        <p:spPr>
          <a:xfrm>
            <a:off x="1863723" y="1140129"/>
            <a:ext cx="3351600" cy="3293209"/>
          </a:xfrm>
          <a:prstGeom prst="rect">
            <a:avLst/>
          </a:prstGeom>
        </p:spPr>
        <p:txBody>
          <a:bodyPr wrap="square">
            <a:spAutoFit/>
          </a:bodyPr>
          <a:lstStyle/>
          <a:p>
            <a:pPr marL="285750" indent="-285750">
              <a:spcAft>
                <a:spcPts val="2400"/>
              </a:spcAft>
              <a:buFont typeface="Wingdings" panose="05000000000000000000" pitchFamily="2" charset="2"/>
              <a:buChar char="§"/>
            </a:pPr>
            <a:r>
              <a:rPr lang="en-NZ" sz="1400" b="0" dirty="0">
                <a:solidFill>
                  <a:srgbClr val="171717"/>
                </a:solidFill>
              </a:rPr>
              <a:t>The vast majority of New Zealanders continue to agree that international tourism is good for New Zealand</a:t>
            </a:r>
          </a:p>
          <a:p>
            <a:pPr marL="285750" indent="-285750">
              <a:spcAft>
                <a:spcPts val="2400"/>
              </a:spcAft>
              <a:buFont typeface="Wingdings" panose="05000000000000000000" pitchFamily="2" charset="2"/>
              <a:buChar char="§"/>
            </a:pPr>
            <a:r>
              <a:rPr lang="en-NZ" sz="1400" b="0" dirty="0">
                <a:solidFill>
                  <a:srgbClr val="171717"/>
                </a:solidFill>
              </a:rPr>
              <a:t>New Zealanders remain welcoming of international visitors and are proud that their country is an attractive tourist destination</a:t>
            </a:r>
          </a:p>
          <a:p>
            <a:pPr marL="285750" indent="-285750">
              <a:spcAft>
                <a:spcPts val="2400"/>
              </a:spcAft>
              <a:buFont typeface="Wingdings" panose="05000000000000000000" pitchFamily="2" charset="2"/>
              <a:buChar char="§"/>
            </a:pPr>
            <a:r>
              <a:rPr lang="en-NZ" sz="1400" b="0" dirty="0">
                <a:solidFill>
                  <a:srgbClr val="171717"/>
                </a:solidFill>
                <a:latin typeface="+mn-lt"/>
              </a:rPr>
              <a:t>Over time there has been an increase in perceptions that international visitor numbers are too high</a:t>
            </a:r>
          </a:p>
        </p:txBody>
      </p:sp>
      <p:sp>
        <p:nvSpPr>
          <p:cNvPr id="99" name="Rectangle 98"/>
          <p:cNvSpPr/>
          <p:nvPr/>
        </p:nvSpPr>
        <p:spPr>
          <a:xfrm>
            <a:off x="5473255" y="1087928"/>
            <a:ext cx="4964457" cy="244682"/>
          </a:xfrm>
          <a:prstGeom prst="rect">
            <a:avLst/>
          </a:prstGeom>
        </p:spPr>
        <p:txBody>
          <a:bodyPr wrap="square">
            <a:spAutoFit/>
          </a:bodyPr>
          <a:lstStyle/>
          <a:p>
            <a:pPr algn="ctr">
              <a:lnSpc>
                <a:spcPct val="90000"/>
              </a:lnSpc>
            </a:pPr>
            <a:r>
              <a:rPr lang="en-NZ" sz="1100" dirty="0">
                <a:solidFill>
                  <a:schemeClr val="bg1"/>
                </a:solidFill>
                <a:latin typeface="+mn-lt"/>
              </a:rPr>
              <a:t>IS INTERNATIONAL TOURISM GOOD FOR NEW ZEALAND?</a:t>
            </a:r>
          </a:p>
        </p:txBody>
      </p:sp>
      <p:cxnSp>
        <p:nvCxnSpPr>
          <p:cNvPr id="67" name="Straight Connector 66"/>
          <p:cNvCxnSpPr/>
          <p:nvPr/>
        </p:nvCxnSpPr>
        <p:spPr>
          <a:xfrm>
            <a:off x="1" y="6559933"/>
            <a:ext cx="10440987"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35" name="Chart 34">
            <a:extLst>
              <a:ext uri="{FF2B5EF4-FFF2-40B4-BE49-F238E27FC236}">
                <a16:creationId xmlns:a16="http://schemas.microsoft.com/office/drawing/2014/main" id="{C6859686-AE43-4474-B5F0-5895BC397DEC}"/>
              </a:ext>
            </a:extLst>
          </p:cNvPr>
          <p:cNvGraphicFramePr/>
          <p:nvPr>
            <p:extLst>
              <p:ext uri="{D42A27DB-BD31-4B8C-83A1-F6EECF244321}">
                <p14:modId xmlns:p14="http://schemas.microsoft.com/office/powerpoint/2010/main" val="3023297421"/>
              </p:ext>
            </p:extLst>
          </p:nvPr>
        </p:nvGraphicFramePr>
        <p:xfrm>
          <a:off x="6840128" y="1427495"/>
          <a:ext cx="2222252" cy="2044486"/>
        </p:xfrm>
        <a:graphic>
          <a:graphicData uri="http://schemas.openxmlformats.org/drawingml/2006/chart">
            <c:chart xmlns:c="http://schemas.openxmlformats.org/drawingml/2006/chart" xmlns:r="http://schemas.openxmlformats.org/officeDocument/2006/relationships" r:id="rId7"/>
          </a:graphicData>
        </a:graphic>
      </p:graphicFrame>
      <p:sp>
        <p:nvSpPr>
          <p:cNvPr id="37" name="TextBox 36">
            <a:extLst>
              <a:ext uri="{FF2B5EF4-FFF2-40B4-BE49-F238E27FC236}">
                <a16:creationId xmlns:a16="http://schemas.microsoft.com/office/drawing/2014/main" id="{7F2CE97E-7148-40B6-8550-F0193647EC98}"/>
              </a:ext>
            </a:extLst>
          </p:cNvPr>
          <p:cNvSpPr txBox="1"/>
          <p:nvPr/>
        </p:nvSpPr>
        <p:spPr>
          <a:xfrm>
            <a:off x="7492335" y="1990131"/>
            <a:ext cx="1025922" cy="769441"/>
          </a:xfrm>
          <a:prstGeom prst="rect">
            <a:avLst/>
          </a:prstGeom>
          <a:noFill/>
        </p:spPr>
        <p:txBody>
          <a:bodyPr wrap="none" lIns="0" tIns="0" rIns="0" bIns="0" rtlCol="0">
            <a:spAutoFit/>
          </a:bodyPr>
          <a:lstStyle/>
          <a:p>
            <a:pPr algn="ctr"/>
            <a:r>
              <a:rPr lang="en-GB" sz="2800" dirty="0">
                <a:solidFill>
                  <a:schemeClr val="bg1"/>
                </a:solidFill>
                <a:latin typeface="+mn-lt"/>
                <a:ea typeface="National Bold" pitchFamily="50" charset="0"/>
              </a:rPr>
              <a:t>93</a:t>
            </a:r>
            <a:r>
              <a:rPr lang="en-GB" dirty="0">
                <a:solidFill>
                  <a:schemeClr val="bg1"/>
                </a:solidFill>
                <a:latin typeface="+mn-lt"/>
                <a:ea typeface="National Bold" pitchFamily="50" charset="0"/>
              </a:rPr>
              <a:t>%</a:t>
            </a:r>
            <a:br>
              <a:rPr lang="en-GB" sz="2800" dirty="0">
                <a:solidFill>
                  <a:schemeClr val="bg1"/>
                </a:solidFill>
                <a:latin typeface="+mn-lt"/>
                <a:ea typeface="National Bold" pitchFamily="50" charset="0"/>
              </a:rPr>
            </a:br>
            <a:r>
              <a:rPr lang="en-GB" sz="1100" dirty="0">
                <a:solidFill>
                  <a:schemeClr val="bg1"/>
                </a:solidFill>
                <a:latin typeface="+mn-lt"/>
                <a:ea typeface="National Book" pitchFamily="50" charset="0"/>
              </a:rPr>
              <a:t>Strongly agree </a:t>
            </a:r>
            <a:br>
              <a:rPr lang="en-GB" sz="1100" dirty="0">
                <a:solidFill>
                  <a:schemeClr val="bg1"/>
                </a:solidFill>
                <a:latin typeface="+mn-lt"/>
                <a:ea typeface="National Book" pitchFamily="50" charset="0"/>
              </a:rPr>
            </a:br>
            <a:r>
              <a:rPr lang="en-GB" sz="1100" dirty="0">
                <a:solidFill>
                  <a:schemeClr val="bg1"/>
                </a:solidFill>
                <a:latin typeface="+mn-lt"/>
                <a:ea typeface="National Book" pitchFamily="50" charset="0"/>
              </a:rPr>
              <a:t>or agree</a:t>
            </a:r>
            <a:endParaRPr lang="en-GB" sz="1050" dirty="0">
              <a:solidFill>
                <a:schemeClr val="bg1"/>
              </a:solidFill>
              <a:latin typeface="+mn-lt"/>
              <a:ea typeface="National Bold" pitchFamily="50" charset="0"/>
            </a:endParaRPr>
          </a:p>
        </p:txBody>
      </p:sp>
      <p:cxnSp>
        <p:nvCxnSpPr>
          <p:cNvPr id="38" name="Straight Connector 37">
            <a:extLst>
              <a:ext uri="{FF2B5EF4-FFF2-40B4-BE49-F238E27FC236}">
                <a16:creationId xmlns:a16="http://schemas.microsoft.com/office/drawing/2014/main" id="{B65A20FE-446B-4A8C-8950-4BD37BDBA8FE}"/>
              </a:ext>
            </a:extLst>
          </p:cNvPr>
          <p:cNvCxnSpPr>
            <a:cxnSpLocks/>
          </p:cNvCxnSpPr>
          <p:nvPr/>
        </p:nvCxnSpPr>
        <p:spPr>
          <a:xfrm>
            <a:off x="6194329" y="2374851"/>
            <a:ext cx="900000"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04C7525C-F048-4C34-8585-02857933E985}"/>
              </a:ext>
            </a:extLst>
          </p:cNvPr>
          <p:cNvSpPr/>
          <p:nvPr/>
        </p:nvSpPr>
        <p:spPr>
          <a:xfrm>
            <a:off x="6156586" y="2149431"/>
            <a:ext cx="596608" cy="449729"/>
          </a:xfrm>
          <a:prstGeom prst="rect">
            <a:avLst/>
          </a:prstGeom>
          <a:ln>
            <a:noFill/>
          </a:ln>
        </p:spPr>
        <p:txBody>
          <a:bodyPr wrap="square" lIns="36000" tIns="36000" rIns="36000" bIns="36000">
            <a:spAutoFit/>
          </a:bodyPr>
          <a:lstStyle/>
          <a:p>
            <a:pPr>
              <a:spcAft>
                <a:spcPts val="300"/>
              </a:spcAft>
            </a:pPr>
            <a:r>
              <a:rPr lang="en-NZ" sz="1100" dirty="0">
                <a:solidFill>
                  <a:schemeClr val="bg1"/>
                </a:solidFill>
                <a:latin typeface="+mn-lt"/>
                <a:ea typeface="National Book" pitchFamily="50" charset="0"/>
                <a:cs typeface="National Black"/>
              </a:rPr>
              <a:t>48%</a:t>
            </a:r>
          </a:p>
          <a:p>
            <a:pPr>
              <a:spcAft>
                <a:spcPts val="0"/>
              </a:spcAft>
            </a:pPr>
            <a:r>
              <a:rPr lang="en-NZ" sz="1100" dirty="0">
                <a:solidFill>
                  <a:schemeClr val="bg1"/>
                </a:solidFill>
                <a:latin typeface="+mn-lt"/>
                <a:ea typeface="National Book" pitchFamily="50" charset="0"/>
                <a:cs typeface="National Black"/>
              </a:rPr>
              <a:t>AGREE</a:t>
            </a:r>
          </a:p>
        </p:txBody>
      </p:sp>
      <p:sp>
        <p:nvSpPr>
          <p:cNvPr id="40" name="Rectangle 39">
            <a:extLst>
              <a:ext uri="{FF2B5EF4-FFF2-40B4-BE49-F238E27FC236}">
                <a16:creationId xmlns:a16="http://schemas.microsoft.com/office/drawing/2014/main" id="{EE6A7B4D-B580-4EDE-B621-799AD7D78090}"/>
              </a:ext>
            </a:extLst>
          </p:cNvPr>
          <p:cNvSpPr/>
          <p:nvPr/>
        </p:nvSpPr>
        <p:spPr>
          <a:xfrm>
            <a:off x="8920068" y="2158207"/>
            <a:ext cx="909697" cy="619007"/>
          </a:xfrm>
          <a:prstGeom prst="rect">
            <a:avLst/>
          </a:prstGeom>
          <a:ln>
            <a:noFill/>
          </a:ln>
        </p:spPr>
        <p:txBody>
          <a:bodyPr wrap="square" lIns="36000" tIns="36000" rIns="36000" bIns="36000">
            <a:spAutoFit/>
          </a:bodyPr>
          <a:lstStyle/>
          <a:p>
            <a:pPr algn="r">
              <a:spcAft>
                <a:spcPts val="300"/>
              </a:spcAft>
            </a:pPr>
            <a:r>
              <a:rPr lang="en-NZ" sz="1100" dirty="0">
                <a:solidFill>
                  <a:schemeClr val="bg1"/>
                </a:solidFill>
                <a:latin typeface="+mn-lt"/>
                <a:ea typeface="National Book" pitchFamily="50" charset="0"/>
                <a:cs typeface="National Black"/>
              </a:rPr>
              <a:t>45%</a:t>
            </a:r>
          </a:p>
          <a:p>
            <a:pPr algn="r">
              <a:spcAft>
                <a:spcPts val="0"/>
              </a:spcAft>
            </a:pPr>
            <a:r>
              <a:rPr lang="en-NZ" sz="1100" dirty="0">
                <a:solidFill>
                  <a:schemeClr val="bg1"/>
                </a:solidFill>
                <a:latin typeface="+mn-lt"/>
                <a:ea typeface="National Book" pitchFamily="50" charset="0"/>
                <a:cs typeface="National Black"/>
              </a:rPr>
              <a:t>STRONGLYAGREE</a:t>
            </a:r>
          </a:p>
        </p:txBody>
      </p:sp>
      <p:cxnSp>
        <p:nvCxnSpPr>
          <p:cNvPr id="41" name="Straight Connector 40">
            <a:extLst>
              <a:ext uri="{FF2B5EF4-FFF2-40B4-BE49-F238E27FC236}">
                <a16:creationId xmlns:a16="http://schemas.microsoft.com/office/drawing/2014/main" id="{64A00C22-AC71-4B1C-9B77-712A34366CA1}"/>
              </a:ext>
            </a:extLst>
          </p:cNvPr>
          <p:cNvCxnSpPr>
            <a:cxnSpLocks/>
          </p:cNvCxnSpPr>
          <p:nvPr/>
        </p:nvCxnSpPr>
        <p:spPr>
          <a:xfrm>
            <a:off x="8912448" y="2382600"/>
            <a:ext cx="900000"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94E5055-2BB5-47B2-86E4-E78C060930AE}"/>
              </a:ext>
            </a:extLst>
          </p:cNvPr>
          <p:cNvSpPr/>
          <p:nvPr/>
        </p:nvSpPr>
        <p:spPr>
          <a:xfrm>
            <a:off x="7344984" y="3396456"/>
            <a:ext cx="1322032" cy="241980"/>
          </a:xfrm>
          <a:prstGeom prst="rect">
            <a:avLst/>
          </a:prstGeom>
        </p:spPr>
        <p:txBody>
          <a:bodyPr wrap="square" lIns="36000" tIns="36000" rIns="36000" bIns="36000">
            <a:spAutoFit/>
          </a:bodyPr>
          <a:lstStyle/>
          <a:p>
            <a:pPr algn="ctr">
              <a:spcAft>
                <a:spcPts val="300"/>
              </a:spcAft>
            </a:pPr>
            <a:r>
              <a:rPr lang="en-NZ" sz="1100" dirty="0">
                <a:solidFill>
                  <a:schemeClr val="bg1"/>
                </a:solidFill>
                <a:latin typeface="+mn-lt"/>
                <a:ea typeface="National Book" pitchFamily="50" charset="0"/>
                <a:cs typeface="National Black"/>
              </a:rPr>
              <a:t>November 2019</a:t>
            </a:r>
            <a:endParaRPr lang="en-NZ" sz="1000" cap="all" dirty="0">
              <a:solidFill>
                <a:schemeClr val="bg1"/>
              </a:solidFill>
              <a:latin typeface="+mn-lt"/>
              <a:ea typeface="National Book" pitchFamily="50" charset="0"/>
              <a:cs typeface="National Black"/>
            </a:endParaRPr>
          </a:p>
        </p:txBody>
      </p:sp>
      <p:grpSp>
        <p:nvGrpSpPr>
          <p:cNvPr id="57" name="Group 56">
            <a:extLst>
              <a:ext uri="{FF2B5EF4-FFF2-40B4-BE49-F238E27FC236}">
                <a16:creationId xmlns:a16="http://schemas.microsoft.com/office/drawing/2014/main" id="{0EF2C033-7E3E-4268-956B-2CC19D2CEDD2}"/>
              </a:ext>
            </a:extLst>
          </p:cNvPr>
          <p:cNvGrpSpPr/>
          <p:nvPr/>
        </p:nvGrpSpPr>
        <p:grpSpPr>
          <a:xfrm>
            <a:off x="4530338" y="6721159"/>
            <a:ext cx="2272669" cy="351628"/>
            <a:chOff x="8041305" y="6272643"/>
            <a:chExt cx="1623789" cy="351628"/>
          </a:xfrm>
        </p:grpSpPr>
        <p:sp>
          <p:nvSpPr>
            <p:cNvPr id="58" name="Rectangle 57">
              <a:extLst>
                <a:ext uri="{FF2B5EF4-FFF2-40B4-BE49-F238E27FC236}">
                  <a16:creationId xmlns:a16="http://schemas.microsoft.com/office/drawing/2014/main" id="{14FF3D4A-81F3-4204-AE5C-8C7BF9A47B4A}"/>
                </a:ext>
              </a:extLst>
            </p:cNvPr>
            <p:cNvSpPr/>
            <p:nvPr/>
          </p:nvSpPr>
          <p:spPr bwMode="ltGray">
            <a:xfrm>
              <a:off x="8041305" y="6272643"/>
              <a:ext cx="1623789" cy="35162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42781" defTabSz="514112"/>
              <a:r>
                <a:rPr lang="en-NZ" sz="900" i="1" dirty="0">
                  <a:solidFill>
                    <a:srgbClr val="171717"/>
                  </a:solidFill>
                </a:rPr>
                <a:t>Significantly higher / lower </a:t>
              </a:r>
              <a:br>
                <a:rPr lang="en-NZ" sz="900" i="1" dirty="0">
                  <a:solidFill>
                    <a:srgbClr val="171717"/>
                  </a:solidFill>
                </a:rPr>
              </a:br>
              <a:r>
                <a:rPr lang="en-NZ" sz="900" i="1" dirty="0">
                  <a:solidFill>
                    <a:srgbClr val="171717"/>
                  </a:solidFill>
                </a:rPr>
                <a:t>than previous wave at 95%</a:t>
              </a:r>
            </a:p>
          </p:txBody>
        </p:sp>
        <p:sp>
          <p:nvSpPr>
            <p:cNvPr id="61" name="AutoShape 22">
              <a:extLst>
                <a:ext uri="{FF2B5EF4-FFF2-40B4-BE49-F238E27FC236}">
                  <a16:creationId xmlns:a16="http://schemas.microsoft.com/office/drawing/2014/main" id="{D3EB2172-3120-42EB-9F00-F1F4F5752C15}"/>
                </a:ext>
              </a:extLst>
            </p:cNvPr>
            <p:cNvSpPr>
              <a:spLocks noChangeArrowheads="1"/>
            </p:cNvSpPr>
            <p:nvPr>
              <p:custDataLst>
                <p:tags r:id="rId2"/>
              </p:custDataLst>
            </p:nvPr>
          </p:nvSpPr>
          <p:spPr bwMode="gray">
            <a:xfrm rot="10800000">
              <a:off x="8218406" y="6373968"/>
              <a:ext cx="120891" cy="168028"/>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defTabSz="514112"/>
              <a:endParaRPr lang="en-NZ" dirty="0">
                <a:solidFill>
                  <a:srgbClr val="171717"/>
                </a:solidFill>
              </a:endParaRPr>
            </a:p>
          </p:txBody>
        </p:sp>
        <p:sp>
          <p:nvSpPr>
            <p:cNvPr id="65" name="AutoShape 20">
              <a:extLst>
                <a:ext uri="{FF2B5EF4-FFF2-40B4-BE49-F238E27FC236}">
                  <a16:creationId xmlns:a16="http://schemas.microsoft.com/office/drawing/2014/main" id="{7A151267-697D-468B-92E9-21F2DCDCB0BA}"/>
                </a:ext>
              </a:extLst>
            </p:cNvPr>
            <p:cNvSpPr>
              <a:spLocks noChangeArrowheads="1"/>
            </p:cNvSpPr>
            <p:nvPr>
              <p:custDataLst>
                <p:tags r:id="rId3"/>
              </p:custDataLst>
            </p:nvPr>
          </p:nvSpPr>
          <p:spPr bwMode="gray">
            <a:xfrm>
              <a:off x="8111989" y="6373968"/>
              <a:ext cx="120891" cy="168028"/>
            </a:xfrm>
            <a:prstGeom prst="flowChartExtract">
              <a:avLst/>
            </a:prstGeom>
            <a:solidFill>
              <a:srgbClr val="79D738"/>
            </a:solidFill>
            <a:ln w="9525" algn="ctr">
              <a:noFill/>
              <a:miter lim="800000"/>
              <a:headEnd/>
              <a:tailEnd/>
            </a:ln>
            <a:effectLst/>
          </p:spPr>
          <p:txBody>
            <a:bodyPr lIns="14400" tIns="7200" rIns="14400" bIns="7200" anchor="ctr">
              <a:noAutofit/>
            </a:bodyPr>
            <a:lstStyle/>
            <a:p>
              <a:pPr defTabSz="514112"/>
              <a:endParaRPr lang="en-NZ" dirty="0">
                <a:solidFill>
                  <a:srgbClr val="171717"/>
                </a:solidFill>
              </a:endParaRPr>
            </a:p>
          </p:txBody>
        </p:sp>
      </p:grpSp>
      <p:sp>
        <p:nvSpPr>
          <p:cNvPr id="33" name="Slide Number Placeholder 12">
            <a:extLst>
              <a:ext uri="{FF2B5EF4-FFF2-40B4-BE49-F238E27FC236}">
                <a16:creationId xmlns:a16="http://schemas.microsoft.com/office/drawing/2014/main" id="{B728955D-6992-4B8D-B7C0-A6E6AE4AADFE}"/>
              </a:ext>
            </a:extLst>
          </p:cNvPr>
          <p:cNvSpPr txBox="1">
            <a:spLocks/>
          </p:cNvSpPr>
          <p:nvPr/>
        </p:nvSpPr>
        <p:spPr>
          <a:xfrm>
            <a:off x="9533918" y="6972324"/>
            <a:ext cx="577163" cy="277842"/>
          </a:xfrm>
          <a:prstGeom prst="rect">
            <a:avLst/>
          </a:prstGeom>
        </p:spPr>
        <p:txBody>
          <a:bodyPr vert="horz" lIns="0" tIns="0" rIns="0" bIns="0" rtlCol="0" anchor="b">
            <a:noAutofit/>
          </a:bodyPr>
          <a:lstStyle>
            <a:defPPr>
              <a:defRPr lang="en-AU"/>
            </a:defPPr>
            <a:lvl1pPr algn="r">
              <a:defRPr sz="800" b="0">
                <a:solidFill>
                  <a:srgbClr val="333333"/>
                </a:solidFill>
                <a:latin typeface="+mn-lt"/>
              </a:defRPr>
            </a:lvl1pPr>
            <a:lvl2pPr marL="0" indent="0" algn="l" defTabSz="1028700" rtl="0" eaLnBrk="1" latinLnBrk="0" hangingPunct="1">
              <a:spcBef>
                <a:spcPct val="20000"/>
              </a:spcBef>
              <a:buFont typeface="Arial" pitchFamily="34" charset="0"/>
              <a:buNone/>
              <a:defRPr sz="1300" b="1" kern="1200">
                <a:solidFill>
                  <a:srgbClr val="333333"/>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300" kern="1200">
                <a:solidFill>
                  <a:srgbClr val="333333"/>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300" kern="1200">
                <a:solidFill>
                  <a:srgbClr val="333333"/>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300" kern="1200">
                <a:solidFill>
                  <a:srgbClr val="333333"/>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784CBA3-D598-4B1F-BAA3-EE14B5154290}" type="slidenum">
              <a:rPr lang="en-AU" smtClean="0"/>
              <a:pPr/>
              <a:t>7</a:t>
            </a:fld>
            <a:endParaRPr lang="en-AU" dirty="0"/>
          </a:p>
        </p:txBody>
      </p:sp>
      <p:graphicFrame>
        <p:nvGraphicFramePr>
          <p:cNvPr id="27" name="MAC_625_27">
            <a:extLst>
              <a:ext uri="{FF2B5EF4-FFF2-40B4-BE49-F238E27FC236}">
                <a16:creationId xmlns:a16="http://schemas.microsoft.com/office/drawing/2014/main" id="{A4BE5998-D0E8-48E2-A3BD-BD0F71604B3F}"/>
              </a:ext>
            </a:extLst>
          </p:cNvPr>
          <p:cNvGraphicFramePr>
            <a:graphicFrameLocks/>
          </p:cNvGraphicFramePr>
          <p:nvPr>
            <p:custDataLst>
              <p:tags r:id="rId1"/>
            </p:custDataLst>
            <p:extLst>
              <p:ext uri="{D42A27DB-BD31-4B8C-83A1-F6EECF244321}">
                <p14:modId xmlns:p14="http://schemas.microsoft.com/office/powerpoint/2010/main" val="1959045349"/>
              </p:ext>
            </p:extLst>
          </p:nvPr>
        </p:nvGraphicFramePr>
        <p:xfrm>
          <a:off x="5600188" y="4271300"/>
          <a:ext cx="4724400" cy="2075269"/>
        </p:xfrm>
        <a:graphic>
          <a:graphicData uri="http://schemas.openxmlformats.org/drawingml/2006/chart">
            <c:chart xmlns:c="http://schemas.openxmlformats.org/drawingml/2006/chart" xmlns:r="http://schemas.openxmlformats.org/officeDocument/2006/relationships" r:id="rId8"/>
          </a:graphicData>
        </a:graphic>
      </p:graphicFrame>
      <p:sp>
        <p:nvSpPr>
          <p:cNvPr id="28" name="Rectangle 27">
            <a:extLst>
              <a:ext uri="{FF2B5EF4-FFF2-40B4-BE49-F238E27FC236}">
                <a16:creationId xmlns:a16="http://schemas.microsoft.com/office/drawing/2014/main" id="{1FA33528-8FE4-4170-9BB6-3DB7745C6B2B}"/>
              </a:ext>
            </a:extLst>
          </p:cNvPr>
          <p:cNvSpPr/>
          <p:nvPr/>
        </p:nvSpPr>
        <p:spPr>
          <a:xfrm>
            <a:off x="5487414" y="3859720"/>
            <a:ext cx="4950298" cy="261610"/>
          </a:xfrm>
          <a:prstGeom prst="rect">
            <a:avLst/>
          </a:prstGeom>
        </p:spPr>
        <p:txBody>
          <a:bodyPr wrap="square" lIns="180000" rIns="108000">
            <a:spAutoFit/>
          </a:bodyPr>
          <a:lstStyle/>
          <a:p>
            <a:pPr>
              <a:spcAft>
                <a:spcPts val="0"/>
              </a:spcAft>
            </a:pPr>
            <a:r>
              <a:rPr lang="en-NZ" sz="1100" dirty="0">
                <a:solidFill>
                  <a:schemeClr val="accent1"/>
                </a:solidFill>
                <a:latin typeface="+mn-lt"/>
                <a:ea typeface="National Book" pitchFamily="50" charset="0"/>
                <a:cs typeface="National Black"/>
              </a:rPr>
              <a:t>PERCEPTIONS THAT CURRENT NUMBER OF VISITORS IS TOO HIGH </a:t>
            </a:r>
            <a:endParaRPr lang="en-NZ" sz="600" dirty="0">
              <a:solidFill>
                <a:schemeClr val="accent1"/>
              </a:solidFill>
              <a:effectLst/>
              <a:latin typeface="+mn-lt"/>
              <a:ea typeface="National Book" pitchFamily="50" charset="0"/>
            </a:endParaRPr>
          </a:p>
        </p:txBody>
      </p:sp>
    </p:spTree>
    <p:extLst>
      <p:ext uri="{BB962C8B-B14F-4D97-AF65-F5344CB8AC3E}">
        <p14:creationId xmlns:p14="http://schemas.microsoft.com/office/powerpoint/2010/main" val="202031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8EDFB0-39D7-4AD6-9E46-50169006D384}"/>
              </a:ext>
            </a:extLst>
          </p:cNvPr>
          <p:cNvPicPr>
            <a:picLocks noChangeAspect="1"/>
          </p:cNvPicPr>
          <p:nvPr/>
        </p:nvPicPr>
        <p:blipFill rotWithShape="1">
          <a:blip r:embed="rId6">
            <a:extLst>
              <a:ext uri="{28A0092B-C50C-407E-A947-70E740481C1C}">
                <a14:useLocalDpi xmlns:a14="http://schemas.microsoft.com/office/drawing/2010/main" val="0"/>
              </a:ext>
            </a:extLst>
          </a:blip>
          <a:srcRect l="40791" r="41956"/>
          <a:stretch/>
        </p:blipFill>
        <p:spPr>
          <a:xfrm>
            <a:off x="-1395" y="1003780"/>
            <a:ext cx="1601322" cy="5540000"/>
          </a:xfrm>
          <a:prstGeom prst="rect">
            <a:avLst/>
          </a:prstGeom>
        </p:spPr>
      </p:pic>
      <p:sp>
        <p:nvSpPr>
          <p:cNvPr id="4" name="Rectangle 3"/>
          <p:cNvSpPr/>
          <p:nvPr/>
        </p:nvSpPr>
        <p:spPr>
          <a:xfrm>
            <a:off x="1" y="0"/>
            <a:ext cx="10440987" cy="1004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1" name="Rectangle 120"/>
          <p:cNvSpPr/>
          <p:nvPr/>
        </p:nvSpPr>
        <p:spPr bwMode="ltGray">
          <a:xfrm>
            <a:off x="5482394" y="1004070"/>
            <a:ext cx="4958594" cy="55558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solidFill>
                <a:srgbClr val="FFFFFF"/>
              </a:solidFill>
            </a:endParaRPr>
          </a:p>
        </p:txBody>
      </p:sp>
      <p:sp>
        <p:nvSpPr>
          <p:cNvPr id="122" name="Rectangle 121"/>
          <p:cNvSpPr/>
          <p:nvPr/>
        </p:nvSpPr>
        <p:spPr>
          <a:xfrm flipV="1">
            <a:off x="5482394" y="3782070"/>
            <a:ext cx="4958594" cy="2777863"/>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 name="Title 1"/>
          <p:cNvSpPr>
            <a:spLocks noGrp="1"/>
          </p:cNvSpPr>
          <p:nvPr>
            <p:ph type="title"/>
          </p:nvPr>
        </p:nvSpPr>
        <p:spPr>
          <a:xfrm>
            <a:off x="373410" y="40750"/>
            <a:ext cx="9606531" cy="940057"/>
          </a:xfrm>
        </p:spPr>
        <p:txBody>
          <a:bodyPr anchor="ctr" anchorCtr="0"/>
          <a:lstStyle/>
          <a:p>
            <a:r>
              <a:rPr lang="en-NZ" dirty="0">
                <a:solidFill>
                  <a:schemeClr val="bg1"/>
                </a:solidFill>
              </a:rPr>
              <a:t>KEY INSIGHTS (page 2 of 3)</a:t>
            </a:r>
          </a:p>
        </p:txBody>
      </p:sp>
      <p:sp>
        <p:nvSpPr>
          <p:cNvPr id="29" name="Rectangle 28"/>
          <p:cNvSpPr/>
          <p:nvPr/>
        </p:nvSpPr>
        <p:spPr>
          <a:xfrm>
            <a:off x="1696380" y="1140129"/>
            <a:ext cx="3643520" cy="4154984"/>
          </a:xfrm>
          <a:prstGeom prst="rect">
            <a:avLst/>
          </a:prstGeom>
        </p:spPr>
        <p:txBody>
          <a:bodyPr wrap="square" anchor="t">
            <a:spAutoFit/>
          </a:bodyPr>
          <a:lstStyle/>
          <a:p>
            <a:pPr marL="285750" indent="-285750">
              <a:spcAft>
                <a:spcPts val="2400"/>
              </a:spcAft>
              <a:buFont typeface="Wingdings" panose="05000000000000000000" pitchFamily="2" charset="2"/>
              <a:buChar char="§"/>
            </a:pPr>
            <a:r>
              <a:rPr lang="en-NZ" sz="1400" b="0" dirty="0">
                <a:solidFill>
                  <a:srgbClr val="171717"/>
                </a:solidFill>
                <a:latin typeface="+mn-lt"/>
                <a:cs typeface="Arial"/>
              </a:rPr>
              <a:t>The proportion of New Zealanders who think that international tourism puts too much pressure on New Zealand have stabilised, following an increase from 2015 to 2017</a:t>
            </a:r>
          </a:p>
          <a:p>
            <a:pPr marL="285750" indent="-285750">
              <a:spcAft>
                <a:spcPts val="2400"/>
              </a:spcAft>
              <a:buFont typeface="Wingdings" panose="05000000000000000000" pitchFamily="2" charset="2"/>
              <a:buChar char="§"/>
            </a:pPr>
            <a:r>
              <a:rPr lang="en-NZ" sz="1400" b="0" dirty="0">
                <a:solidFill>
                  <a:srgbClr val="171717"/>
                </a:solidFill>
                <a:latin typeface="+mn-lt"/>
              </a:rPr>
              <a:t>This view is driven by two key factors </a:t>
            </a:r>
            <a:r>
              <a:rPr lang="en-NZ" sz="1400" b="0" dirty="0">
                <a:solidFill>
                  <a:srgbClr val="171717"/>
                </a:solidFill>
                <a:latin typeface="+mn-lt"/>
                <a:sym typeface="Wingdings" panose="05000000000000000000" pitchFamily="2" charset="2"/>
              </a:rPr>
              <a:t>(1) </a:t>
            </a:r>
            <a:r>
              <a:rPr lang="en-NZ" sz="1400" b="0" dirty="0">
                <a:solidFill>
                  <a:srgbClr val="171717"/>
                </a:solidFill>
                <a:latin typeface="+mn-lt"/>
              </a:rPr>
              <a:t>perceptions that New Zealand lacks the infrastructure to support the growing number of visitors;</a:t>
            </a:r>
            <a:r>
              <a:rPr lang="en-NZ" sz="1400" b="0" dirty="0">
                <a:solidFill>
                  <a:srgbClr val="171717"/>
                </a:solidFill>
              </a:rPr>
              <a:t> (2) </a:t>
            </a:r>
            <a:r>
              <a:rPr lang="en-NZ" sz="1400" b="0" dirty="0">
                <a:solidFill>
                  <a:srgbClr val="171717"/>
                </a:solidFill>
                <a:latin typeface="+mn-lt"/>
              </a:rPr>
              <a:t>perceived negative impact of tourism on the environment</a:t>
            </a:r>
          </a:p>
          <a:p>
            <a:pPr marL="285750" indent="-285750">
              <a:spcAft>
                <a:spcPts val="2400"/>
              </a:spcAft>
              <a:buFont typeface="Wingdings" panose="05000000000000000000" pitchFamily="2" charset="2"/>
              <a:buChar char="§"/>
            </a:pPr>
            <a:r>
              <a:rPr lang="en-NZ" sz="1400" b="0" dirty="0">
                <a:solidFill>
                  <a:srgbClr val="171717"/>
                </a:solidFill>
              </a:rPr>
              <a:t>New Zealanders’ views on the impact of tourism on the country continue to be strongly influenced by personal experiences and information from national media outlets</a:t>
            </a:r>
            <a:endParaRPr lang="en-NZ" sz="1400" b="0" dirty="0">
              <a:solidFill>
                <a:srgbClr val="171717"/>
              </a:solidFill>
              <a:latin typeface="+mn-lt"/>
            </a:endParaRPr>
          </a:p>
        </p:txBody>
      </p:sp>
      <p:cxnSp>
        <p:nvCxnSpPr>
          <p:cNvPr id="67" name="Straight Connector 66"/>
          <p:cNvCxnSpPr/>
          <p:nvPr/>
        </p:nvCxnSpPr>
        <p:spPr>
          <a:xfrm>
            <a:off x="1" y="6541110"/>
            <a:ext cx="1044098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680CFF81-013E-4650-BF1D-588F01EEF763}"/>
              </a:ext>
            </a:extLst>
          </p:cNvPr>
          <p:cNvSpPr/>
          <p:nvPr/>
        </p:nvSpPr>
        <p:spPr>
          <a:xfrm>
            <a:off x="5487416" y="1041972"/>
            <a:ext cx="4950297" cy="430887"/>
          </a:xfrm>
          <a:prstGeom prst="rect">
            <a:avLst/>
          </a:prstGeom>
        </p:spPr>
        <p:txBody>
          <a:bodyPr wrap="square" lIns="180000" rIns="108000">
            <a:spAutoFit/>
          </a:bodyPr>
          <a:lstStyle/>
          <a:p>
            <a:pPr algn="ctr">
              <a:spcAft>
                <a:spcPts val="0"/>
              </a:spcAft>
            </a:pPr>
            <a:r>
              <a:rPr lang="en-NZ" sz="1100" dirty="0">
                <a:solidFill>
                  <a:schemeClr val="bg1"/>
                </a:solidFill>
                <a:latin typeface="+mn-lt"/>
                <a:ea typeface="National Book" pitchFamily="50" charset="0"/>
                <a:cs typeface="National Black"/>
              </a:rPr>
              <a:t>PERCEPTIONS THAT TOURISTS PUT TOO MUCH </a:t>
            </a:r>
            <a:r>
              <a:rPr lang="en-NZ" sz="1100" dirty="0">
                <a:solidFill>
                  <a:schemeClr val="bg1"/>
                </a:solidFill>
                <a:ea typeface="National Book" pitchFamily="50" charset="0"/>
                <a:cs typeface="National Black"/>
              </a:rPr>
              <a:t>PRESSURE</a:t>
            </a:r>
            <a:r>
              <a:rPr lang="en-NZ" sz="1100" dirty="0">
                <a:solidFill>
                  <a:schemeClr val="bg1"/>
                </a:solidFill>
                <a:latin typeface="+mn-lt"/>
                <a:ea typeface="National Book" pitchFamily="50" charset="0"/>
                <a:cs typeface="National Black"/>
              </a:rPr>
              <a:t> ON NEW ZEALAND</a:t>
            </a:r>
            <a:endParaRPr lang="en-NZ" sz="600" dirty="0">
              <a:solidFill>
                <a:schemeClr val="bg1"/>
              </a:solidFill>
              <a:effectLst/>
              <a:latin typeface="+mn-lt"/>
              <a:ea typeface="National Book" pitchFamily="50" charset="0"/>
            </a:endParaRPr>
          </a:p>
        </p:txBody>
      </p:sp>
      <p:sp>
        <p:nvSpPr>
          <p:cNvPr id="81" name="Rectangle 80">
            <a:extLst>
              <a:ext uri="{FF2B5EF4-FFF2-40B4-BE49-F238E27FC236}">
                <a16:creationId xmlns:a16="http://schemas.microsoft.com/office/drawing/2014/main" id="{572A24B1-4798-4F29-BA69-BD0BAA98091A}"/>
              </a:ext>
            </a:extLst>
          </p:cNvPr>
          <p:cNvSpPr/>
          <p:nvPr/>
        </p:nvSpPr>
        <p:spPr>
          <a:xfrm>
            <a:off x="5629100" y="3920411"/>
            <a:ext cx="1887401" cy="250389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69" name="Group 68">
            <a:extLst>
              <a:ext uri="{FF2B5EF4-FFF2-40B4-BE49-F238E27FC236}">
                <a16:creationId xmlns:a16="http://schemas.microsoft.com/office/drawing/2014/main" id="{09923C35-3842-442A-AE27-2AAB1DEEA5F9}"/>
              </a:ext>
            </a:extLst>
          </p:cNvPr>
          <p:cNvGrpSpPr>
            <a:grpSpLocks noChangeAspect="1"/>
          </p:cNvGrpSpPr>
          <p:nvPr/>
        </p:nvGrpSpPr>
        <p:grpSpPr>
          <a:xfrm>
            <a:off x="6228297" y="4205342"/>
            <a:ext cx="689005" cy="689005"/>
            <a:chOff x="-9501188" y="-4122738"/>
            <a:chExt cx="7561263" cy="7561263"/>
          </a:xfrm>
          <a:solidFill>
            <a:srgbClr val="0093DE"/>
          </a:solidFill>
        </p:grpSpPr>
        <p:sp>
          <p:nvSpPr>
            <p:cNvPr id="70" name="Freeform 5">
              <a:extLst>
                <a:ext uri="{FF2B5EF4-FFF2-40B4-BE49-F238E27FC236}">
                  <a16:creationId xmlns:a16="http://schemas.microsoft.com/office/drawing/2014/main" id="{36AB531D-772A-4238-8023-02786BA43FD6}"/>
                </a:ext>
              </a:extLst>
            </p:cNvPr>
            <p:cNvSpPr>
              <a:spLocks/>
            </p:cNvSpPr>
            <p:nvPr/>
          </p:nvSpPr>
          <p:spPr bwMode="auto">
            <a:xfrm>
              <a:off x="-9501188" y="-4122738"/>
              <a:ext cx="1890713" cy="1890713"/>
            </a:xfrm>
            <a:custGeom>
              <a:avLst/>
              <a:gdLst>
                <a:gd name="T0" fmla="*/ 477 w 1191"/>
                <a:gd name="T1" fmla="*/ 477 h 1191"/>
                <a:gd name="T2" fmla="*/ 1191 w 1191"/>
                <a:gd name="T3" fmla="*/ 477 h 1191"/>
                <a:gd name="T4" fmla="*/ 1191 w 1191"/>
                <a:gd name="T5" fmla="*/ 0 h 1191"/>
                <a:gd name="T6" fmla="*/ 0 w 1191"/>
                <a:gd name="T7" fmla="*/ 0 h 1191"/>
                <a:gd name="T8" fmla="*/ 0 w 1191"/>
                <a:gd name="T9" fmla="*/ 1191 h 1191"/>
                <a:gd name="T10" fmla="*/ 477 w 1191"/>
                <a:gd name="T11" fmla="*/ 1191 h 1191"/>
                <a:gd name="T12" fmla="*/ 477 w 1191"/>
                <a:gd name="T13" fmla="*/ 477 h 1191"/>
              </a:gdLst>
              <a:ahLst/>
              <a:cxnLst>
                <a:cxn ang="0">
                  <a:pos x="T0" y="T1"/>
                </a:cxn>
                <a:cxn ang="0">
                  <a:pos x="T2" y="T3"/>
                </a:cxn>
                <a:cxn ang="0">
                  <a:pos x="T4" y="T5"/>
                </a:cxn>
                <a:cxn ang="0">
                  <a:pos x="T6" y="T7"/>
                </a:cxn>
                <a:cxn ang="0">
                  <a:pos x="T8" y="T9"/>
                </a:cxn>
                <a:cxn ang="0">
                  <a:pos x="T10" y="T11"/>
                </a:cxn>
                <a:cxn ang="0">
                  <a:pos x="T12" y="T13"/>
                </a:cxn>
              </a:cxnLst>
              <a:rect l="0" t="0" r="r" b="b"/>
              <a:pathLst>
                <a:path w="1191" h="1191">
                  <a:moveTo>
                    <a:pt x="477" y="477"/>
                  </a:moveTo>
                  <a:lnTo>
                    <a:pt x="1191" y="477"/>
                  </a:lnTo>
                  <a:lnTo>
                    <a:pt x="1191" y="0"/>
                  </a:lnTo>
                  <a:lnTo>
                    <a:pt x="0" y="0"/>
                  </a:lnTo>
                  <a:lnTo>
                    <a:pt x="0" y="1191"/>
                  </a:lnTo>
                  <a:lnTo>
                    <a:pt x="477" y="1191"/>
                  </a:lnTo>
                  <a:lnTo>
                    <a:pt x="477" y="4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1" name="Freeform 6">
              <a:extLst>
                <a:ext uri="{FF2B5EF4-FFF2-40B4-BE49-F238E27FC236}">
                  <a16:creationId xmlns:a16="http://schemas.microsoft.com/office/drawing/2014/main" id="{25F19D6E-B722-4EF8-B79A-6F77FCE11360}"/>
                </a:ext>
              </a:extLst>
            </p:cNvPr>
            <p:cNvSpPr>
              <a:spLocks/>
            </p:cNvSpPr>
            <p:nvPr/>
          </p:nvSpPr>
          <p:spPr bwMode="auto">
            <a:xfrm>
              <a:off x="-9501188" y="1547812"/>
              <a:ext cx="1890713" cy="1890713"/>
            </a:xfrm>
            <a:custGeom>
              <a:avLst/>
              <a:gdLst>
                <a:gd name="T0" fmla="*/ 477 w 1191"/>
                <a:gd name="T1" fmla="*/ 0 h 1191"/>
                <a:gd name="T2" fmla="*/ 0 w 1191"/>
                <a:gd name="T3" fmla="*/ 0 h 1191"/>
                <a:gd name="T4" fmla="*/ 0 w 1191"/>
                <a:gd name="T5" fmla="*/ 1191 h 1191"/>
                <a:gd name="T6" fmla="*/ 1191 w 1191"/>
                <a:gd name="T7" fmla="*/ 1191 h 1191"/>
                <a:gd name="T8" fmla="*/ 1191 w 1191"/>
                <a:gd name="T9" fmla="*/ 714 h 1191"/>
                <a:gd name="T10" fmla="*/ 477 w 1191"/>
                <a:gd name="T11" fmla="*/ 714 h 1191"/>
                <a:gd name="T12" fmla="*/ 477 w 1191"/>
                <a:gd name="T13" fmla="*/ 0 h 1191"/>
              </a:gdLst>
              <a:ahLst/>
              <a:cxnLst>
                <a:cxn ang="0">
                  <a:pos x="T0" y="T1"/>
                </a:cxn>
                <a:cxn ang="0">
                  <a:pos x="T2" y="T3"/>
                </a:cxn>
                <a:cxn ang="0">
                  <a:pos x="T4" y="T5"/>
                </a:cxn>
                <a:cxn ang="0">
                  <a:pos x="T6" y="T7"/>
                </a:cxn>
                <a:cxn ang="0">
                  <a:pos x="T8" y="T9"/>
                </a:cxn>
                <a:cxn ang="0">
                  <a:pos x="T10" y="T11"/>
                </a:cxn>
                <a:cxn ang="0">
                  <a:pos x="T12" y="T13"/>
                </a:cxn>
              </a:cxnLst>
              <a:rect l="0" t="0" r="r" b="b"/>
              <a:pathLst>
                <a:path w="1191" h="1191">
                  <a:moveTo>
                    <a:pt x="477" y="0"/>
                  </a:moveTo>
                  <a:lnTo>
                    <a:pt x="0" y="0"/>
                  </a:lnTo>
                  <a:lnTo>
                    <a:pt x="0" y="1191"/>
                  </a:lnTo>
                  <a:lnTo>
                    <a:pt x="1191" y="1191"/>
                  </a:lnTo>
                  <a:lnTo>
                    <a:pt x="1191" y="714"/>
                  </a:lnTo>
                  <a:lnTo>
                    <a:pt x="477" y="714"/>
                  </a:lnTo>
                  <a:lnTo>
                    <a:pt x="4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2" name="Freeform 7">
              <a:extLst>
                <a:ext uri="{FF2B5EF4-FFF2-40B4-BE49-F238E27FC236}">
                  <a16:creationId xmlns:a16="http://schemas.microsoft.com/office/drawing/2014/main" id="{A5CA5F65-8979-4AB1-A774-4E4B22B1DBAD}"/>
                </a:ext>
              </a:extLst>
            </p:cNvPr>
            <p:cNvSpPr>
              <a:spLocks/>
            </p:cNvSpPr>
            <p:nvPr/>
          </p:nvSpPr>
          <p:spPr bwMode="auto">
            <a:xfrm>
              <a:off x="-3830638" y="1547812"/>
              <a:ext cx="1890713" cy="1890713"/>
            </a:xfrm>
            <a:custGeom>
              <a:avLst/>
              <a:gdLst>
                <a:gd name="T0" fmla="*/ 714 w 1191"/>
                <a:gd name="T1" fmla="*/ 714 h 1191"/>
                <a:gd name="T2" fmla="*/ 0 w 1191"/>
                <a:gd name="T3" fmla="*/ 714 h 1191"/>
                <a:gd name="T4" fmla="*/ 0 w 1191"/>
                <a:gd name="T5" fmla="*/ 1191 h 1191"/>
                <a:gd name="T6" fmla="*/ 1191 w 1191"/>
                <a:gd name="T7" fmla="*/ 1191 h 1191"/>
                <a:gd name="T8" fmla="*/ 1191 w 1191"/>
                <a:gd name="T9" fmla="*/ 0 h 1191"/>
                <a:gd name="T10" fmla="*/ 714 w 1191"/>
                <a:gd name="T11" fmla="*/ 0 h 1191"/>
                <a:gd name="T12" fmla="*/ 714 w 1191"/>
                <a:gd name="T13" fmla="*/ 714 h 1191"/>
              </a:gdLst>
              <a:ahLst/>
              <a:cxnLst>
                <a:cxn ang="0">
                  <a:pos x="T0" y="T1"/>
                </a:cxn>
                <a:cxn ang="0">
                  <a:pos x="T2" y="T3"/>
                </a:cxn>
                <a:cxn ang="0">
                  <a:pos x="T4" y="T5"/>
                </a:cxn>
                <a:cxn ang="0">
                  <a:pos x="T6" y="T7"/>
                </a:cxn>
                <a:cxn ang="0">
                  <a:pos x="T8" y="T9"/>
                </a:cxn>
                <a:cxn ang="0">
                  <a:pos x="T10" y="T11"/>
                </a:cxn>
                <a:cxn ang="0">
                  <a:pos x="T12" y="T13"/>
                </a:cxn>
              </a:cxnLst>
              <a:rect l="0" t="0" r="r" b="b"/>
              <a:pathLst>
                <a:path w="1191" h="1191">
                  <a:moveTo>
                    <a:pt x="714" y="714"/>
                  </a:moveTo>
                  <a:lnTo>
                    <a:pt x="0" y="714"/>
                  </a:lnTo>
                  <a:lnTo>
                    <a:pt x="0" y="1191"/>
                  </a:lnTo>
                  <a:lnTo>
                    <a:pt x="1191" y="1191"/>
                  </a:lnTo>
                  <a:lnTo>
                    <a:pt x="1191" y="0"/>
                  </a:lnTo>
                  <a:lnTo>
                    <a:pt x="714" y="0"/>
                  </a:lnTo>
                  <a:lnTo>
                    <a:pt x="714" y="7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3" name="Freeform 8">
              <a:extLst>
                <a:ext uri="{FF2B5EF4-FFF2-40B4-BE49-F238E27FC236}">
                  <a16:creationId xmlns:a16="http://schemas.microsoft.com/office/drawing/2014/main" id="{1B0E5C9E-5A09-4E81-813D-18F748F99615}"/>
                </a:ext>
              </a:extLst>
            </p:cNvPr>
            <p:cNvSpPr>
              <a:spLocks/>
            </p:cNvSpPr>
            <p:nvPr/>
          </p:nvSpPr>
          <p:spPr bwMode="auto">
            <a:xfrm>
              <a:off x="-3830638" y="-4122738"/>
              <a:ext cx="1890713" cy="1890713"/>
            </a:xfrm>
            <a:custGeom>
              <a:avLst/>
              <a:gdLst>
                <a:gd name="T0" fmla="*/ 0 w 1191"/>
                <a:gd name="T1" fmla="*/ 0 h 1191"/>
                <a:gd name="T2" fmla="*/ 0 w 1191"/>
                <a:gd name="T3" fmla="*/ 477 h 1191"/>
                <a:gd name="T4" fmla="*/ 714 w 1191"/>
                <a:gd name="T5" fmla="*/ 477 h 1191"/>
                <a:gd name="T6" fmla="*/ 714 w 1191"/>
                <a:gd name="T7" fmla="*/ 1191 h 1191"/>
                <a:gd name="T8" fmla="*/ 1191 w 1191"/>
                <a:gd name="T9" fmla="*/ 1191 h 1191"/>
                <a:gd name="T10" fmla="*/ 1191 w 1191"/>
                <a:gd name="T11" fmla="*/ 0 h 1191"/>
                <a:gd name="T12" fmla="*/ 0 w 1191"/>
                <a:gd name="T13" fmla="*/ 0 h 1191"/>
              </a:gdLst>
              <a:ahLst/>
              <a:cxnLst>
                <a:cxn ang="0">
                  <a:pos x="T0" y="T1"/>
                </a:cxn>
                <a:cxn ang="0">
                  <a:pos x="T2" y="T3"/>
                </a:cxn>
                <a:cxn ang="0">
                  <a:pos x="T4" y="T5"/>
                </a:cxn>
                <a:cxn ang="0">
                  <a:pos x="T6" y="T7"/>
                </a:cxn>
                <a:cxn ang="0">
                  <a:pos x="T8" y="T9"/>
                </a:cxn>
                <a:cxn ang="0">
                  <a:pos x="T10" y="T11"/>
                </a:cxn>
                <a:cxn ang="0">
                  <a:pos x="T12" y="T13"/>
                </a:cxn>
              </a:cxnLst>
              <a:rect l="0" t="0" r="r" b="b"/>
              <a:pathLst>
                <a:path w="1191" h="1191">
                  <a:moveTo>
                    <a:pt x="0" y="0"/>
                  </a:moveTo>
                  <a:lnTo>
                    <a:pt x="0" y="477"/>
                  </a:lnTo>
                  <a:lnTo>
                    <a:pt x="714" y="477"/>
                  </a:lnTo>
                  <a:lnTo>
                    <a:pt x="714" y="1191"/>
                  </a:lnTo>
                  <a:lnTo>
                    <a:pt x="1191" y="1191"/>
                  </a:lnTo>
                  <a:lnTo>
                    <a:pt x="11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4" name="Freeform 9">
              <a:extLst>
                <a:ext uri="{FF2B5EF4-FFF2-40B4-BE49-F238E27FC236}">
                  <a16:creationId xmlns:a16="http://schemas.microsoft.com/office/drawing/2014/main" id="{CC40C405-94AC-4E05-869A-8B337D825173}"/>
                </a:ext>
              </a:extLst>
            </p:cNvPr>
            <p:cNvSpPr>
              <a:spLocks noEditPoints="1"/>
            </p:cNvSpPr>
            <p:nvPr/>
          </p:nvSpPr>
          <p:spPr bwMode="auto">
            <a:xfrm>
              <a:off x="-8743950" y="-3365500"/>
              <a:ext cx="6046788" cy="6046788"/>
            </a:xfrm>
            <a:custGeom>
              <a:avLst/>
              <a:gdLst>
                <a:gd name="T0" fmla="*/ 1579 w 1958"/>
                <a:gd name="T1" fmla="*/ 1101 h 1958"/>
                <a:gd name="T2" fmla="*/ 1958 w 1958"/>
                <a:gd name="T3" fmla="*/ 1101 h 1958"/>
                <a:gd name="T4" fmla="*/ 1958 w 1958"/>
                <a:gd name="T5" fmla="*/ 857 h 1958"/>
                <a:gd name="T6" fmla="*/ 1579 w 1958"/>
                <a:gd name="T7" fmla="*/ 857 h 1958"/>
                <a:gd name="T8" fmla="*/ 1101 w 1958"/>
                <a:gd name="T9" fmla="*/ 379 h 1958"/>
                <a:gd name="T10" fmla="*/ 1101 w 1958"/>
                <a:gd name="T11" fmla="*/ 0 h 1958"/>
                <a:gd name="T12" fmla="*/ 857 w 1958"/>
                <a:gd name="T13" fmla="*/ 0 h 1958"/>
                <a:gd name="T14" fmla="*/ 857 w 1958"/>
                <a:gd name="T15" fmla="*/ 379 h 1958"/>
                <a:gd name="T16" fmla="*/ 379 w 1958"/>
                <a:gd name="T17" fmla="*/ 857 h 1958"/>
                <a:gd name="T18" fmla="*/ 0 w 1958"/>
                <a:gd name="T19" fmla="*/ 857 h 1958"/>
                <a:gd name="T20" fmla="*/ 0 w 1958"/>
                <a:gd name="T21" fmla="*/ 1101 h 1958"/>
                <a:gd name="T22" fmla="*/ 379 w 1958"/>
                <a:gd name="T23" fmla="*/ 1101 h 1958"/>
                <a:gd name="T24" fmla="*/ 857 w 1958"/>
                <a:gd name="T25" fmla="*/ 1579 h 1958"/>
                <a:gd name="T26" fmla="*/ 857 w 1958"/>
                <a:gd name="T27" fmla="*/ 1958 h 1958"/>
                <a:gd name="T28" fmla="*/ 1101 w 1958"/>
                <a:gd name="T29" fmla="*/ 1958 h 1958"/>
                <a:gd name="T30" fmla="*/ 1101 w 1958"/>
                <a:gd name="T31" fmla="*/ 1579 h 1958"/>
                <a:gd name="T32" fmla="*/ 1579 w 1958"/>
                <a:gd name="T33" fmla="*/ 1101 h 1958"/>
                <a:gd name="T34" fmla="*/ 979 w 1958"/>
                <a:gd name="T35" fmla="*/ 1346 h 1958"/>
                <a:gd name="T36" fmla="*/ 612 w 1958"/>
                <a:gd name="T37" fmla="*/ 979 h 1958"/>
                <a:gd name="T38" fmla="*/ 979 w 1958"/>
                <a:gd name="T39" fmla="*/ 612 h 1958"/>
                <a:gd name="T40" fmla="*/ 1346 w 1958"/>
                <a:gd name="T41" fmla="*/ 979 h 1958"/>
                <a:gd name="T42" fmla="*/ 979 w 1958"/>
                <a:gd name="T43" fmla="*/ 1346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58" h="1958">
                  <a:moveTo>
                    <a:pt x="1579" y="1101"/>
                  </a:moveTo>
                  <a:cubicBezTo>
                    <a:pt x="1958" y="1101"/>
                    <a:pt x="1958" y="1101"/>
                    <a:pt x="1958" y="1101"/>
                  </a:cubicBezTo>
                  <a:cubicBezTo>
                    <a:pt x="1958" y="857"/>
                    <a:pt x="1958" y="857"/>
                    <a:pt x="1958" y="857"/>
                  </a:cubicBezTo>
                  <a:cubicBezTo>
                    <a:pt x="1579" y="857"/>
                    <a:pt x="1579" y="857"/>
                    <a:pt x="1579" y="857"/>
                  </a:cubicBezTo>
                  <a:cubicBezTo>
                    <a:pt x="1530" y="612"/>
                    <a:pt x="1346" y="428"/>
                    <a:pt x="1101" y="379"/>
                  </a:cubicBezTo>
                  <a:cubicBezTo>
                    <a:pt x="1101" y="0"/>
                    <a:pt x="1101" y="0"/>
                    <a:pt x="1101" y="0"/>
                  </a:cubicBezTo>
                  <a:cubicBezTo>
                    <a:pt x="857" y="0"/>
                    <a:pt x="857" y="0"/>
                    <a:pt x="857" y="0"/>
                  </a:cubicBezTo>
                  <a:cubicBezTo>
                    <a:pt x="857" y="379"/>
                    <a:pt x="857" y="379"/>
                    <a:pt x="857" y="379"/>
                  </a:cubicBezTo>
                  <a:cubicBezTo>
                    <a:pt x="612" y="428"/>
                    <a:pt x="428" y="612"/>
                    <a:pt x="379" y="857"/>
                  </a:cubicBezTo>
                  <a:cubicBezTo>
                    <a:pt x="0" y="857"/>
                    <a:pt x="0" y="857"/>
                    <a:pt x="0" y="857"/>
                  </a:cubicBezTo>
                  <a:cubicBezTo>
                    <a:pt x="0" y="1101"/>
                    <a:pt x="0" y="1101"/>
                    <a:pt x="0" y="1101"/>
                  </a:cubicBezTo>
                  <a:cubicBezTo>
                    <a:pt x="379" y="1101"/>
                    <a:pt x="379" y="1101"/>
                    <a:pt x="379" y="1101"/>
                  </a:cubicBezTo>
                  <a:cubicBezTo>
                    <a:pt x="428" y="1346"/>
                    <a:pt x="612" y="1530"/>
                    <a:pt x="857" y="1579"/>
                  </a:cubicBezTo>
                  <a:cubicBezTo>
                    <a:pt x="857" y="1958"/>
                    <a:pt x="857" y="1958"/>
                    <a:pt x="857" y="1958"/>
                  </a:cubicBezTo>
                  <a:cubicBezTo>
                    <a:pt x="1101" y="1958"/>
                    <a:pt x="1101" y="1958"/>
                    <a:pt x="1101" y="1958"/>
                  </a:cubicBezTo>
                  <a:cubicBezTo>
                    <a:pt x="1101" y="1579"/>
                    <a:pt x="1101" y="1579"/>
                    <a:pt x="1101" y="1579"/>
                  </a:cubicBezTo>
                  <a:cubicBezTo>
                    <a:pt x="1346" y="1530"/>
                    <a:pt x="1530" y="1346"/>
                    <a:pt x="1579" y="1101"/>
                  </a:cubicBezTo>
                  <a:close/>
                  <a:moveTo>
                    <a:pt x="979" y="1346"/>
                  </a:moveTo>
                  <a:cubicBezTo>
                    <a:pt x="771" y="1346"/>
                    <a:pt x="612" y="1187"/>
                    <a:pt x="612" y="979"/>
                  </a:cubicBezTo>
                  <a:cubicBezTo>
                    <a:pt x="612" y="771"/>
                    <a:pt x="771" y="612"/>
                    <a:pt x="979" y="612"/>
                  </a:cubicBezTo>
                  <a:cubicBezTo>
                    <a:pt x="1187" y="612"/>
                    <a:pt x="1346" y="771"/>
                    <a:pt x="1346" y="979"/>
                  </a:cubicBezTo>
                  <a:cubicBezTo>
                    <a:pt x="1346" y="1187"/>
                    <a:pt x="1187" y="1346"/>
                    <a:pt x="979" y="1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grpSp>
      <p:sp>
        <p:nvSpPr>
          <p:cNvPr id="83" name="Isosceles Triangle 82">
            <a:extLst>
              <a:ext uri="{FF2B5EF4-FFF2-40B4-BE49-F238E27FC236}">
                <a16:creationId xmlns:a16="http://schemas.microsoft.com/office/drawing/2014/main" id="{C3FA80F4-F92B-411C-8762-CB030A13DBA5}"/>
              </a:ext>
            </a:extLst>
          </p:cNvPr>
          <p:cNvSpPr/>
          <p:nvPr/>
        </p:nvSpPr>
        <p:spPr>
          <a:xfrm rot="5400000">
            <a:off x="7389580" y="5024920"/>
            <a:ext cx="389450" cy="335733"/>
          </a:xfrm>
          <a:prstGeom prst="triangl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bg1"/>
              </a:solidFill>
            </a:endParaRPr>
          </a:p>
        </p:txBody>
      </p:sp>
      <p:sp>
        <p:nvSpPr>
          <p:cNvPr id="84" name="Rectangle 83">
            <a:extLst>
              <a:ext uri="{FF2B5EF4-FFF2-40B4-BE49-F238E27FC236}">
                <a16:creationId xmlns:a16="http://schemas.microsoft.com/office/drawing/2014/main" id="{2BEDEB58-6A10-4033-857A-C22BC521677D}"/>
              </a:ext>
            </a:extLst>
          </p:cNvPr>
          <p:cNvSpPr/>
          <p:nvPr/>
        </p:nvSpPr>
        <p:spPr>
          <a:xfrm>
            <a:off x="5625825" y="5415973"/>
            <a:ext cx="1890676" cy="701731"/>
          </a:xfrm>
          <a:prstGeom prst="rect">
            <a:avLst/>
          </a:prstGeom>
        </p:spPr>
        <p:txBody>
          <a:bodyPr wrap="square">
            <a:spAutoFit/>
          </a:bodyPr>
          <a:lstStyle/>
          <a:p>
            <a:pPr algn="ctr">
              <a:lnSpc>
                <a:spcPct val="90000"/>
              </a:lnSpc>
            </a:pPr>
            <a:r>
              <a:rPr lang="en-NZ" sz="1600" b="1" dirty="0">
                <a:latin typeface="+mn-lt"/>
                <a:cs typeface="+mn-cs"/>
              </a:rPr>
              <a:t>Top 5 </a:t>
            </a:r>
            <a:br>
              <a:rPr lang="en-NZ" sz="1600" b="1" dirty="0">
                <a:latin typeface="+mn-lt"/>
                <a:cs typeface="+mn-cs"/>
              </a:rPr>
            </a:br>
            <a:r>
              <a:rPr lang="en-NZ" sz="1400" b="1" dirty="0">
                <a:latin typeface="+mn-lt"/>
                <a:cs typeface="+mn-cs"/>
              </a:rPr>
              <a:t>w</a:t>
            </a:r>
            <a:r>
              <a:rPr lang="en-NZ" sz="1400" dirty="0">
                <a:latin typeface="+mn-lt"/>
                <a:cs typeface="+mn-cs"/>
              </a:rPr>
              <a:t>ays tourism applies pressure</a:t>
            </a:r>
            <a:endParaRPr lang="en-NZ" sz="1600" b="1" dirty="0">
              <a:latin typeface="+mn-lt"/>
              <a:cs typeface="+mn-cs"/>
            </a:endParaRPr>
          </a:p>
        </p:txBody>
      </p:sp>
      <p:cxnSp>
        <p:nvCxnSpPr>
          <p:cNvPr id="85" name="Straight Connector 84">
            <a:extLst>
              <a:ext uri="{FF2B5EF4-FFF2-40B4-BE49-F238E27FC236}">
                <a16:creationId xmlns:a16="http://schemas.microsoft.com/office/drawing/2014/main" id="{0F5509B0-7D32-4843-9DCA-BB5EF8F5C2A4}"/>
              </a:ext>
            </a:extLst>
          </p:cNvPr>
          <p:cNvCxnSpPr>
            <a:cxnSpLocks/>
          </p:cNvCxnSpPr>
          <p:nvPr/>
        </p:nvCxnSpPr>
        <p:spPr>
          <a:xfrm flipH="1">
            <a:off x="5809109" y="5192786"/>
            <a:ext cx="1565459" cy="0"/>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BDAECB3-B2D5-40C6-95A6-89569813FAB6}"/>
              </a:ext>
            </a:extLst>
          </p:cNvPr>
          <p:cNvSpPr/>
          <p:nvPr/>
        </p:nvSpPr>
        <p:spPr>
          <a:xfrm>
            <a:off x="7824429" y="5030924"/>
            <a:ext cx="2592376" cy="307777"/>
          </a:xfrm>
          <a:prstGeom prst="rect">
            <a:avLst/>
          </a:prstGeom>
        </p:spPr>
        <p:txBody>
          <a:bodyPr wrap="none">
            <a:spAutoFit/>
          </a:bodyPr>
          <a:lstStyle/>
          <a:p>
            <a:pPr lvl="0"/>
            <a:r>
              <a:rPr lang="en-NZ" sz="1400" dirty="0">
                <a:solidFill>
                  <a:schemeClr val="accent1"/>
                </a:solidFill>
                <a:latin typeface="+mn-lt"/>
                <a:cs typeface="+mn-cs"/>
              </a:rPr>
              <a:t>National Parks overcrowded</a:t>
            </a:r>
          </a:p>
        </p:txBody>
      </p:sp>
      <p:sp>
        <p:nvSpPr>
          <p:cNvPr id="37" name="Rectangle 36">
            <a:extLst>
              <a:ext uri="{FF2B5EF4-FFF2-40B4-BE49-F238E27FC236}">
                <a16:creationId xmlns:a16="http://schemas.microsoft.com/office/drawing/2014/main" id="{8EFFCAFA-A001-4145-BD4D-36DC257CEF4A}"/>
              </a:ext>
            </a:extLst>
          </p:cNvPr>
          <p:cNvSpPr/>
          <p:nvPr/>
        </p:nvSpPr>
        <p:spPr>
          <a:xfrm>
            <a:off x="7824429" y="5487247"/>
            <a:ext cx="2568332" cy="307777"/>
          </a:xfrm>
          <a:prstGeom prst="rect">
            <a:avLst/>
          </a:prstGeom>
        </p:spPr>
        <p:txBody>
          <a:bodyPr wrap="none">
            <a:spAutoFit/>
          </a:bodyPr>
          <a:lstStyle/>
          <a:p>
            <a:pPr lvl="0"/>
            <a:r>
              <a:rPr lang="en-NZ" sz="1400" dirty="0">
                <a:solidFill>
                  <a:schemeClr val="accent1"/>
                </a:solidFill>
              </a:rPr>
              <a:t>Increased traffic congestion</a:t>
            </a:r>
          </a:p>
        </p:txBody>
      </p:sp>
      <p:sp>
        <p:nvSpPr>
          <p:cNvPr id="38" name="Rectangle 37">
            <a:extLst>
              <a:ext uri="{FF2B5EF4-FFF2-40B4-BE49-F238E27FC236}">
                <a16:creationId xmlns:a16="http://schemas.microsoft.com/office/drawing/2014/main" id="{10B2FC91-1C0F-49B8-82E8-1C0DA95F228B}"/>
              </a:ext>
            </a:extLst>
          </p:cNvPr>
          <p:cNvSpPr/>
          <p:nvPr/>
        </p:nvSpPr>
        <p:spPr>
          <a:xfrm>
            <a:off x="7833954" y="4573888"/>
            <a:ext cx="2154757" cy="307777"/>
          </a:xfrm>
          <a:prstGeom prst="rect">
            <a:avLst/>
          </a:prstGeom>
        </p:spPr>
        <p:txBody>
          <a:bodyPr wrap="none">
            <a:spAutoFit/>
          </a:bodyPr>
          <a:lstStyle/>
          <a:p>
            <a:pPr lvl="0"/>
            <a:r>
              <a:rPr lang="en-NZ" sz="1400" dirty="0">
                <a:solidFill>
                  <a:schemeClr val="accent1"/>
                </a:solidFill>
                <a:latin typeface="+mn-lt"/>
                <a:cs typeface="+mn-cs"/>
              </a:rPr>
              <a:t>Environmental damage</a:t>
            </a:r>
          </a:p>
        </p:txBody>
      </p:sp>
      <p:sp>
        <p:nvSpPr>
          <p:cNvPr id="39" name="Rectangle 38">
            <a:extLst>
              <a:ext uri="{FF2B5EF4-FFF2-40B4-BE49-F238E27FC236}">
                <a16:creationId xmlns:a16="http://schemas.microsoft.com/office/drawing/2014/main" id="{DEEE9E57-21F9-4224-A121-76696D4887F6}"/>
              </a:ext>
            </a:extLst>
          </p:cNvPr>
          <p:cNvSpPr/>
          <p:nvPr/>
        </p:nvSpPr>
        <p:spPr>
          <a:xfrm>
            <a:off x="7824429" y="5935701"/>
            <a:ext cx="2281394" cy="307777"/>
          </a:xfrm>
          <a:prstGeom prst="rect">
            <a:avLst/>
          </a:prstGeom>
        </p:spPr>
        <p:txBody>
          <a:bodyPr wrap="none">
            <a:spAutoFit/>
          </a:bodyPr>
          <a:lstStyle/>
          <a:p>
            <a:r>
              <a:rPr lang="en-NZ" sz="1400" dirty="0">
                <a:solidFill>
                  <a:schemeClr val="accent1"/>
                </a:solidFill>
              </a:rPr>
              <a:t>Disrespect (e.g. littering)</a:t>
            </a:r>
          </a:p>
        </p:txBody>
      </p:sp>
      <p:sp>
        <p:nvSpPr>
          <p:cNvPr id="40" name="Rectangle 39">
            <a:extLst>
              <a:ext uri="{FF2B5EF4-FFF2-40B4-BE49-F238E27FC236}">
                <a16:creationId xmlns:a16="http://schemas.microsoft.com/office/drawing/2014/main" id="{A3027218-9E9B-4E02-90DF-526D44CB7D62}"/>
              </a:ext>
            </a:extLst>
          </p:cNvPr>
          <p:cNvSpPr/>
          <p:nvPr/>
        </p:nvSpPr>
        <p:spPr>
          <a:xfrm>
            <a:off x="7833954" y="4132249"/>
            <a:ext cx="2433680" cy="307777"/>
          </a:xfrm>
          <a:prstGeom prst="rect">
            <a:avLst/>
          </a:prstGeom>
        </p:spPr>
        <p:txBody>
          <a:bodyPr wrap="none">
            <a:spAutoFit/>
          </a:bodyPr>
          <a:lstStyle/>
          <a:p>
            <a:pPr lvl="0"/>
            <a:r>
              <a:rPr lang="en-NZ" sz="1400" dirty="0">
                <a:solidFill>
                  <a:schemeClr val="accent1"/>
                </a:solidFill>
                <a:latin typeface="+mn-lt"/>
                <a:cs typeface="+mn-cs"/>
              </a:rPr>
              <a:t>Pressure on infrastructure</a:t>
            </a:r>
          </a:p>
        </p:txBody>
      </p:sp>
      <p:sp>
        <p:nvSpPr>
          <p:cNvPr id="46" name="Slide Number Placeholder 12">
            <a:extLst>
              <a:ext uri="{FF2B5EF4-FFF2-40B4-BE49-F238E27FC236}">
                <a16:creationId xmlns:a16="http://schemas.microsoft.com/office/drawing/2014/main" id="{966A38AA-78AF-46A9-9ACF-E7C391609F1C}"/>
              </a:ext>
            </a:extLst>
          </p:cNvPr>
          <p:cNvSpPr txBox="1">
            <a:spLocks/>
          </p:cNvSpPr>
          <p:nvPr/>
        </p:nvSpPr>
        <p:spPr>
          <a:xfrm>
            <a:off x="9533918" y="6972324"/>
            <a:ext cx="577163" cy="277842"/>
          </a:xfrm>
          <a:prstGeom prst="rect">
            <a:avLst/>
          </a:prstGeom>
        </p:spPr>
        <p:txBody>
          <a:bodyPr vert="horz" lIns="0" tIns="0" rIns="0" bIns="0" rtlCol="0" anchor="b">
            <a:noAutofit/>
          </a:bodyPr>
          <a:lstStyle>
            <a:defPPr>
              <a:defRPr lang="en-AU"/>
            </a:defPPr>
            <a:lvl1pPr algn="r">
              <a:defRPr sz="800" b="0">
                <a:solidFill>
                  <a:srgbClr val="333333"/>
                </a:solidFill>
                <a:latin typeface="+mn-lt"/>
              </a:defRPr>
            </a:lvl1pPr>
            <a:lvl2pPr marL="0" indent="0" algn="l" defTabSz="1028700" rtl="0" eaLnBrk="1" latinLnBrk="0" hangingPunct="1">
              <a:spcBef>
                <a:spcPct val="20000"/>
              </a:spcBef>
              <a:buFont typeface="Arial" pitchFamily="34" charset="0"/>
              <a:buNone/>
              <a:defRPr sz="1300" b="1" kern="1200">
                <a:solidFill>
                  <a:srgbClr val="333333"/>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300" kern="1200">
                <a:solidFill>
                  <a:srgbClr val="333333"/>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300" kern="1200">
                <a:solidFill>
                  <a:srgbClr val="333333"/>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300" kern="1200">
                <a:solidFill>
                  <a:srgbClr val="333333"/>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784CBA3-D598-4B1F-BAA3-EE14B5154290}" type="slidenum">
              <a:rPr lang="en-AU" smtClean="0"/>
              <a:pPr/>
              <a:t>8</a:t>
            </a:fld>
            <a:endParaRPr lang="en-AU" dirty="0"/>
          </a:p>
        </p:txBody>
      </p:sp>
      <p:graphicFrame>
        <p:nvGraphicFramePr>
          <p:cNvPr id="36" name="MAC_626_36">
            <a:extLst>
              <a:ext uri="{FF2B5EF4-FFF2-40B4-BE49-F238E27FC236}">
                <a16:creationId xmlns:a16="http://schemas.microsoft.com/office/drawing/2014/main" id="{4F7A4965-9273-48B3-A9D7-11B41004AEF4}"/>
              </a:ext>
            </a:extLst>
          </p:cNvPr>
          <p:cNvGraphicFramePr>
            <a:graphicFrameLocks/>
          </p:cNvGraphicFramePr>
          <p:nvPr>
            <p:custDataLst>
              <p:tags r:id="rId1"/>
            </p:custDataLst>
            <p:extLst>
              <p:ext uri="{D42A27DB-BD31-4B8C-83A1-F6EECF244321}">
                <p14:modId xmlns:p14="http://schemas.microsoft.com/office/powerpoint/2010/main" val="3513302559"/>
              </p:ext>
            </p:extLst>
          </p:nvPr>
        </p:nvGraphicFramePr>
        <p:xfrm>
          <a:off x="5600091" y="1579058"/>
          <a:ext cx="4723200" cy="2075269"/>
        </p:xfrm>
        <a:graphic>
          <a:graphicData uri="http://schemas.openxmlformats.org/drawingml/2006/chart">
            <c:chart xmlns:c="http://schemas.openxmlformats.org/drawingml/2006/chart" xmlns:r="http://schemas.openxmlformats.org/officeDocument/2006/relationships" r:id="rId7"/>
          </a:graphicData>
        </a:graphic>
      </p:graphicFrame>
      <p:grpSp>
        <p:nvGrpSpPr>
          <p:cNvPr id="33" name="Group 32">
            <a:extLst>
              <a:ext uri="{FF2B5EF4-FFF2-40B4-BE49-F238E27FC236}">
                <a16:creationId xmlns:a16="http://schemas.microsoft.com/office/drawing/2014/main" id="{B8D125DD-91FA-4584-B307-F7CA00D6F384}"/>
              </a:ext>
            </a:extLst>
          </p:cNvPr>
          <p:cNvGrpSpPr/>
          <p:nvPr/>
        </p:nvGrpSpPr>
        <p:grpSpPr>
          <a:xfrm>
            <a:off x="4530338" y="6721159"/>
            <a:ext cx="2272669" cy="351628"/>
            <a:chOff x="8041305" y="6272643"/>
            <a:chExt cx="1623789" cy="351628"/>
          </a:xfrm>
        </p:grpSpPr>
        <p:sp>
          <p:nvSpPr>
            <p:cNvPr id="34" name="Rectangle 33">
              <a:extLst>
                <a:ext uri="{FF2B5EF4-FFF2-40B4-BE49-F238E27FC236}">
                  <a16:creationId xmlns:a16="http://schemas.microsoft.com/office/drawing/2014/main" id="{4EB0558B-E253-46C1-90BB-67938886B07E}"/>
                </a:ext>
              </a:extLst>
            </p:cNvPr>
            <p:cNvSpPr/>
            <p:nvPr/>
          </p:nvSpPr>
          <p:spPr bwMode="ltGray">
            <a:xfrm>
              <a:off x="8041305" y="6272643"/>
              <a:ext cx="1623789" cy="35162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42781" defTabSz="514112"/>
              <a:r>
                <a:rPr lang="en-NZ" sz="900" i="1" dirty="0">
                  <a:solidFill>
                    <a:srgbClr val="171717"/>
                  </a:solidFill>
                </a:rPr>
                <a:t>Significantly higher / lower </a:t>
              </a:r>
              <a:br>
                <a:rPr lang="en-NZ" sz="900" i="1" dirty="0">
                  <a:solidFill>
                    <a:srgbClr val="171717"/>
                  </a:solidFill>
                </a:rPr>
              </a:br>
              <a:r>
                <a:rPr lang="en-NZ" sz="900" i="1" dirty="0">
                  <a:solidFill>
                    <a:srgbClr val="171717"/>
                  </a:solidFill>
                </a:rPr>
                <a:t>than previous wave at 95%</a:t>
              </a:r>
            </a:p>
          </p:txBody>
        </p:sp>
        <p:sp>
          <p:nvSpPr>
            <p:cNvPr id="41" name="AutoShape 22">
              <a:extLst>
                <a:ext uri="{FF2B5EF4-FFF2-40B4-BE49-F238E27FC236}">
                  <a16:creationId xmlns:a16="http://schemas.microsoft.com/office/drawing/2014/main" id="{038A589D-7349-4E1F-97BD-31BCA9E28FAB}"/>
                </a:ext>
              </a:extLst>
            </p:cNvPr>
            <p:cNvSpPr>
              <a:spLocks noChangeArrowheads="1"/>
            </p:cNvSpPr>
            <p:nvPr>
              <p:custDataLst>
                <p:tags r:id="rId2"/>
              </p:custDataLst>
            </p:nvPr>
          </p:nvSpPr>
          <p:spPr bwMode="gray">
            <a:xfrm rot="10800000">
              <a:off x="8218406" y="6373968"/>
              <a:ext cx="120891" cy="168028"/>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defTabSz="514112"/>
              <a:endParaRPr lang="en-NZ" dirty="0">
                <a:solidFill>
                  <a:srgbClr val="171717"/>
                </a:solidFill>
              </a:endParaRPr>
            </a:p>
          </p:txBody>
        </p:sp>
        <p:sp>
          <p:nvSpPr>
            <p:cNvPr id="49" name="AutoShape 20">
              <a:extLst>
                <a:ext uri="{FF2B5EF4-FFF2-40B4-BE49-F238E27FC236}">
                  <a16:creationId xmlns:a16="http://schemas.microsoft.com/office/drawing/2014/main" id="{47931EB3-AAEF-42EF-92D2-FCF72654BCD7}"/>
                </a:ext>
              </a:extLst>
            </p:cNvPr>
            <p:cNvSpPr>
              <a:spLocks noChangeArrowheads="1"/>
            </p:cNvSpPr>
            <p:nvPr>
              <p:custDataLst>
                <p:tags r:id="rId3"/>
              </p:custDataLst>
            </p:nvPr>
          </p:nvSpPr>
          <p:spPr bwMode="gray">
            <a:xfrm>
              <a:off x="8111989" y="6373968"/>
              <a:ext cx="120891" cy="168028"/>
            </a:xfrm>
            <a:prstGeom prst="flowChartExtract">
              <a:avLst/>
            </a:prstGeom>
            <a:solidFill>
              <a:srgbClr val="79D738"/>
            </a:solidFill>
            <a:ln w="9525" algn="ctr">
              <a:noFill/>
              <a:miter lim="800000"/>
              <a:headEnd/>
              <a:tailEnd/>
            </a:ln>
            <a:effectLst/>
          </p:spPr>
          <p:txBody>
            <a:bodyPr lIns="14400" tIns="7200" rIns="14400" bIns="7200" anchor="ctr">
              <a:noAutofit/>
            </a:bodyPr>
            <a:lstStyle/>
            <a:p>
              <a:pPr defTabSz="514112"/>
              <a:endParaRPr lang="en-NZ" dirty="0">
                <a:solidFill>
                  <a:srgbClr val="171717"/>
                </a:solidFill>
              </a:endParaRPr>
            </a:p>
          </p:txBody>
        </p:sp>
      </p:grpSp>
    </p:spTree>
    <p:extLst>
      <p:ext uri="{BB962C8B-B14F-4D97-AF65-F5344CB8AC3E}">
        <p14:creationId xmlns:p14="http://schemas.microsoft.com/office/powerpoint/2010/main" val="420544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69299D-0FA1-45A7-921C-3B6CB5AC7FB7}"/>
              </a:ext>
            </a:extLst>
          </p:cNvPr>
          <p:cNvGraphicFramePr>
            <a:graphicFrameLocks noChangeAspect="1"/>
          </p:cNvGraphicFramePr>
          <p:nvPr>
            <p:custDataLst>
              <p:tags r:id="rId2"/>
            </p:custDataLst>
            <p:extLst>
              <p:ext uri="{D42A27DB-BD31-4B8C-83A1-F6EECF244321}">
                <p14:modId xmlns:p14="http://schemas.microsoft.com/office/powerpoint/2010/main" val="300739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78" name="think-cell Slide" r:id="rId9" imgW="359" imgH="358" progId="TCLayout.ActiveDocument.1">
                  <p:embed/>
                </p:oleObj>
              </mc:Choice>
              <mc:Fallback>
                <p:oleObj name="think-cell Slide" r:id="rId9" imgW="359" imgH="358" progId="TCLayout.ActiveDocument.1">
                  <p:embed/>
                  <p:pic>
                    <p:nvPicPr>
                      <p:cNvPr id="5" name="Object 4" hidden="1">
                        <a:extLst>
                          <a:ext uri="{FF2B5EF4-FFF2-40B4-BE49-F238E27FC236}">
                            <a16:creationId xmlns:a16="http://schemas.microsoft.com/office/drawing/2014/main" id="{DD69299D-0FA1-45A7-921C-3B6CB5AC7FB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E5A61BB-98FD-4454-A272-4A472B0D39C5}"/>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sz="2000" b="0" dirty="0">
              <a:latin typeface="Arial" panose="020B0604020202020204" pitchFamily="34" charset="0"/>
              <a:ea typeface="+mj-ea"/>
              <a:cs typeface="+mj-cs"/>
              <a:sym typeface="Arial" panose="020B0604020202020204" pitchFamily="34" charset="0"/>
            </a:endParaRPr>
          </a:p>
        </p:txBody>
      </p:sp>
      <p:pic>
        <p:nvPicPr>
          <p:cNvPr id="8" name="Picture 7">
            <a:extLst>
              <a:ext uri="{FF2B5EF4-FFF2-40B4-BE49-F238E27FC236}">
                <a16:creationId xmlns:a16="http://schemas.microsoft.com/office/drawing/2014/main" id="{614FE5BA-2545-47B7-8993-1520CCA24185}"/>
              </a:ext>
            </a:extLst>
          </p:cNvPr>
          <p:cNvPicPr>
            <a:picLocks noChangeAspect="1"/>
          </p:cNvPicPr>
          <p:nvPr/>
        </p:nvPicPr>
        <p:blipFill rotWithShape="1">
          <a:blip r:embed="rId11">
            <a:extLst>
              <a:ext uri="{28A0092B-C50C-407E-A947-70E740481C1C}">
                <a14:useLocalDpi xmlns:a14="http://schemas.microsoft.com/office/drawing/2010/main" val="0"/>
              </a:ext>
            </a:extLst>
          </a:blip>
          <a:srcRect l="79542" r="1206"/>
          <a:stretch/>
        </p:blipFill>
        <p:spPr>
          <a:xfrm>
            <a:off x="1554" y="1004068"/>
            <a:ext cx="1602885" cy="5553020"/>
          </a:xfrm>
          <a:prstGeom prst="rect">
            <a:avLst/>
          </a:prstGeom>
        </p:spPr>
      </p:pic>
      <p:sp>
        <p:nvSpPr>
          <p:cNvPr id="4" name="Rectangle 3"/>
          <p:cNvSpPr/>
          <p:nvPr/>
        </p:nvSpPr>
        <p:spPr>
          <a:xfrm>
            <a:off x="1" y="0"/>
            <a:ext cx="10440987" cy="1004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p:cNvSpPr>
            <a:spLocks noGrp="1"/>
          </p:cNvSpPr>
          <p:nvPr>
            <p:ph type="title"/>
          </p:nvPr>
        </p:nvSpPr>
        <p:spPr>
          <a:xfrm>
            <a:off x="373410" y="40750"/>
            <a:ext cx="9606531" cy="940057"/>
          </a:xfrm>
        </p:spPr>
        <p:txBody>
          <a:bodyPr anchor="ctr" anchorCtr="0"/>
          <a:lstStyle/>
          <a:p>
            <a:r>
              <a:rPr lang="en-NZ" dirty="0">
                <a:solidFill>
                  <a:schemeClr val="bg1"/>
                </a:solidFill>
              </a:rPr>
              <a:t>KEY INSIGHTS (page 3 of 3)</a:t>
            </a:r>
          </a:p>
        </p:txBody>
      </p:sp>
      <p:sp>
        <p:nvSpPr>
          <p:cNvPr id="29" name="Rectangle 28"/>
          <p:cNvSpPr/>
          <p:nvPr/>
        </p:nvSpPr>
        <p:spPr>
          <a:xfrm>
            <a:off x="1863723" y="1140129"/>
            <a:ext cx="3403602" cy="1908215"/>
          </a:xfrm>
          <a:prstGeom prst="rect">
            <a:avLst/>
          </a:prstGeom>
        </p:spPr>
        <p:txBody>
          <a:bodyPr wrap="square" anchor="t">
            <a:spAutoFit/>
          </a:bodyPr>
          <a:lstStyle/>
          <a:p>
            <a:pPr marL="285750" indent="-285750">
              <a:spcAft>
                <a:spcPts val="2400"/>
              </a:spcAft>
              <a:buFont typeface="Wingdings" panose="05000000000000000000" pitchFamily="2" charset="2"/>
              <a:buChar char="§"/>
            </a:pPr>
            <a:r>
              <a:rPr lang="en-NZ" sz="1400" b="0" dirty="0">
                <a:solidFill>
                  <a:srgbClr val="171717"/>
                </a:solidFill>
                <a:latin typeface="Arial"/>
                <a:cs typeface="Arial"/>
              </a:rPr>
              <a:t>Over half of New Zealanders say that the predicted international visitor growth is ‘too much’</a:t>
            </a:r>
          </a:p>
          <a:p>
            <a:pPr marL="285750" indent="-285750">
              <a:spcAft>
                <a:spcPts val="2400"/>
              </a:spcAft>
              <a:buFont typeface="Wingdings" panose="05000000000000000000" pitchFamily="2" charset="2"/>
              <a:buChar char="§"/>
            </a:pPr>
            <a:r>
              <a:rPr lang="en-NZ" sz="1400" b="0" dirty="0">
                <a:solidFill>
                  <a:srgbClr val="171717"/>
                </a:solidFill>
              </a:rPr>
              <a:t>This metric, currently at 52%, is stable compared to March this year, but has been trending upwards over the last few years</a:t>
            </a:r>
          </a:p>
        </p:txBody>
      </p:sp>
      <p:sp>
        <p:nvSpPr>
          <p:cNvPr id="86" name="Slide Number Placeholder 12">
            <a:extLst>
              <a:ext uri="{FF2B5EF4-FFF2-40B4-BE49-F238E27FC236}">
                <a16:creationId xmlns:a16="http://schemas.microsoft.com/office/drawing/2014/main" id="{0EB0C08B-423C-432F-942C-A47C174EE8F5}"/>
              </a:ext>
            </a:extLst>
          </p:cNvPr>
          <p:cNvSpPr txBox="1">
            <a:spLocks/>
          </p:cNvSpPr>
          <p:nvPr/>
        </p:nvSpPr>
        <p:spPr>
          <a:xfrm>
            <a:off x="9533918" y="6972324"/>
            <a:ext cx="577163" cy="277842"/>
          </a:xfrm>
          <a:prstGeom prst="rect">
            <a:avLst/>
          </a:prstGeom>
        </p:spPr>
        <p:txBody>
          <a:bodyPr vert="horz" lIns="0" tIns="0" rIns="0" bIns="0" rtlCol="0" anchor="b">
            <a:noAutofit/>
          </a:bodyPr>
          <a:lstStyle>
            <a:defPPr>
              <a:defRPr lang="en-AU"/>
            </a:defPPr>
            <a:lvl1pPr algn="r">
              <a:defRPr sz="800" b="0">
                <a:solidFill>
                  <a:srgbClr val="333333"/>
                </a:solidFill>
                <a:latin typeface="+mn-lt"/>
              </a:defRPr>
            </a:lvl1pPr>
            <a:lvl2pPr marL="0" indent="0" algn="l" defTabSz="1028700" rtl="0" eaLnBrk="1" latinLnBrk="0" hangingPunct="1">
              <a:spcBef>
                <a:spcPct val="20000"/>
              </a:spcBef>
              <a:buFont typeface="Arial" pitchFamily="34" charset="0"/>
              <a:buNone/>
              <a:defRPr sz="1300" b="1" kern="1200">
                <a:solidFill>
                  <a:srgbClr val="333333"/>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300" kern="1200">
                <a:solidFill>
                  <a:srgbClr val="333333"/>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300" kern="1200">
                <a:solidFill>
                  <a:srgbClr val="333333"/>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300" kern="1200">
                <a:solidFill>
                  <a:srgbClr val="333333"/>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784CBA3-D598-4B1F-BAA3-EE14B5154290}" type="slidenum">
              <a:rPr lang="en-AU" smtClean="0"/>
              <a:pPr/>
              <a:t>9</a:t>
            </a:fld>
            <a:endParaRPr lang="en-AU" dirty="0"/>
          </a:p>
        </p:txBody>
      </p:sp>
      <p:grpSp>
        <p:nvGrpSpPr>
          <p:cNvPr id="20" name="Group 19">
            <a:extLst>
              <a:ext uri="{FF2B5EF4-FFF2-40B4-BE49-F238E27FC236}">
                <a16:creationId xmlns:a16="http://schemas.microsoft.com/office/drawing/2014/main" id="{D16DCC91-E3A0-4AB8-ACC9-83588AD4E048}"/>
              </a:ext>
            </a:extLst>
          </p:cNvPr>
          <p:cNvGrpSpPr/>
          <p:nvPr/>
        </p:nvGrpSpPr>
        <p:grpSpPr>
          <a:xfrm>
            <a:off x="4530338" y="6721159"/>
            <a:ext cx="2272669" cy="351628"/>
            <a:chOff x="8041305" y="6272643"/>
            <a:chExt cx="1623789" cy="351628"/>
          </a:xfrm>
        </p:grpSpPr>
        <p:sp>
          <p:nvSpPr>
            <p:cNvPr id="21" name="Rectangle 20">
              <a:extLst>
                <a:ext uri="{FF2B5EF4-FFF2-40B4-BE49-F238E27FC236}">
                  <a16:creationId xmlns:a16="http://schemas.microsoft.com/office/drawing/2014/main" id="{058370AB-87E3-4082-BF5B-724DB18A25D6}"/>
                </a:ext>
              </a:extLst>
            </p:cNvPr>
            <p:cNvSpPr/>
            <p:nvPr/>
          </p:nvSpPr>
          <p:spPr bwMode="ltGray">
            <a:xfrm>
              <a:off x="8041305" y="6272643"/>
              <a:ext cx="1623789" cy="35162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42781" defTabSz="514112"/>
              <a:r>
                <a:rPr lang="en-NZ" sz="900" i="1" dirty="0">
                  <a:solidFill>
                    <a:srgbClr val="171717"/>
                  </a:solidFill>
                </a:rPr>
                <a:t>Significantly higher / lower </a:t>
              </a:r>
              <a:br>
                <a:rPr lang="en-NZ" sz="900" i="1" dirty="0">
                  <a:solidFill>
                    <a:srgbClr val="171717"/>
                  </a:solidFill>
                </a:rPr>
              </a:br>
              <a:r>
                <a:rPr lang="en-NZ" sz="900" i="1" dirty="0">
                  <a:solidFill>
                    <a:srgbClr val="171717"/>
                  </a:solidFill>
                </a:rPr>
                <a:t>than previous wave at 95%</a:t>
              </a:r>
            </a:p>
          </p:txBody>
        </p:sp>
        <p:sp>
          <p:nvSpPr>
            <p:cNvPr id="22" name="AutoShape 22">
              <a:extLst>
                <a:ext uri="{FF2B5EF4-FFF2-40B4-BE49-F238E27FC236}">
                  <a16:creationId xmlns:a16="http://schemas.microsoft.com/office/drawing/2014/main" id="{2B4875CE-CF0A-496C-8779-D706151C7C8F}"/>
                </a:ext>
              </a:extLst>
            </p:cNvPr>
            <p:cNvSpPr>
              <a:spLocks noChangeArrowheads="1"/>
            </p:cNvSpPr>
            <p:nvPr>
              <p:custDataLst>
                <p:tags r:id="rId5"/>
              </p:custDataLst>
            </p:nvPr>
          </p:nvSpPr>
          <p:spPr bwMode="gray">
            <a:xfrm rot="10800000">
              <a:off x="8218406" y="6373968"/>
              <a:ext cx="120891" cy="168028"/>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defTabSz="514112"/>
              <a:endParaRPr lang="en-NZ" dirty="0">
                <a:solidFill>
                  <a:srgbClr val="171717"/>
                </a:solidFill>
              </a:endParaRPr>
            </a:p>
          </p:txBody>
        </p:sp>
        <p:sp>
          <p:nvSpPr>
            <p:cNvPr id="23" name="AutoShape 20">
              <a:extLst>
                <a:ext uri="{FF2B5EF4-FFF2-40B4-BE49-F238E27FC236}">
                  <a16:creationId xmlns:a16="http://schemas.microsoft.com/office/drawing/2014/main" id="{61F552F0-DFAF-4617-9804-050529BC087B}"/>
                </a:ext>
              </a:extLst>
            </p:cNvPr>
            <p:cNvSpPr>
              <a:spLocks noChangeArrowheads="1"/>
            </p:cNvSpPr>
            <p:nvPr>
              <p:custDataLst>
                <p:tags r:id="rId6"/>
              </p:custDataLst>
            </p:nvPr>
          </p:nvSpPr>
          <p:spPr bwMode="gray">
            <a:xfrm>
              <a:off x="8111989" y="6373968"/>
              <a:ext cx="120891" cy="168028"/>
            </a:xfrm>
            <a:prstGeom prst="flowChartExtract">
              <a:avLst/>
            </a:prstGeom>
            <a:solidFill>
              <a:srgbClr val="79D738"/>
            </a:solidFill>
            <a:ln w="9525" algn="ctr">
              <a:noFill/>
              <a:miter lim="800000"/>
              <a:headEnd/>
              <a:tailEnd/>
            </a:ln>
            <a:effectLst/>
          </p:spPr>
          <p:txBody>
            <a:bodyPr lIns="14400" tIns="7200" rIns="14400" bIns="7200" anchor="ctr">
              <a:noAutofit/>
            </a:bodyPr>
            <a:lstStyle/>
            <a:p>
              <a:pPr defTabSz="514112"/>
              <a:endParaRPr lang="en-NZ" dirty="0">
                <a:solidFill>
                  <a:srgbClr val="171717"/>
                </a:solidFill>
              </a:endParaRPr>
            </a:p>
          </p:txBody>
        </p:sp>
      </p:grpSp>
      <p:sp>
        <p:nvSpPr>
          <p:cNvPr id="24" name="Rectangle 23">
            <a:extLst>
              <a:ext uri="{FF2B5EF4-FFF2-40B4-BE49-F238E27FC236}">
                <a16:creationId xmlns:a16="http://schemas.microsoft.com/office/drawing/2014/main" id="{2218706B-150F-4EE6-A53D-9658ABB9FC47}"/>
              </a:ext>
            </a:extLst>
          </p:cNvPr>
          <p:cNvSpPr/>
          <p:nvPr/>
        </p:nvSpPr>
        <p:spPr bwMode="ltGray">
          <a:xfrm>
            <a:off x="5482394" y="1004070"/>
            <a:ext cx="4958594" cy="55558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solidFill>
                <a:srgbClr val="FFFFFF"/>
              </a:solidFill>
            </a:endParaRPr>
          </a:p>
        </p:txBody>
      </p:sp>
      <p:sp>
        <p:nvSpPr>
          <p:cNvPr id="25" name="Rectangle 24">
            <a:extLst>
              <a:ext uri="{FF2B5EF4-FFF2-40B4-BE49-F238E27FC236}">
                <a16:creationId xmlns:a16="http://schemas.microsoft.com/office/drawing/2014/main" id="{6962F19D-978B-4CC5-AA8E-C60DF8C0527A}"/>
              </a:ext>
            </a:extLst>
          </p:cNvPr>
          <p:cNvSpPr/>
          <p:nvPr/>
        </p:nvSpPr>
        <p:spPr>
          <a:xfrm flipV="1">
            <a:off x="5482394" y="4155027"/>
            <a:ext cx="4958594" cy="2404905"/>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aphicFrame>
        <p:nvGraphicFramePr>
          <p:cNvPr id="35" name="MAC_628_35">
            <a:extLst>
              <a:ext uri="{FF2B5EF4-FFF2-40B4-BE49-F238E27FC236}">
                <a16:creationId xmlns:a16="http://schemas.microsoft.com/office/drawing/2014/main" id="{2BF53CA1-BF69-4DDC-B620-DB5D16A0F952}"/>
              </a:ext>
            </a:extLst>
          </p:cNvPr>
          <p:cNvGraphicFramePr>
            <a:graphicFrameLocks/>
          </p:cNvGraphicFramePr>
          <p:nvPr>
            <p:custDataLst>
              <p:tags r:id="rId4"/>
            </p:custDataLst>
            <p:extLst>
              <p:ext uri="{D42A27DB-BD31-4B8C-83A1-F6EECF244321}">
                <p14:modId xmlns:p14="http://schemas.microsoft.com/office/powerpoint/2010/main" val="1310590731"/>
              </p:ext>
            </p:extLst>
          </p:nvPr>
        </p:nvGraphicFramePr>
        <p:xfrm>
          <a:off x="5612034" y="1166505"/>
          <a:ext cx="4710526" cy="2988524"/>
        </p:xfrm>
        <a:graphic>
          <a:graphicData uri="http://schemas.openxmlformats.org/drawingml/2006/chart">
            <c:chart xmlns:c="http://schemas.openxmlformats.org/drawingml/2006/chart" xmlns:r="http://schemas.openxmlformats.org/officeDocument/2006/relationships" r:id="rId12"/>
          </a:graphicData>
        </a:graphic>
      </p:graphicFrame>
      <p:sp>
        <p:nvSpPr>
          <p:cNvPr id="38" name="Rectangle 37">
            <a:extLst>
              <a:ext uri="{FF2B5EF4-FFF2-40B4-BE49-F238E27FC236}">
                <a16:creationId xmlns:a16="http://schemas.microsoft.com/office/drawing/2014/main" id="{C5072810-1068-4F7A-82AE-392003CEF79A}"/>
              </a:ext>
            </a:extLst>
          </p:cNvPr>
          <p:cNvSpPr/>
          <p:nvPr/>
        </p:nvSpPr>
        <p:spPr>
          <a:xfrm>
            <a:off x="5487415" y="1051497"/>
            <a:ext cx="4950297" cy="377026"/>
          </a:xfrm>
          <a:prstGeom prst="rect">
            <a:avLst/>
          </a:prstGeom>
        </p:spPr>
        <p:txBody>
          <a:bodyPr wrap="square" lIns="180000" rIns="108000">
            <a:spAutoFit/>
          </a:bodyPr>
          <a:lstStyle/>
          <a:p>
            <a:pPr>
              <a:spcAft>
                <a:spcPts val="0"/>
              </a:spcAft>
            </a:pPr>
            <a:r>
              <a:rPr lang="en-NZ" sz="1100" dirty="0">
                <a:solidFill>
                  <a:schemeClr val="bg1"/>
                </a:solidFill>
                <a:latin typeface="+mn-lt"/>
                <a:ea typeface="National Book" pitchFamily="50" charset="0"/>
                <a:cs typeface="National Black"/>
              </a:rPr>
              <a:t>PERCEPTIONS OF PREDICTED GROWTH</a:t>
            </a:r>
            <a:br>
              <a:rPr lang="en-NZ" sz="700" dirty="0">
                <a:solidFill>
                  <a:schemeClr val="bg1"/>
                </a:solidFill>
                <a:latin typeface="+mn-lt"/>
                <a:ea typeface="National Book" pitchFamily="50" charset="0"/>
                <a:cs typeface="National Black"/>
              </a:rPr>
            </a:br>
            <a:endParaRPr lang="en-NZ" sz="750" b="0" dirty="0">
              <a:solidFill>
                <a:schemeClr val="bg1"/>
              </a:solidFill>
              <a:effectLst/>
              <a:latin typeface="+mn-lt"/>
              <a:ea typeface="National Book" pitchFamily="50" charset="0"/>
            </a:endParaRPr>
          </a:p>
        </p:txBody>
      </p:sp>
      <p:cxnSp>
        <p:nvCxnSpPr>
          <p:cNvPr id="26" name="Straight Connector 25">
            <a:extLst>
              <a:ext uri="{FF2B5EF4-FFF2-40B4-BE49-F238E27FC236}">
                <a16:creationId xmlns:a16="http://schemas.microsoft.com/office/drawing/2014/main" id="{09FC478D-3755-4BF7-AF65-D11811E4DDD0}"/>
              </a:ext>
            </a:extLst>
          </p:cNvPr>
          <p:cNvCxnSpPr/>
          <p:nvPr/>
        </p:nvCxnSpPr>
        <p:spPr>
          <a:xfrm>
            <a:off x="-2062" y="6559648"/>
            <a:ext cx="10440987"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631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CKSLIDES" val="4001"/>
  <p:tag name="DESIGN" val="GREYBOX"/>
  <p:tag name="EXCLUDEHIDDENSLIDES" val="False"/>
  <p:tag name="NUMBEROFPAGES" val="44"/>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P" val="DOCUMENTDATA"/>
</p:tagLst>
</file>

<file path=ppt/tags/tag100.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01.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SHP" val="SOURCEBOX"/>
</p:tagLst>
</file>

<file path=ppt/tags/tag104.xml><?xml version="1.0" encoding="utf-8"?>
<p:tagLst xmlns:a="http://schemas.openxmlformats.org/drawingml/2006/main" xmlns:r="http://schemas.openxmlformats.org/officeDocument/2006/relationships" xmlns:p="http://schemas.openxmlformats.org/presentationml/2006/main">
  <p:tag name="SHP" val="SOURCEBOX"/>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HP" val="SOURCEBOX"/>
</p:tagLst>
</file>

<file path=ppt/tags/tag107.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08.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09.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1.xml><?xml version="1.0" encoding="utf-8"?>
<p:tagLst xmlns:a="http://schemas.openxmlformats.org/drawingml/2006/main" xmlns:r="http://schemas.openxmlformats.org/officeDocument/2006/relationships" xmlns:p="http://schemas.openxmlformats.org/presentationml/2006/main">
  <p:tag name="SHP" val="LOGO"/>
</p:tagLst>
</file>

<file path=ppt/tags/tag110.xml><?xml version="1.0" encoding="utf-8"?>
<p:tagLst xmlns:a="http://schemas.openxmlformats.org/drawingml/2006/main" xmlns:r="http://schemas.openxmlformats.org/officeDocument/2006/relationships" xmlns:p="http://schemas.openxmlformats.org/presentationml/2006/main">
  <p:tag name="SHP" val="SOURCEBOX"/>
</p:tagLst>
</file>

<file path=ppt/tags/tag111.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12.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13.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14.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15.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16.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17.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aZKSHqpqStOmVhZD3qUm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SHP" val="SOURCEBOX"/>
</p:tagLst>
</file>

<file path=ppt/tags/tag121.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22.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23.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Squ.O8hHQhOQ2NuniypOxA"/>
</p:tagLst>
</file>

<file path=ppt/tags/tag126.xml><?xml version="1.0" encoding="utf-8"?>
<p:tagLst xmlns:a="http://schemas.openxmlformats.org/drawingml/2006/main" xmlns:r="http://schemas.openxmlformats.org/officeDocument/2006/relationships" xmlns:p="http://schemas.openxmlformats.org/presentationml/2006/main">
  <p:tag name="SHP" val="SOURCEBOX"/>
</p:tagLst>
</file>

<file path=ppt/tags/tag127.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28.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29.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oxMdzh1mf0V9QpOQ50Chw"/>
</p:tagLst>
</file>

<file path=ppt/tags/tag130.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31.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32.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33.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34.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35.xml><?xml version="1.0" encoding="utf-8"?>
<p:tagLst xmlns:a="http://schemas.openxmlformats.org/drawingml/2006/main" xmlns:r="http://schemas.openxmlformats.org/officeDocument/2006/relationships" xmlns:p="http://schemas.openxmlformats.org/presentationml/2006/main">
  <p:tag name="SHP" val="SOURCEBOX"/>
</p:tagLst>
</file>

<file path=ppt/tags/tag136.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37.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38.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39.xml><?xml version="1.0" encoding="utf-8"?>
<p:tagLst xmlns:a="http://schemas.openxmlformats.org/drawingml/2006/main" xmlns:r="http://schemas.openxmlformats.org/officeDocument/2006/relationships" xmlns:p="http://schemas.openxmlformats.org/presentationml/2006/main">
  <p:tag name="SHP" val="SOURCEBOX"/>
</p:tagLst>
</file>

<file path=ppt/tags/tag14.xml><?xml version="1.0" encoding="utf-8"?>
<p:tagLst xmlns:a="http://schemas.openxmlformats.org/drawingml/2006/main" xmlns:r="http://schemas.openxmlformats.org/officeDocument/2006/relationships" xmlns:p="http://schemas.openxmlformats.org/presentationml/2006/main">
  <p:tag name="FOOTER" val="LINE"/>
</p:tagLst>
</file>

<file path=ppt/tags/tag140.xml><?xml version="1.0" encoding="utf-8"?>
<p:tagLst xmlns:a="http://schemas.openxmlformats.org/drawingml/2006/main" xmlns:r="http://schemas.openxmlformats.org/officeDocument/2006/relationships" xmlns:p="http://schemas.openxmlformats.org/presentationml/2006/main">
  <p:tag name="SHP" val="SOURCEBOX"/>
</p:tagLst>
</file>

<file path=ppt/tags/tag141.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42.xml><?xml version="1.0" encoding="utf-8"?>
<p:tagLst xmlns:a="http://schemas.openxmlformats.org/drawingml/2006/main" xmlns:r="http://schemas.openxmlformats.org/officeDocument/2006/relationships" xmlns:p="http://schemas.openxmlformats.org/presentationml/2006/main">
  <p:tag name="SHP" val="SOURCEBOX"/>
</p:tagLst>
</file>

<file path=ppt/tags/tag143.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44.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45.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46.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47.xml><?xml version="1.0" encoding="utf-8"?>
<p:tagLst xmlns:a="http://schemas.openxmlformats.org/drawingml/2006/main" xmlns:r="http://schemas.openxmlformats.org/officeDocument/2006/relationships" xmlns:p="http://schemas.openxmlformats.org/presentationml/2006/main">
  <p:tag name="SHP" val="SOURCEBOX"/>
</p:tagLst>
</file>

<file path=ppt/tags/tag148.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49.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5.xml><?xml version="1.0" encoding="utf-8"?>
<p:tagLst xmlns:a="http://schemas.openxmlformats.org/drawingml/2006/main" xmlns:r="http://schemas.openxmlformats.org/officeDocument/2006/relationships" xmlns:p="http://schemas.openxmlformats.org/presentationml/2006/main">
  <p:tag name="SHP" val="DOCUMENTDATA"/>
</p:tagLst>
</file>

<file path=ppt/tags/tag150.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OMWNdBWtS9q8HgHB_i679g"/>
</p:tagLst>
</file>

<file path=ppt/tags/tag153.xml><?xml version="1.0" encoding="utf-8"?>
<p:tagLst xmlns:a="http://schemas.openxmlformats.org/drawingml/2006/main" xmlns:r="http://schemas.openxmlformats.org/officeDocument/2006/relationships" xmlns:p="http://schemas.openxmlformats.org/presentationml/2006/main">
  <p:tag name="SHP" val="SOURCEBOX"/>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U8pDpBoBRea7aQt2q7ZUbA"/>
</p:tagLst>
</file>

<file path=ppt/tags/tag156.xml><?xml version="1.0" encoding="utf-8"?>
<p:tagLst xmlns:a="http://schemas.openxmlformats.org/drawingml/2006/main" xmlns:r="http://schemas.openxmlformats.org/officeDocument/2006/relationships" xmlns:p="http://schemas.openxmlformats.org/presentationml/2006/main">
  <p:tag name="SHP" val="SOURCEBOX"/>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unLfD5oARgmxSKtrHWjBWg"/>
</p:tagLst>
</file>

<file path=ppt/tags/tag159.xml><?xml version="1.0" encoding="utf-8"?>
<p:tagLst xmlns:a="http://schemas.openxmlformats.org/drawingml/2006/main" xmlns:r="http://schemas.openxmlformats.org/officeDocument/2006/relationships" xmlns:p="http://schemas.openxmlformats.org/presentationml/2006/main">
  <p:tag name="SHP" val="SOURCEBOX"/>
</p:tagLst>
</file>

<file path=ppt/tags/tag16.xml><?xml version="1.0" encoding="utf-8"?>
<p:tagLst xmlns:a="http://schemas.openxmlformats.org/drawingml/2006/main" xmlns:r="http://schemas.openxmlformats.org/officeDocument/2006/relationships" xmlns:p="http://schemas.openxmlformats.org/presentationml/2006/main">
  <p:tag name="SHP" val="LOGO"/>
</p:tagLst>
</file>

<file path=ppt/tags/tag160.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61.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62.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SHP" val="SOURCEBOX"/>
</p:tagLst>
</file>

<file path=ppt/tags/tag165.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66.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67.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68.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169.xml><?xml version="1.0" encoding="utf-8"?>
<p:tagLst xmlns:a="http://schemas.openxmlformats.org/drawingml/2006/main" xmlns:r="http://schemas.openxmlformats.org/officeDocument/2006/relationships" xmlns:p="http://schemas.openxmlformats.org/presentationml/2006/main">
  <p:tag name="SHP" val="SOURCEBOX"/>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71.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72.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73.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74.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75.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76.xml><?xml version="1.0" encoding="utf-8"?>
<p:tagLst xmlns:a="http://schemas.openxmlformats.org/drawingml/2006/main" xmlns:r="http://schemas.openxmlformats.org/officeDocument/2006/relationships" xmlns:p="http://schemas.openxmlformats.org/presentationml/2006/main">
  <p:tag name="SHP" val="SOURCEBOX"/>
</p:tagLst>
</file>

<file path=ppt/tags/tag177.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78.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79.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SHP" val="SOURCEBOX"/>
</p:tagLst>
</file>

<file path=ppt/tags/tag181.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82.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83.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84.xml><?xml version="1.0" encoding="utf-8"?>
<p:tagLst xmlns:a="http://schemas.openxmlformats.org/drawingml/2006/main" xmlns:r="http://schemas.openxmlformats.org/officeDocument/2006/relationships" xmlns:p="http://schemas.openxmlformats.org/presentationml/2006/main">
  <p:tag name="SHP" val="SOURCEBOX"/>
</p:tagLst>
</file>

<file path=ppt/tags/tag185.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86.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87.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88.xml><?xml version="1.0" encoding="utf-8"?>
<p:tagLst xmlns:a="http://schemas.openxmlformats.org/drawingml/2006/main" xmlns:r="http://schemas.openxmlformats.org/officeDocument/2006/relationships" xmlns:p="http://schemas.openxmlformats.org/presentationml/2006/main">
  <p:tag name="SHP" val="SOURCEBOX"/>
</p:tagLst>
</file>

<file path=ppt/tags/tag189.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91.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92.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93.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94.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95.xml><?xml version="1.0" encoding="utf-8"?>
<p:tagLst xmlns:a="http://schemas.openxmlformats.org/drawingml/2006/main" xmlns:r="http://schemas.openxmlformats.org/officeDocument/2006/relationships" xmlns:p="http://schemas.openxmlformats.org/presentationml/2006/main">
  <p:tag name="SHP" val="SOURCEBOX"/>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98.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99.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SHP" val="SOURCEBOX"/>
</p:tagLst>
</file>

<file path=ppt/tags/tag201.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202.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203.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204.xml><?xml version="1.0" encoding="utf-8"?>
<p:tagLst xmlns:a="http://schemas.openxmlformats.org/drawingml/2006/main" xmlns:r="http://schemas.openxmlformats.org/officeDocument/2006/relationships" xmlns:p="http://schemas.openxmlformats.org/presentationml/2006/main">
  <p:tag name="SHP" val="SOURCEBOX"/>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OMWNdBWtS9q8HgHB_i679g"/>
</p:tagLst>
</file>

<file path=ppt/tags/tag207.xml><?xml version="1.0" encoding="utf-8"?>
<p:tagLst xmlns:a="http://schemas.openxmlformats.org/drawingml/2006/main" xmlns:r="http://schemas.openxmlformats.org/officeDocument/2006/relationships" xmlns:p="http://schemas.openxmlformats.org/presentationml/2006/main">
  <p:tag name="SHP" val="SOURCEBOX"/>
</p:tagLst>
</file>

<file path=ppt/tags/tag208.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209.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nnP2tUzQkAbKiXU6STVCA"/>
</p:tagLst>
</file>

<file path=ppt/tags/tag210.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U8pDpBoBRea7aQt2q7ZUbA"/>
</p:tagLst>
</file>

<file path=ppt/tags/tag213.xml><?xml version="1.0" encoding="utf-8"?>
<p:tagLst xmlns:a="http://schemas.openxmlformats.org/drawingml/2006/main" xmlns:r="http://schemas.openxmlformats.org/officeDocument/2006/relationships" xmlns:p="http://schemas.openxmlformats.org/presentationml/2006/main">
  <p:tag name="SHP" val="SOURCEBOX"/>
</p:tagLst>
</file>

<file path=ppt/tags/tag214.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215.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216.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22.xml><?xml version="1.0" encoding="utf-8"?>
<p:tagLst xmlns:a="http://schemas.openxmlformats.org/drawingml/2006/main" xmlns:r="http://schemas.openxmlformats.org/officeDocument/2006/relationships" xmlns:p="http://schemas.openxmlformats.org/presentationml/2006/main">
  <p:tag name="FOOTER" val="LINE"/>
</p:tagLst>
</file>

<file path=ppt/tags/tag23.xml><?xml version="1.0" encoding="utf-8"?>
<p:tagLst xmlns:a="http://schemas.openxmlformats.org/drawingml/2006/main" xmlns:r="http://schemas.openxmlformats.org/officeDocument/2006/relationships" xmlns:p="http://schemas.openxmlformats.org/presentationml/2006/main">
  <p:tag name="SHP" val="DOCUMENTDATA"/>
</p:tagLst>
</file>

<file path=ppt/tags/tag24.xml><?xml version="1.0" encoding="utf-8"?>
<p:tagLst xmlns:a="http://schemas.openxmlformats.org/drawingml/2006/main" xmlns:r="http://schemas.openxmlformats.org/officeDocument/2006/relationships" xmlns:p="http://schemas.openxmlformats.org/presentationml/2006/main">
  <p:tag name="SHP" val="LOGO"/>
</p:tagLst>
</file>

<file path=ppt/tags/tag25.xml><?xml version="1.0" encoding="utf-8"?>
<p:tagLst xmlns:a="http://schemas.openxmlformats.org/drawingml/2006/main" xmlns:r="http://schemas.openxmlformats.org/officeDocument/2006/relationships" xmlns:p="http://schemas.openxmlformats.org/presentationml/2006/main">
  <p:tag name="SLIDE" val="COVER"/>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3Sa7Rq_0zE5g02UfhtMClg"/>
</p:tagLst>
</file>

<file path=ppt/tags/tag28.xml><?xml version="1.0" encoding="utf-8"?>
<p:tagLst xmlns:a="http://schemas.openxmlformats.org/drawingml/2006/main" xmlns:r="http://schemas.openxmlformats.org/officeDocument/2006/relationships" xmlns:p="http://schemas.openxmlformats.org/presentationml/2006/main">
  <p:tag name="WIDTH" val="770.4567"/>
  <p:tag name="HEIGHT" val="89.57866"/>
  <p:tag name="TOP" val="7.874016E-05"/>
  <p:tag name="LEFT" val="25.6915"/>
</p:tagLst>
</file>

<file path=ppt/tags/tag29.xml><?xml version="1.0" encoding="utf-8"?>
<p:tagLst xmlns:a="http://schemas.openxmlformats.org/drawingml/2006/main" xmlns:r="http://schemas.openxmlformats.org/officeDocument/2006/relationships" xmlns:p="http://schemas.openxmlformats.org/presentationml/2006/main">
  <p:tag name="SLIDE" val="INDEX"/>
  <p:tag name="INDEX" val="2"/>
  <p:tag name="PAGENUMBERS" val="Tru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ai1Lgs8S3S_0xyHi_4org"/>
</p:tagLst>
</file>

<file path=ppt/tags/tag30.xml><?xml version="1.0" encoding="utf-8"?>
<p:tagLst xmlns:a="http://schemas.openxmlformats.org/drawingml/2006/main" xmlns:r="http://schemas.openxmlformats.org/officeDocument/2006/relationships" xmlns:p="http://schemas.openxmlformats.org/presentationml/2006/main">
  <p:tag name="SHP" val="TABLE"/>
</p:tagLst>
</file>

<file path=ppt/tags/tag31.xml><?xml version="1.0" encoding="utf-8"?>
<p:tagLst xmlns:a="http://schemas.openxmlformats.org/drawingml/2006/main" xmlns:r="http://schemas.openxmlformats.org/officeDocument/2006/relationships" xmlns:p="http://schemas.openxmlformats.org/presentationml/2006/main">
  <p:tag name="SHP" val="TABLE"/>
</p:tagLst>
</file>

<file path=ppt/tags/tag32.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33.xml><?xml version="1.0" encoding="utf-8"?>
<p:tagLst xmlns:a="http://schemas.openxmlformats.org/drawingml/2006/main" xmlns:r="http://schemas.openxmlformats.org/officeDocument/2006/relationships" xmlns:p="http://schemas.openxmlformats.org/presentationml/2006/main">
  <p:tag name="WIDTH" val="55.00024"/>
  <p:tag name="HEIGHT" val="28.62504"/>
  <p:tag name="TOP" val="122.1602"/>
  <p:tag name="LEFT" val="27.69157"/>
</p:tagLst>
</file>

<file path=ppt/tags/tag34.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35.xml><?xml version="1.0" encoding="utf-8"?>
<p:tagLst xmlns:a="http://schemas.openxmlformats.org/drawingml/2006/main" xmlns:r="http://schemas.openxmlformats.org/officeDocument/2006/relationships" xmlns:p="http://schemas.openxmlformats.org/presentationml/2006/main">
  <p:tag name="TNSLINK" val="&lt;Workbook&gt;DATA FOR PACK.xlsx&lt;/Workbook&gt;&#10;&lt;Worksheet&gt;5&lt;/Worksheet&gt;&#10;&lt;Path&gt;K:\Air New Zealand\2. Ad Hoc Work\2012\264100212 AUST Tracker\Dataset &amp; Syntax&lt;/Path&gt;&#10;&lt;RangeOption&gt;3&lt;/RangeOption&gt;&#10;&lt;DataRange&gt;$A$43:$G$61&lt;/DataRange&gt;&#10;"/>
  <p:tag name="WIDTH" val="323.7498"/>
  <p:tag name="HEIGHT" val="360.125"/>
  <p:tag name="TOP" val="155.5001"/>
  <p:tag name="LEFT" val="74.54756"/>
</p:tagLst>
</file>

<file path=ppt/tags/tag36.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37.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38.xml><?xml version="1.0" encoding="utf-8"?>
<p:tagLst xmlns:a="http://schemas.openxmlformats.org/drawingml/2006/main" xmlns:r="http://schemas.openxmlformats.org/officeDocument/2006/relationships" xmlns:p="http://schemas.openxmlformats.org/presentationml/2006/main">
  <p:tag name="TNSLINK" val="&lt;Workbook&gt;DATA FOR PACK.xlsx&lt;/Workbook&gt;&#10;&lt;Worksheet&gt;5&lt;/Worksheet&gt;&#10;&lt;Path&gt;K:\Air New Zealand\2. Ad Hoc Work\2012\264100212 AUST Tracker\Dataset &amp; Syntax&lt;/Path&gt;&#10;&lt;RangeOption&gt;3&lt;/RangeOption&gt;&#10;&lt;DataRange&gt;$A$43:$G$61&lt;/DataRange&gt;&#10;"/>
  <p:tag name="WIDTH" val="323.7498"/>
  <p:tag name="HEIGHT" val="360.125"/>
  <p:tag name="TOP" val="155.5001"/>
  <p:tag name="LEFT" val="74.54756"/>
</p:tagLst>
</file>

<file path=ppt/tags/tag39.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4.xml><?xml version="1.0" encoding="utf-8"?>
<p:tagLst xmlns:a="http://schemas.openxmlformats.org/drawingml/2006/main" xmlns:r="http://schemas.openxmlformats.org/officeDocument/2006/relationships" xmlns:p="http://schemas.openxmlformats.org/presentationml/2006/main">
  <p:tag name="FOOTER" val="LINE"/>
</p:tagLst>
</file>

<file path=ppt/tags/tag40.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SGu2VzmmQW.4xhFkAMxr_w"/>
</p:tagLst>
</file>

<file path=ppt/tags/tag43.xml><?xml version="1.0" encoding="utf-8"?>
<p:tagLst xmlns:a="http://schemas.openxmlformats.org/drawingml/2006/main" xmlns:r="http://schemas.openxmlformats.org/officeDocument/2006/relationships" xmlns:p="http://schemas.openxmlformats.org/presentationml/2006/main">
  <p:tag name="TNSLINK" val="&lt;Workbook&gt;DATA FOR PACK.xlsx&lt;/Workbook&gt;&#10;&lt;Worksheet&gt;5&lt;/Worksheet&gt;&#10;&lt;Path&gt;K:\Air New Zealand\2. Ad Hoc Work\2012\264100212 AUST Tracker\Dataset &amp; Syntax&lt;/Path&gt;&#10;&lt;RangeOption&gt;3&lt;/RangeOption&gt;&#10;&lt;DataRange&gt;$A$43:$G$61&lt;/DataRange&gt;&#10;"/>
  <p:tag name="WIDTH" val="323.7498"/>
  <p:tag name="HEIGHT" val="360.125"/>
  <p:tag name="TOP" val="155.5001"/>
  <p:tag name="LEFT" val="74.54756"/>
</p:tagLst>
</file>

<file path=ppt/tags/tag44.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45.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46.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SHP" val="SOURCEBOX"/>
</p:tagLst>
</file>

<file path=ppt/tags/tag49.xml><?xml version="1.0" encoding="utf-8"?>
<p:tagLst xmlns:a="http://schemas.openxmlformats.org/drawingml/2006/main" xmlns:r="http://schemas.openxmlformats.org/officeDocument/2006/relationships" xmlns:p="http://schemas.openxmlformats.org/presentationml/2006/main">
  <p:tag name="WIDTH" val="770.3751"/>
  <p:tag name="HEIGHT" val="360.125"/>
  <p:tag name="TOP" val="155.5"/>
  <p:tag name="LEFT" val="25.75"/>
</p:tagLst>
</file>

<file path=ppt/tags/tag5.xml><?xml version="1.0" encoding="utf-8"?>
<p:tagLst xmlns:a="http://schemas.openxmlformats.org/drawingml/2006/main" xmlns:r="http://schemas.openxmlformats.org/officeDocument/2006/relationships" xmlns:p="http://schemas.openxmlformats.org/presentationml/2006/main">
  <p:tag name="SHP" val="DOCUMENTDATA"/>
</p:tagLst>
</file>

<file path=ppt/tags/tag50.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51.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52.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csqtx.SyeHV4WfjY96Mw"/>
</p:tagLst>
</file>

<file path=ppt/tags/tag55.xml><?xml version="1.0" encoding="utf-8"?>
<p:tagLst xmlns:a="http://schemas.openxmlformats.org/drawingml/2006/main" xmlns:r="http://schemas.openxmlformats.org/officeDocument/2006/relationships" xmlns:p="http://schemas.openxmlformats.org/presentationml/2006/main">
  <p:tag name="SHP" val="SOURCEBOX"/>
</p:tagLst>
</file>

<file path=ppt/tags/tag56.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57.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58.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59.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6.xml><?xml version="1.0" encoding="utf-8"?>
<p:tagLst xmlns:a="http://schemas.openxmlformats.org/drawingml/2006/main" xmlns:r="http://schemas.openxmlformats.org/officeDocument/2006/relationships" xmlns:p="http://schemas.openxmlformats.org/presentationml/2006/main">
  <p:tag name="SHP" val="LOGO"/>
</p:tagLst>
</file>

<file path=ppt/tags/tag60.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SHP" val="SOURCEBOX"/>
</p:tagLst>
</file>

<file path=ppt/tags/tag63.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64.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65.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66.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67.xml><?xml version="1.0" encoding="utf-8"?>
<p:tagLst xmlns:a="http://schemas.openxmlformats.org/drawingml/2006/main" xmlns:r="http://schemas.openxmlformats.org/officeDocument/2006/relationships" xmlns:p="http://schemas.openxmlformats.org/presentationml/2006/main">
  <p:tag name="WIDTH" val="53.85827"/>
  <p:tag name="HEIGHT" val="56.69291"/>
  <p:tag name="TOP" val="194.4054"/>
  <p:tag name="LEFT" val="24.87354"/>
</p:tagLst>
</file>

<file path=ppt/tags/tag68.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69.xml><?xml version="1.0" encoding="utf-8"?>
<p:tagLst xmlns:a="http://schemas.openxmlformats.org/drawingml/2006/main" xmlns:r="http://schemas.openxmlformats.org/officeDocument/2006/relationships" xmlns:p="http://schemas.openxmlformats.org/presentationml/2006/main">
  <p:tag name="WIDTH" val="53.85827"/>
  <p:tag name="HEIGHT" val="56.69291"/>
  <p:tag name="TOP" val="194.4054"/>
  <p:tag name="LEFT" val="24.87354"/>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71.xml><?xml version="1.0" encoding="utf-8"?>
<p:tagLst xmlns:a="http://schemas.openxmlformats.org/drawingml/2006/main" xmlns:r="http://schemas.openxmlformats.org/officeDocument/2006/relationships" xmlns:p="http://schemas.openxmlformats.org/presentationml/2006/main">
  <p:tag name="WIDTH" val="53.85827"/>
  <p:tag name="HEIGHT" val="56.69291"/>
  <p:tag name="TOP" val="194.4054"/>
  <p:tag name="LEFT" val="24.87354"/>
</p:tagLst>
</file>

<file path=ppt/tags/tag72.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73.xml><?xml version="1.0" encoding="utf-8"?>
<p:tagLst xmlns:a="http://schemas.openxmlformats.org/drawingml/2006/main" xmlns:r="http://schemas.openxmlformats.org/officeDocument/2006/relationships" xmlns:p="http://schemas.openxmlformats.org/presentationml/2006/main">
  <p:tag name="WIDTH" val="53.85827"/>
  <p:tag name="HEIGHT" val="56.69291"/>
  <p:tag name="TOP" val="194.4054"/>
  <p:tag name="LEFT" val="24.87354"/>
</p:tagLst>
</file>

<file path=ppt/tags/tag74.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75.xml><?xml version="1.0" encoding="utf-8"?>
<p:tagLst xmlns:a="http://schemas.openxmlformats.org/drawingml/2006/main" xmlns:r="http://schemas.openxmlformats.org/officeDocument/2006/relationships" xmlns:p="http://schemas.openxmlformats.org/presentationml/2006/main">
  <p:tag name="WIDTH" val="53.85827"/>
  <p:tag name="HEIGHT" val="56.69291"/>
  <p:tag name="TOP" val="194.4054"/>
  <p:tag name="LEFT" val="24.87354"/>
</p:tagLst>
</file>

<file path=ppt/tags/tag76.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77.xml><?xml version="1.0" encoding="utf-8"?>
<p:tagLst xmlns:a="http://schemas.openxmlformats.org/drawingml/2006/main" xmlns:r="http://schemas.openxmlformats.org/officeDocument/2006/relationships" xmlns:p="http://schemas.openxmlformats.org/presentationml/2006/main">
  <p:tag name="SHP" val="SOURCEBOX"/>
</p:tagLst>
</file>

<file path=ppt/tags/tag78.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79.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s5TPEkjGqxRHhdoJMmJiw"/>
</p:tagLst>
</file>

<file path=ppt/tags/tag80.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81.xml><?xml version="1.0" encoding="utf-8"?>
<p:tagLst xmlns:a="http://schemas.openxmlformats.org/drawingml/2006/main" xmlns:r="http://schemas.openxmlformats.org/officeDocument/2006/relationships" xmlns:p="http://schemas.openxmlformats.org/presentationml/2006/main">
  <p:tag name="SHP" val="SOURCEBOX"/>
</p:tagLst>
</file>

<file path=ppt/tags/tag82.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83.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84.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SHP" val="SOURCEBOX"/>
</p:tagLst>
</file>

<file path=ppt/tags/tag87.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88.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89.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9.xml><?xml version="1.0" encoding="utf-8"?>
<p:tagLst xmlns:a="http://schemas.openxmlformats.org/drawingml/2006/main" xmlns:r="http://schemas.openxmlformats.org/officeDocument/2006/relationships" xmlns:p="http://schemas.openxmlformats.org/presentationml/2006/main">
  <p:tag name="FOOTER" val="LIN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awtjAOe_SquWAEp4rGQorg"/>
</p:tagLst>
</file>

<file path=ppt/tags/tag92.xml><?xml version="1.0" encoding="utf-8"?>
<p:tagLst xmlns:a="http://schemas.openxmlformats.org/drawingml/2006/main" xmlns:r="http://schemas.openxmlformats.org/officeDocument/2006/relationships" xmlns:p="http://schemas.openxmlformats.org/presentationml/2006/main">
  <p:tag name="SHP" val="SOURCEBOX"/>
</p:tagLst>
</file>

<file path=ppt/tags/tag93.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94.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95.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T8IlVhtgRKO3dExyauxp2Q"/>
</p:tagLst>
</file>

<file path=ppt/tags/tag98.xml><?xml version="1.0" encoding="utf-8"?>
<p:tagLst xmlns:a="http://schemas.openxmlformats.org/drawingml/2006/main" xmlns:r="http://schemas.openxmlformats.org/officeDocument/2006/relationships" xmlns:p="http://schemas.openxmlformats.org/presentationml/2006/main">
  <p:tag name="SHP" val="SOURCEBOX"/>
</p:tagLst>
</file>

<file path=ppt/tags/tag99.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heme/theme1.xml><?xml version="1.0" encoding="utf-8"?>
<a:theme xmlns:a="http://schemas.openxmlformats.org/drawingml/2006/main" name="SLSL5_MASTER_A_5.0.1">
  <a:themeElements>
    <a:clrScheme name="TNZ_2016 NEW">
      <a:dk1>
        <a:srgbClr val="171717"/>
      </a:dk1>
      <a:lt1>
        <a:srgbClr val="FFFFFF"/>
      </a:lt1>
      <a:dk2>
        <a:srgbClr val="CF111E"/>
      </a:dk2>
      <a:lt2>
        <a:srgbClr val="29ADE5"/>
      </a:lt2>
      <a:accent1>
        <a:srgbClr val="171717"/>
      </a:accent1>
      <a:accent2>
        <a:srgbClr val="0093DE"/>
      </a:accent2>
      <a:accent3>
        <a:srgbClr val="66B32E"/>
      </a:accent3>
      <a:accent4>
        <a:srgbClr val="FF7529"/>
      </a:accent4>
      <a:accent5>
        <a:srgbClr val="216585"/>
      </a:accent5>
      <a:accent6>
        <a:srgbClr val="FBB011"/>
      </a:accent6>
      <a:hlink>
        <a:srgbClr val="2D2D2D"/>
      </a:hlink>
      <a:folHlink>
        <a:srgbClr val="0093DE"/>
      </a:folHlink>
    </a:clrScheme>
    <a:fontScheme name="KANTA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2.xml><?xml version="1.0" encoding="utf-8"?>
<a:theme xmlns:a="http://schemas.openxmlformats.org/drawingml/2006/main" name="SLSL5_MASTER_B_5.0.1">
  <a:themeElements>
    <a:clrScheme name="TNZ_2016 NEW">
      <a:dk1>
        <a:srgbClr val="171717"/>
      </a:dk1>
      <a:lt1>
        <a:srgbClr val="FFFFFF"/>
      </a:lt1>
      <a:dk2>
        <a:srgbClr val="CF111E"/>
      </a:dk2>
      <a:lt2>
        <a:srgbClr val="29ADE5"/>
      </a:lt2>
      <a:accent1>
        <a:srgbClr val="171717"/>
      </a:accent1>
      <a:accent2>
        <a:srgbClr val="0093DE"/>
      </a:accent2>
      <a:accent3>
        <a:srgbClr val="66B32E"/>
      </a:accent3>
      <a:accent4>
        <a:srgbClr val="FF7529"/>
      </a:accent4>
      <a:accent5>
        <a:srgbClr val="216585"/>
      </a:accent5>
      <a:accent6>
        <a:srgbClr val="FBB011"/>
      </a:accent6>
      <a:hlink>
        <a:srgbClr val="2D2D2D"/>
      </a:hlink>
      <a:folHlink>
        <a:srgbClr val="0093DE"/>
      </a:folHlink>
    </a:clrScheme>
    <a:fontScheme name="KANTA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3.xml><?xml version="1.0" encoding="utf-8"?>
<a:theme xmlns:a="http://schemas.openxmlformats.org/drawingml/2006/main" name="SLSL5_MASTER_C_5.0.1">
  <a:themeElements>
    <a:clrScheme name="TNZ_2016 NEW">
      <a:dk1>
        <a:srgbClr val="171717"/>
      </a:dk1>
      <a:lt1>
        <a:srgbClr val="FFFFFF"/>
      </a:lt1>
      <a:dk2>
        <a:srgbClr val="CF111E"/>
      </a:dk2>
      <a:lt2>
        <a:srgbClr val="29ADE5"/>
      </a:lt2>
      <a:accent1>
        <a:srgbClr val="171717"/>
      </a:accent1>
      <a:accent2>
        <a:srgbClr val="0093DE"/>
      </a:accent2>
      <a:accent3>
        <a:srgbClr val="66B32E"/>
      </a:accent3>
      <a:accent4>
        <a:srgbClr val="FF7529"/>
      </a:accent4>
      <a:accent5>
        <a:srgbClr val="216585"/>
      </a:accent5>
      <a:accent6>
        <a:srgbClr val="FBB011"/>
      </a:accent6>
      <a:hlink>
        <a:srgbClr val="2D2D2D"/>
      </a:hlink>
      <a:folHlink>
        <a:srgbClr val="0093DE"/>
      </a:folHlink>
    </a:clrScheme>
    <a:fontScheme name="KANTA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4.xml><?xml version="1.0" encoding="utf-8"?>
<a:theme xmlns:a="http://schemas.openxmlformats.org/drawingml/2006/main" name="1_SLSL5_MASTER_A_5.0.1">
  <a:themeElements>
    <a:clrScheme name="TNZ_2016 NEW">
      <a:dk1>
        <a:srgbClr val="171717"/>
      </a:dk1>
      <a:lt1>
        <a:srgbClr val="FFFFFF"/>
      </a:lt1>
      <a:dk2>
        <a:srgbClr val="CF111E"/>
      </a:dk2>
      <a:lt2>
        <a:srgbClr val="29ADE5"/>
      </a:lt2>
      <a:accent1>
        <a:srgbClr val="171717"/>
      </a:accent1>
      <a:accent2>
        <a:srgbClr val="0093DE"/>
      </a:accent2>
      <a:accent3>
        <a:srgbClr val="66B32E"/>
      </a:accent3>
      <a:accent4>
        <a:srgbClr val="FF7529"/>
      </a:accent4>
      <a:accent5>
        <a:srgbClr val="216585"/>
      </a:accent5>
      <a:accent6>
        <a:srgbClr val="FBB011"/>
      </a:accent6>
      <a:hlink>
        <a:srgbClr val="2D2D2D"/>
      </a:hlink>
      <a:folHlink>
        <a:srgbClr val="0093DE"/>
      </a:folHlink>
    </a:clrScheme>
    <a:fontScheme name="KANTA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0F57136EE6FF4CBD7618CD9C7581CD" ma:contentTypeVersion="18" ma:contentTypeDescription="Create a new document." ma:contentTypeScope="" ma:versionID="832ed0e0fd906458c50d9b9b8df3ade2">
  <xsd:schema xmlns:xsd="http://www.w3.org/2001/XMLSchema" xmlns:xs="http://www.w3.org/2001/XMLSchema" xmlns:p="http://schemas.microsoft.com/office/2006/metadata/properties" xmlns:ns2="c2924403-72b5-4310-bfc2-924538f1e15e" xmlns:ns3="a60b2388-36bc-49b1-bcd7-e11c1ba7347c" targetNamespace="http://schemas.microsoft.com/office/2006/metadata/properties" ma:root="true" ma:fieldsID="fe3bd19f8d0aae0fb7265113a9cf323a" ns2:_="" ns3:_="">
    <xsd:import namespace="c2924403-72b5-4310-bfc2-924538f1e15e"/>
    <xsd:import namespace="a60b2388-36bc-49b1-bcd7-e11c1ba7347c"/>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Department" minOccurs="0"/>
                <xsd:element ref="ns2:Department2" minOccurs="0"/>
                <xsd:element ref="ns2:Location_x002d_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24403-72b5-4310-bfc2-924538f1e15e"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Department" ma:index="23" nillable="true" ma:displayName="Department" ma:format="Image" ma:internalName="Department">
      <xsd:complexType>
        <xsd:complexContent>
          <xsd:extension base="dms:URL">
            <xsd:sequence>
              <xsd:element name="Url" type="dms:ValidUrl" minOccurs="0" nillable="true"/>
              <xsd:element name="Description" type="xsd:string" nillable="true"/>
            </xsd:sequence>
          </xsd:extension>
        </xsd:complexContent>
      </xsd:complexType>
    </xsd:element>
    <xsd:element name="Department2" ma:index="24" nillable="true" ma:displayName="Department2" ma:format="Dropdown" ma:internalName="Department2">
      <xsd:simpleType>
        <xsd:restriction base="dms:Choice">
          <xsd:enumeration value="Choice 1"/>
          <xsd:enumeration value="Choice 2"/>
          <xsd:enumeration value="Choice 3"/>
        </xsd:restriction>
      </xsd:simpleType>
    </xsd:element>
    <xsd:element name="Location_x002d_test" ma:index="25" nillable="true" ma:displayName="Location-test" ma:format="Dropdown" ma:internalName="Location_x002d_test">
      <xsd:simpleType>
        <xsd:restriction base="dms:Choice">
          <xsd:enumeration value="Wellington"/>
          <xsd:enumeration value="Auckland"/>
          <xsd:enumeration value="Christchurch"/>
        </xsd:restriction>
      </xsd:simpleType>
    </xsd:element>
  </xsd:schema>
  <xsd:schema xmlns:xsd="http://www.w3.org/2001/XMLSchema" xmlns:xs="http://www.w3.org/2001/XMLSchema" xmlns:dms="http://schemas.microsoft.com/office/2006/documentManagement/types" xmlns:pc="http://schemas.microsoft.com/office/infopath/2007/PartnerControls" targetNamespace="a60b2388-36bc-49b1-bcd7-e11c1ba7347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SecurityGroups xmlns="c2924403-72b5-4310-bfc2-924538f1e15e" xsi:nil="true"/>
    <Department2 xmlns="c2924403-72b5-4310-bfc2-924538f1e15e" xsi:nil="true"/>
    <MigrationWizId xmlns="c2924403-72b5-4310-bfc2-924538f1e15e" xsi:nil="true"/>
    <MigrationWizIdPermissions xmlns="c2924403-72b5-4310-bfc2-924538f1e15e" xsi:nil="true"/>
    <MigrationWizIdPermissionLevels xmlns="c2924403-72b5-4310-bfc2-924538f1e15e" xsi:nil="true"/>
    <Location_x002d_test xmlns="c2924403-72b5-4310-bfc2-924538f1e15e" xsi:nil="true"/>
    <Department xmlns="c2924403-72b5-4310-bfc2-924538f1e15e">
      <Url xsi:nil="true"/>
      <Description xsi:nil="true"/>
    </Department>
    <MigrationWizIdDocumentLibraryPermissions xmlns="c2924403-72b5-4310-bfc2-924538f1e15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7AFA00D-4312-41AF-8468-828963A318CD}"/>
</file>

<file path=customXml/itemProps2.xml><?xml version="1.0" encoding="utf-8"?>
<ds:datastoreItem xmlns:ds="http://schemas.openxmlformats.org/officeDocument/2006/customXml" ds:itemID="{71A1C7EA-41AE-4FD9-A822-D89AFC145199}">
  <ds:schemaRef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dcmitype/"/>
    <ds:schemaRef ds:uri="http://www.w3.org/XML/1998/namespace"/>
    <ds:schemaRef ds:uri="http://schemas.openxmlformats.org/package/2006/metadata/core-properties"/>
    <ds:schemaRef ds:uri="e6a6fe94-72f6-4051-b071-0fb5ad8bc343"/>
    <ds:schemaRef ds:uri="http://purl.org/dc/terms/"/>
    <ds:schemaRef ds:uri="http://schemas.microsoft.com/sharepoint/v4"/>
    <ds:schemaRef ds:uri="4e6ed687-fa3d-459a-b729-d2c7fab131ac"/>
  </ds:schemaRefs>
</ds:datastoreItem>
</file>

<file path=customXml/itemProps3.xml><?xml version="1.0" encoding="utf-8"?>
<ds:datastoreItem xmlns:ds="http://schemas.openxmlformats.org/officeDocument/2006/customXml" ds:itemID="{D27D877F-9092-41FA-8E54-4C74836450B9}">
  <ds:schemaRefs>
    <ds:schemaRef ds:uri="http://schemas.microsoft.com/sharepoint/v3/contenttype/forms"/>
  </ds:schemaRefs>
</ds:datastoreItem>
</file>

<file path=customXml/itemProps4.xml><?xml version="1.0" encoding="utf-8"?>
<ds:datastoreItem xmlns:ds="http://schemas.openxmlformats.org/officeDocument/2006/customXml" ds:itemID="{AEE105ED-E52B-4C8F-84AF-29727F140E3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16693</TotalTime>
  <Words>5623</Words>
  <Application>Microsoft Office PowerPoint</Application>
  <PresentationFormat>Custom</PresentationFormat>
  <Paragraphs>966</Paragraphs>
  <Slides>44</Slides>
  <Notes>34</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SLSL5_MASTER_A_5.0.1</vt:lpstr>
      <vt:lpstr>SLSL5_MASTER_B_5.0.1</vt:lpstr>
      <vt:lpstr>SLSL5_MASTER_C_5.0.1</vt:lpstr>
      <vt:lpstr>1_SLSL5_MASTER_A_5.0.1</vt:lpstr>
      <vt:lpstr>Mood of the Nation New Zealanders' perceptions of international visitors November 2019</vt:lpstr>
      <vt:lpstr>Introduction </vt:lpstr>
      <vt:lpstr>Contents</vt:lpstr>
      <vt:lpstr>Research approach</vt:lpstr>
      <vt:lpstr>Research approach</vt:lpstr>
      <vt:lpstr>Key insights</vt:lpstr>
      <vt:lpstr>KEY INSIGHTS (page 1 of 3)</vt:lpstr>
      <vt:lpstr>KEY INSIGHTS (page 2 of 3)</vt:lpstr>
      <vt:lpstr>KEY INSIGHTS (page 3 of 3)</vt:lpstr>
      <vt:lpstr>Detailed insights</vt:lpstr>
      <vt:lpstr>The vast majority of New Zealanders agree that international tourism is good for New Zealand</vt:lpstr>
      <vt:lpstr>Generally speaking, New Zealanders agree that they are welcoming of and open to international visitors</vt:lpstr>
      <vt:lpstr>Personal experience and information from national media outlets have the most influence on New Zealander's opinion of international tourism </vt:lpstr>
      <vt:lpstr>The majority of New Zealander’s remain unaware of international visitor volume</vt:lpstr>
      <vt:lpstr>Most New Zealanders continue to overestimate the number of people directly or indirectly employed in the tourism industry</vt:lpstr>
      <vt:lpstr>New Zealanders are still largely unaware of the scale and value of international tourism, with only a small proportion realising it is New Zealand’s largest export industry </vt:lpstr>
      <vt:lpstr>The proportion of New Zealanders who think New Zealand attracts too many international visitors is stable</vt:lpstr>
      <vt:lpstr>When cited the actual number of international visitors, half of New Zealanders agreed that it is just right</vt:lpstr>
      <vt:lpstr>PowerPoint Presentation</vt:lpstr>
      <vt:lpstr>PowerPoint Presentation</vt:lpstr>
      <vt:lpstr>The proportion of New Zealanders who think the current number of international tourists puts too much pressure on New Zealand has been stable over the last year, at 40% in November 19</vt:lpstr>
      <vt:lpstr>Pressure on infrastructure continues to be the top concern New Zealanders have with international tourism, but this sentiment has reduced from earlier surveys</vt:lpstr>
      <vt:lpstr>The proportion of New Zealanders who believe that some places are under more pressure than others has dropped back to levels seen in 2017 and 2018, currently at 35%</vt:lpstr>
      <vt:lpstr>Queenstown and Auckland continue to be the top locations perceived to be under the most pressure; perceptions of pressure in Rotorua have significantly decreased, while the West Coast have increased compared with March of this year</vt:lpstr>
      <vt:lpstr>New Zealanders views of predicted visitor growth are stable compared to March 2019, with the proportion of New Zealanders who think this growth is ‘too much’ is at 52%</vt:lpstr>
      <vt:lpstr>A lack of adequate infrastructure, poor experiences for locals and perceptions of being at capacity already are the key reasons why New Zealanders feel the predicted growth is too much</vt:lpstr>
      <vt:lpstr>Economic growth and perceptions that we have capacity to accommodate more visitors if the growth is well managed are the main reasons why New Zealanders think the predicted growth is not enough; this view is consistent with previous MOTN surveys</vt:lpstr>
      <vt:lpstr>Key perceived benefits of tourism centre around economic benefits and employment opportunities; only a third of New Zealanders think that tourism drives infrastructure development or improvements to recreational facilities</vt:lpstr>
      <vt:lpstr>New Zealanders views on the cons of tourism are weighted heavily to road accidents and traffic congestion, other top concerns include environmental damage and accommodation concerns</vt:lpstr>
      <vt:lpstr>The strength of perceived benefits of international tourism varies by region, with residents of Auckland, Wellington and Gisborne / Hawkes Bay regions having the strongest perceptions of benefits from tourism</vt:lpstr>
      <vt:lpstr>Perceptions of negative impacts of tourism are strongest among those residing in Otago, the West Coast and Northland</vt:lpstr>
      <vt:lpstr>More New Zealanders neither agree or disagree that action is being taken by government and industry to address the pressures of tourism growth compared to previous MOTN surveys</vt:lpstr>
      <vt:lpstr>The overwhelming majority of New Zealanders believe that initiatives such as Tiaki are important in helping inform people on how to travel responsibly in New Zealand; a stable result compared to March this year</vt:lpstr>
      <vt:lpstr>Appendix: measures by region</vt:lpstr>
      <vt:lpstr>Otago residents are most likely to overestimate the annual number of international visitors to New Zealand – this is unsurprising given Queenstown makes up the majority of sampling from the Otago region</vt:lpstr>
      <vt:lpstr>Otago residents are most likely to over estimate the number of New Zealand workers employed in the tourism industry; Northland and West Coast residents are most likely to answer correctly</vt:lpstr>
      <vt:lpstr>Otago residents are most likely to know that tourism is New Zealand's number 1 export, however the vast majority still underestimate the value of tourism</vt:lpstr>
      <vt:lpstr>Most regions reflect the views of the New Zealand population in general, with the exception of the Otago region where almost half of residents perceive there to be too many international visitors</vt:lpstr>
      <vt:lpstr>Residents in Gisborne / Hawkes Bay and the Taranaki region are most likely to think New Zealand is well equipped to handle the pressures of tourism while residents of Northland, Canterbury and Otago are most likely to think the pressure is too much</vt:lpstr>
      <vt:lpstr>Auckland residents are most likely to be welcoming of growing tourist numbers; Otago residents are most likely to believe the predicted growth is too much</vt:lpstr>
      <vt:lpstr>Bay of Plenty residents are most likely to disagree that action is being taken to address the pressures of tourism growth</vt:lpstr>
      <vt:lpstr>78% of Queenstown residents think that international pressure puts too much pressure on New Zealand, almost double that of the New Zealand population in general</vt:lpstr>
      <vt:lpstr>Residents of Queenstown have similar views compared to the rest of Otago concerning the positive impacts of international tourism</vt:lpstr>
      <vt:lpstr>Queenstown residents are significantly more likely to perceive negative impacts of tourism compared to the rest of Otago</vt:lpstr>
    </vt:vector>
  </TitlesOfParts>
  <Company>TNS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Could city short breaks drive incremental visits to New Zealand?_Summary of consumer insights_</dc:title>
  <dc:creator>Coles, Scott (TSAUK)</dc:creator>
  <cp:keywords>DRAFT FOR DISCUSSION/NOT FINALISED FOR SHARING</cp:keywords>
  <dc:description>October 2016</dc:description>
  <cp:lastModifiedBy>Renee Carter</cp:lastModifiedBy>
  <cp:revision>1419</cp:revision>
  <cp:lastPrinted>2018-11-22T04:04:03Z</cp:lastPrinted>
  <dcterms:created xsi:type="dcterms:W3CDTF">2013-11-01T12:21:08Z</dcterms:created>
  <dcterms:modified xsi:type="dcterms:W3CDTF">2020-01-14T01:40:19Z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0x010100A40F57136EE6FF4CBD7618CD9C7581CD</vt:lpwstr>
  </property>
  <property fmtid="{D5CDD505-2E9C-101B-9397-08002B2CF9AE}" pid="3" name="_dlc_DocIdItemGuid">
    <vt:lpwstr>14bb4693-fa34-43cc-8ca0-53f5b2eaa0af</vt:lpwstr>
  </property>
</Properties>
</file>