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1.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2.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drawings/drawing9.xml" ContentType="application/vnd.openxmlformats-officedocument.drawingml.chartshapes+xml"/>
  <Override PartName="/ppt/tags/tag116.xml" ContentType="application/vnd.openxmlformats-officedocument.presentationml.tags+xml"/>
  <Override PartName="/ppt/tags/tag117.xml" ContentType="application/vnd.openxmlformats-officedocument.presentationml.tags+xml"/>
  <Override PartName="/ppt/notesSlides/notesSlide13.xml" ContentType="application/vnd.openxmlformats-officedocument.presentationml.notesSlide+xml"/>
  <Override PartName="/ppt/tags/tag118.xml" ContentType="application/vnd.openxmlformats-officedocument.presentationml.tags+xml"/>
  <Override PartName="/ppt/notesSlides/notesSlide1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5.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0.xml" ContentType="application/vnd.openxmlformats-officedocument.drawingml.chartshape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charts/chart14.xml" ContentType="application/vnd.openxmlformats-officedocument.drawingml.chart+xml"/>
  <Override PartName="/ppt/theme/themeOverride8.xml" ContentType="application/vnd.openxmlformats-officedocument.themeOverr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6.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1.xml" ContentType="application/vnd.openxmlformats-officedocument.drawingml.chartshape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7.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drawings/drawing12.xml" ContentType="application/vnd.openxmlformats-officedocument.drawingml.chartshapes+xml"/>
  <Override PartName="/ppt/charts/chart17.xml" ContentType="application/vnd.openxmlformats-officedocument.drawingml.chart+xml"/>
  <Override PartName="/ppt/theme/themeOverride10.xml" ContentType="application/vnd.openxmlformats-officedocument.themeOverride+xml"/>
  <Override PartName="/ppt/drawings/drawing13.xml" ContentType="application/vnd.openxmlformats-officedocument.drawingml.chartshapes+xml"/>
  <Override PartName="/ppt/charts/chart18.xml" ContentType="application/vnd.openxmlformats-officedocument.drawingml.chart+xml"/>
  <Override PartName="/ppt/theme/themeOverride11.xml" ContentType="application/vnd.openxmlformats-officedocument.themeOverride+xml"/>
  <Override PartName="/ppt/drawings/drawing14.xml" ContentType="application/vnd.openxmlformats-officedocument.drawingml.chartshapes+xml"/>
  <Override PartName="/ppt/charts/chart19.xml" ContentType="application/vnd.openxmlformats-officedocument.drawingml.chart+xml"/>
  <Override PartName="/ppt/theme/themeOverride12.xml" ContentType="application/vnd.openxmlformats-officedocument.themeOverr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8.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drawings/drawing15.xml" ContentType="application/vnd.openxmlformats-officedocument.drawingml.chartshapes+xml"/>
  <Override PartName="/ppt/tags/tag150.xml" ContentType="application/vnd.openxmlformats-officedocument.presentationml.tags+xml"/>
  <Override PartName="/ppt/notesSlides/notesSlide19.xml" ContentType="application/vnd.openxmlformats-officedocument.presentationml.notesSlide+xml"/>
  <Override PartName="/ppt/tags/tag151.xml" ContentType="application/vnd.openxmlformats-officedocument.presentationml.tags+xml"/>
  <Override PartName="/ppt/notesSlides/notesSlide2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21.xml" ContentType="application/vnd.openxmlformats-officedocument.drawingml.chart+xml"/>
  <Override PartName="/ppt/theme/themeOverride14.xml" ContentType="application/vnd.openxmlformats-officedocument.themeOverride+xml"/>
  <Override PartName="/ppt/drawings/drawing16.xml" ContentType="application/vnd.openxmlformats-officedocument.drawingml.chartshapes+xml"/>
  <Override PartName="/ppt/charts/chart22.xml" ContentType="application/vnd.openxmlformats-officedocument.drawingml.chart+xml"/>
  <Override PartName="/ppt/theme/themeOverride15.xml" ContentType="application/vnd.openxmlformats-officedocument.themeOverride+xml"/>
  <Override PartName="/ppt/drawings/drawing17.xml" ContentType="application/vnd.openxmlformats-officedocument.drawingml.chartshapes+xml"/>
  <Override PartName="/ppt/charts/chart23.xml" ContentType="application/vnd.openxmlformats-officedocument.drawingml.chart+xml"/>
  <Override PartName="/ppt/theme/themeOverride16.xml" ContentType="application/vnd.openxmlformats-officedocument.themeOverride+xml"/>
  <Override PartName="/ppt/drawings/drawing18.xml" ContentType="application/vnd.openxmlformats-officedocument.drawingml.chartshapes+xml"/>
  <Override PartName="/ppt/charts/chart24.xml" ContentType="application/vnd.openxmlformats-officedocument.drawingml.chart+xml"/>
  <Override PartName="/ppt/theme/themeOverride17.xml" ContentType="application/vnd.openxmlformats-officedocument.themeOverr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charts/chart25.xml" ContentType="application/vnd.openxmlformats-officedocument.drawingml.chart+xml"/>
  <Override PartName="/ppt/theme/themeOverride18.xml" ContentType="application/vnd.openxmlformats-officedocument.themeOverride+xml"/>
  <Override PartName="/ppt/drawings/drawing19.xml" ContentType="application/vnd.openxmlformats-officedocument.drawingml.chartshapes+xml"/>
  <Override PartName="/ppt/charts/chart26.xml" ContentType="application/vnd.openxmlformats-officedocument.drawingml.chart+xml"/>
  <Override PartName="/ppt/theme/themeOverride19.xml" ContentType="application/vnd.openxmlformats-officedocument.themeOverride+xml"/>
  <Override PartName="/ppt/drawings/drawing20.xml" ContentType="application/vnd.openxmlformats-officedocument.drawingml.chartshapes+xml"/>
  <Override PartName="/ppt/charts/chart27.xml" ContentType="application/vnd.openxmlformats-officedocument.drawingml.chart+xml"/>
  <Override PartName="/ppt/theme/themeOverride20.xml" ContentType="application/vnd.openxmlformats-officedocument.themeOverride+xml"/>
  <Override PartName="/ppt/drawings/drawing21.xml" ContentType="application/vnd.openxmlformats-officedocument.drawingml.chartshapes+xml"/>
  <Override PartName="/ppt/charts/chart28.xml" ContentType="application/vnd.openxmlformats-officedocument.drawingml.chart+xml"/>
  <Override PartName="/ppt/theme/themeOverride21.xml" ContentType="application/vnd.openxmlformats-officedocument.themeOverr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3.xml" ContentType="application/vnd.openxmlformats-officedocument.presentationml.notesSlide+xml"/>
  <Override PartName="/ppt/charts/chart29.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4.xml" ContentType="application/vnd.openxmlformats-officedocument.presentationml.notesSlide+xml"/>
  <Override PartName="/ppt/charts/chart30.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5.xml" ContentType="application/vnd.openxmlformats-officedocument.presentationml.notesSlide+xml"/>
  <Override PartName="/ppt/charts/chart31.xml" ContentType="application/vnd.openxmlformats-officedocument.drawingml.chart+xml"/>
  <Override PartName="/ppt/theme/themeOverride24.xml" ContentType="application/vnd.openxmlformats-officedocument.themeOverr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6.xml" ContentType="application/vnd.openxmlformats-officedocument.presentationml.notesSlide+xml"/>
  <Override PartName="/ppt/charts/chart32.xml" ContentType="application/vnd.openxmlformats-officedocument.drawingml.chart+xml"/>
  <Override PartName="/ppt/theme/themeOverride25.xml" ContentType="application/vnd.openxmlformats-officedocument.themeOverr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7.xml" ContentType="application/vnd.openxmlformats-officedocument.presentationml.notesSlide+xml"/>
  <Override PartName="/ppt/charts/chart33.xml" ContentType="application/vnd.openxmlformats-officedocument.drawingml.chart+xml"/>
  <Override PartName="/ppt/theme/themeOverride26.xml" ContentType="application/vnd.openxmlformats-officedocument.themeOverr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8.xml" ContentType="application/vnd.openxmlformats-officedocument.presentationml.notesSlide+xml"/>
  <Override PartName="/ppt/charts/chart34.xml" ContentType="application/vnd.openxmlformats-officedocument.drawingml.chart+xml"/>
  <Override PartName="/ppt/theme/themeOverride27.xml" ContentType="application/vnd.openxmlformats-officedocument.themeOverr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9.xml" ContentType="application/vnd.openxmlformats-officedocument.presentationml.notesSlide+xml"/>
  <Override PartName="/ppt/charts/chart35.xml" ContentType="application/vnd.openxmlformats-officedocument.drawingml.chart+xml"/>
  <Override PartName="/ppt/theme/themeOverride28.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30.xml" ContentType="application/vnd.openxmlformats-officedocument.presentationml.notesSlide+xml"/>
  <Override PartName="/ppt/charts/chart36.xml" ContentType="application/vnd.openxmlformats-officedocument.drawingml.chart+xml"/>
  <Override PartName="/ppt/theme/themeOverride29.xml" ContentType="application/vnd.openxmlformats-officedocument.themeOverr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31.xml" ContentType="application/vnd.openxmlformats-officedocument.presentationml.notesSlide+xml"/>
  <Override PartName="/ppt/charts/chart37.xml" ContentType="application/vnd.openxmlformats-officedocument.drawingml.chart+xml"/>
  <Override PartName="/ppt/theme/themeOverride30.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32.xml" ContentType="application/vnd.openxmlformats-officedocument.presentationml.notesSlide+xml"/>
  <Override PartName="/ppt/charts/chart38.xml" ContentType="application/vnd.openxmlformats-officedocument.drawingml.chart+xml"/>
  <Override PartName="/ppt/theme/themeOverride31.xml" ContentType="application/vnd.openxmlformats-officedocument.themeOverr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33.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5"/>
    <p:sldMasterId id="2147483822" r:id="rId6"/>
    <p:sldMasterId id="2147483834" r:id="rId7"/>
    <p:sldMasterId id="2147483846" r:id="rId8"/>
    <p:sldMasterId id="2147483857" r:id="rId9"/>
  </p:sldMasterIdLst>
  <p:notesMasterIdLst>
    <p:notesMasterId r:id="rId54"/>
  </p:notesMasterIdLst>
  <p:handoutMasterIdLst>
    <p:handoutMasterId r:id="rId55"/>
  </p:handoutMasterIdLst>
  <p:sldIdLst>
    <p:sldId id="278" r:id="rId10"/>
    <p:sldId id="657" r:id="rId11"/>
    <p:sldId id="570" r:id="rId12"/>
    <p:sldId id="499" r:id="rId13"/>
    <p:sldId id="573" r:id="rId14"/>
    <p:sldId id="574" r:id="rId15"/>
    <p:sldId id="625" r:id="rId16"/>
    <p:sldId id="626" r:id="rId17"/>
    <p:sldId id="628" r:id="rId18"/>
    <p:sldId id="577" r:id="rId19"/>
    <p:sldId id="579" r:id="rId20"/>
    <p:sldId id="619" r:id="rId21"/>
    <p:sldId id="620" r:id="rId22"/>
    <p:sldId id="580" r:id="rId23"/>
    <p:sldId id="581" r:id="rId24"/>
    <p:sldId id="582" r:id="rId25"/>
    <p:sldId id="584" r:id="rId26"/>
    <p:sldId id="644" r:id="rId27"/>
    <p:sldId id="655" r:id="rId28"/>
    <p:sldId id="656" r:id="rId29"/>
    <p:sldId id="629" r:id="rId30"/>
    <p:sldId id="650" r:id="rId31"/>
    <p:sldId id="589" r:id="rId32"/>
    <p:sldId id="645" r:id="rId33"/>
    <p:sldId id="590" r:id="rId34"/>
    <p:sldId id="648" r:id="rId35"/>
    <p:sldId id="649" r:id="rId36"/>
    <p:sldId id="593" r:id="rId37"/>
    <p:sldId id="594" r:id="rId38"/>
    <p:sldId id="595" r:id="rId39"/>
    <p:sldId id="596" r:id="rId40"/>
    <p:sldId id="646" r:id="rId41"/>
    <p:sldId id="654" r:id="rId42"/>
    <p:sldId id="598" r:id="rId43"/>
    <p:sldId id="632" r:id="rId44"/>
    <p:sldId id="633" r:id="rId45"/>
    <p:sldId id="634" r:id="rId46"/>
    <p:sldId id="635" r:id="rId47"/>
    <p:sldId id="636" r:id="rId48"/>
    <p:sldId id="637" r:id="rId49"/>
    <p:sldId id="642" r:id="rId50"/>
    <p:sldId id="651" r:id="rId51"/>
    <p:sldId id="652" r:id="rId52"/>
    <p:sldId id="653" r:id="rId53"/>
  </p:sldIdLst>
  <p:sldSz cx="10440988" cy="7561263"/>
  <p:notesSz cx="6807200" cy="9939338"/>
  <p:custDataLst>
    <p:tags r:id="rId56"/>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3" orient="horz" pos="4212">
          <p15:clr>
            <a:srgbClr val="A4A3A4"/>
          </p15:clr>
        </p15:guide>
        <p15:guide id="5" orient="horz" pos="4563">
          <p15:clr>
            <a:srgbClr val="A4A3A4"/>
          </p15:clr>
        </p15:guide>
        <p15:guide id="6" pos="206">
          <p15:clr>
            <a:srgbClr val="A4A3A4"/>
          </p15:clr>
        </p15:guide>
        <p15:guide id="7" pos="6369">
          <p15:clr>
            <a:srgbClr val="A4A3A4"/>
          </p15:clr>
        </p15:guide>
        <p15:guide id="8" pos="3289">
          <p15:clr>
            <a:srgbClr val="A4A3A4"/>
          </p15:clr>
        </p15:guide>
        <p15:guide id="9" pos="3467">
          <p15:clr>
            <a:srgbClr val="A4A3A4"/>
          </p15:clr>
        </p15:guide>
        <p15:guide id="10" pos="3103">
          <p15:clr>
            <a:srgbClr val="A4A3A4"/>
          </p15:clr>
        </p15:guide>
        <p15:guide id="12" orient="horz" pos="930" userDrawn="1">
          <p15:clr>
            <a:srgbClr val="A4A3A4"/>
          </p15:clr>
        </p15:guide>
        <p15:guide id="13" orient="horz" pos="4513" userDrawn="1">
          <p15:clr>
            <a:srgbClr val="A4A3A4"/>
          </p15:clr>
        </p15:guide>
        <p15:guide id="14" orient="horz" pos="4332" userDrawn="1">
          <p15:clr>
            <a:srgbClr val="A4A3A4"/>
          </p15:clr>
        </p15:guide>
        <p15:guide id="15" orient="horz" pos="1021" userDrawn="1">
          <p15:clr>
            <a:srgbClr val="A4A3A4"/>
          </p15:clr>
        </p15:guide>
        <p15:guide id="16" orient="horz" pos="726">
          <p15:clr>
            <a:srgbClr val="A4A3A4"/>
          </p15:clr>
        </p15:guide>
        <p15:guide id="17" orient="horz" pos="1057">
          <p15:clr>
            <a:srgbClr val="A4A3A4"/>
          </p15:clr>
        </p15:guide>
        <p15:guide id="18" orient="horz" pos="1137">
          <p15:clr>
            <a:srgbClr val="A4A3A4"/>
          </p15:clr>
        </p15:guide>
        <p15:guide id="20" orient="horz" pos="1474" userDrawn="1">
          <p15:clr>
            <a:srgbClr val="A4A3A4"/>
          </p15:clr>
        </p15:guide>
        <p15:guide id="21" orient="horz" pos="3614" userDrawn="1">
          <p15:clr>
            <a:srgbClr val="A4A3A4"/>
          </p15:clr>
        </p15:guide>
        <p15:guide id="22" orient="horz" pos="4133">
          <p15:clr>
            <a:srgbClr val="A4A3A4"/>
          </p15:clr>
        </p15:guide>
        <p15:guide id="23" orient="horz" pos="996">
          <p15:clr>
            <a:srgbClr val="A4A3A4"/>
          </p15:clr>
        </p15:guide>
        <p15:guide id="24" orient="horz">
          <p15:clr>
            <a:srgbClr val="A4A3A4"/>
          </p15:clr>
        </p15:guide>
        <p15:guide id="25" orient="horz" pos="4517">
          <p15:clr>
            <a:srgbClr val="A4A3A4"/>
          </p15:clr>
        </p15:guide>
        <p15:guide id="26" pos="1196">
          <p15:clr>
            <a:srgbClr val="A4A3A4"/>
          </p15:clr>
        </p15:guide>
        <p15:guide id="27" pos="4236">
          <p15:clr>
            <a:srgbClr val="A4A3A4"/>
          </p15:clr>
        </p15:guide>
        <p15:guide id="28" pos="4161">
          <p15:clr>
            <a:srgbClr val="A4A3A4"/>
          </p15:clr>
        </p15:guide>
        <p15:guide id="29" pos="3520">
          <p15:clr>
            <a:srgbClr val="A4A3A4"/>
          </p15:clr>
        </p15:guide>
        <p15:guide id="30" pos="6551">
          <p15:clr>
            <a:srgbClr val="A4A3A4"/>
          </p15:clr>
        </p15:guide>
        <p15:guide id="31" orient="horz" pos="1225" userDrawn="1">
          <p15:clr>
            <a:srgbClr val="A4A3A4"/>
          </p15:clr>
        </p15:guide>
        <p15:guide id="32" orient="horz" pos="3849">
          <p15:clr>
            <a:srgbClr val="A4A3A4"/>
          </p15:clr>
        </p15:guide>
        <p15:guide id="34" pos="3483">
          <p15:clr>
            <a:srgbClr val="A4A3A4"/>
          </p15:clr>
        </p15:guide>
        <p15:guide id="35" pos="3466">
          <p15:clr>
            <a:srgbClr val="A4A3A4"/>
          </p15:clr>
        </p15:guide>
        <p15:guide id="36">
          <p15:clr>
            <a:srgbClr val="A4A3A4"/>
          </p15:clr>
        </p15:guide>
        <p15:guide id="37" pos="4592">
          <p15:clr>
            <a:srgbClr val="A4A3A4"/>
          </p15:clr>
        </p15:guide>
        <p15:guide id="38" pos="4603">
          <p15:clr>
            <a:srgbClr val="A4A3A4"/>
          </p15:clr>
        </p15:guide>
        <p15:guide id="39" orient="horz" pos="885" userDrawn="1">
          <p15:clr>
            <a:srgbClr val="A4A3A4"/>
          </p15:clr>
        </p15:guide>
        <p15:guide id="41" orient="horz" pos="1202" userDrawn="1">
          <p15:clr>
            <a:srgbClr val="A4A3A4"/>
          </p15:clr>
        </p15:guide>
        <p15:guide id="42" orient="horz" pos="280">
          <p15:clr>
            <a:srgbClr val="A4A3A4"/>
          </p15:clr>
        </p15:guide>
        <p15:guide id="43" orient="horz" pos="227" userDrawn="1">
          <p15:clr>
            <a:srgbClr val="A4A3A4"/>
          </p15:clr>
        </p15:guide>
        <p15:guide id="45" orient="horz" pos="611">
          <p15:clr>
            <a:srgbClr val="A4A3A4"/>
          </p15:clr>
        </p15:guide>
        <p15:guide id="47" pos="1066"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phen Riley" initials="SR" lastIdx="11" clrIdx="6"/>
  <p:cmAuthor id="1" name="Land, Rosanna (TSAUK)" initials="LR(" lastIdx="1" clrIdx="0"/>
  <p:cmAuthor id="2" name="Zena Ali" initials="ZA" lastIdx="10" clrIdx="1"/>
  <p:cmAuthor id="3" name="Lucy Alborn" initials="LA" lastIdx="10" clrIdx="2"/>
  <p:cmAuthor id="4" name="Zena Ali" initials="ZA [2]" lastIdx="3" clrIdx="3"/>
  <p:cmAuthor id="5" name="Fedotova, Victoria (TSAUK)" initials="FV(" lastIdx="10" clrIdx="4"/>
  <p:cmAuthor id="6" name="Ann-Marie Johnson" initials="AJ"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0093DE"/>
    <a:srgbClr val="79D738"/>
    <a:srgbClr val="FF9F69"/>
    <a:srgbClr val="95D763"/>
    <a:srgbClr val="BDE69E"/>
    <a:srgbClr val="66B32E"/>
    <a:srgbClr val="FF752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32369-C913-BC94-E7D7-9273CEDE252F}" v="5" dt="2020-05-04T23:02:03.699"/>
    <p1510:client id="{AE702939-8005-8B95-1CC2-06F39C503DE7}" v="31" dt="2020-05-04T20:14:24.598"/>
    <p1510:client id="{BAC0484A-E826-DAC1-9A17-40EBD11FBAF7}" v="76" dt="2020-04-23T22:30:22.566"/>
    <p1510:client id="{BBD525C9-E253-DF09-0BC2-89A0AB2251FB}" v="5" dt="2020-04-29T00:43:11.313"/>
    <p1510:client id="{EB642BEE-33C2-ED99-E8B1-BB6CEBD150D7}" v="12" dt="2020-05-04T22:15:42.314"/>
    <p1510:client id="{F5B6AF66-2BC4-0115-91CB-F149314893EC}" v="8" dt="2020-04-24T00:12:11.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7" autoAdjust="0"/>
    <p:restoredTop sz="96390" autoAdjust="0"/>
  </p:normalViewPr>
  <p:slideViewPr>
    <p:cSldViewPr snapToGrid="0" showGuides="1">
      <p:cViewPr varScale="1">
        <p:scale>
          <a:sx n="61" d="100"/>
          <a:sy n="61" d="100"/>
        </p:scale>
        <p:origin x="1156" y="52"/>
      </p:cViewPr>
      <p:guideLst>
        <p:guide orient="horz" pos="4212"/>
        <p:guide orient="horz" pos="4563"/>
        <p:guide pos="206"/>
        <p:guide pos="6369"/>
        <p:guide pos="3289"/>
        <p:guide pos="3467"/>
        <p:guide pos="3103"/>
        <p:guide orient="horz" pos="930"/>
        <p:guide orient="horz" pos="4513"/>
        <p:guide orient="horz" pos="4332"/>
        <p:guide orient="horz" pos="1021"/>
        <p:guide orient="horz" pos="726"/>
        <p:guide orient="horz" pos="1057"/>
        <p:guide orient="horz" pos="1137"/>
        <p:guide orient="horz" pos="1474"/>
        <p:guide orient="horz" pos="3614"/>
        <p:guide orient="horz" pos="4133"/>
        <p:guide orient="horz" pos="996"/>
        <p:guide orient="horz"/>
        <p:guide orient="horz" pos="4517"/>
        <p:guide pos="1196"/>
        <p:guide pos="4236"/>
        <p:guide pos="4161"/>
        <p:guide pos="3520"/>
        <p:guide pos="6551"/>
        <p:guide orient="horz" pos="1225"/>
        <p:guide orient="horz" pos="3849"/>
        <p:guide pos="3483"/>
        <p:guide pos="3466"/>
        <p:guide/>
        <p:guide pos="4592"/>
        <p:guide pos="4603"/>
        <p:guide orient="horz" pos="885"/>
        <p:guide orient="horz" pos="1202"/>
        <p:guide orient="horz" pos="280"/>
        <p:guide orient="horz" pos="227"/>
        <p:guide orient="horz" pos="611"/>
        <p:guide pos="1066"/>
      </p:guideLst>
    </p:cSldViewPr>
  </p:slideViewPr>
  <p:notesTextViewPr>
    <p:cViewPr>
      <p:scale>
        <a:sx n="100" d="100"/>
        <a:sy n="100" d="100"/>
      </p:scale>
      <p:origin x="0" y="0"/>
    </p:cViewPr>
  </p:notesTextViewPr>
  <p:sorterViewPr>
    <p:cViewPr varScale="1">
      <p:scale>
        <a:sx n="100" d="100"/>
        <a:sy n="100" d="100"/>
      </p:scale>
      <p:origin x="0" y="-164"/>
    </p:cViewPr>
  </p:sorterViewPr>
  <p:notesViewPr>
    <p:cSldViewPr snapToGrid="0">
      <p:cViewPr varScale="1">
        <p:scale>
          <a:sx n="80" d="100"/>
          <a:sy n="80" d="100"/>
        </p:scale>
        <p:origin x="3000"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63"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Carter" userId="S::renee.carter@tnz.govt.nz::21556302-0a5b-434c-8a4e-bca8114343df" providerId="AD" clId="Web-{BAC0484A-E826-DAC1-9A17-40EBD11FBAF7}"/>
    <pc:docChg chg="delSld modSld">
      <pc:chgData name="Renee Carter" userId="S::renee.carter@tnz.govt.nz::21556302-0a5b-434c-8a4e-bca8114343df" providerId="AD" clId="Web-{BAC0484A-E826-DAC1-9A17-40EBD11FBAF7}" dt="2020-04-23T22:30:20.534" v="70"/>
      <pc:docMkLst>
        <pc:docMk/>
      </pc:docMkLst>
      <pc:sldChg chg="modSp">
        <pc:chgData name="Renee Carter" userId="S::renee.carter@tnz.govt.nz::21556302-0a5b-434c-8a4e-bca8114343df" providerId="AD" clId="Web-{BAC0484A-E826-DAC1-9A17-40EBD11FBAF7}" dt="2020-04-23T22:29:41.378" v="30" actId="20577"/>
        <pc:sldMkLst>
          <pc:docMk/>
          <pc:sldMk cId="3839282034" sldId="499"/>
        </pc:sldMkLst>
        <pc:spChg chg="mod">
          <ac:chgData name="Renee Carter" userId="S::renee.carter@tnz.govt.nz::21556302-0a5b-434c-8a4e-bca8114343df" providerId="AD" clId="Web-{BAC0484A-E826-DAC1-9A17-40EBD11FBAF7}" dt="2020-04-23T22:29:41.378" v="30" actId="20577"/>
          <ac:spMkLst>
            <pc:docMk/>
            <pc:sldMk cId="3839282034" sldId="499"/>
            <ac:spMk id="3" creationId="{00000000-0000-0000-0000-000000000000}"/>
          </ac:spMkLst>
        </pc:spChg>
      </pc:sldChg>
      <pc:sldChg chg="modSp">
        <pc:chgData name="Renee Carter" userId="S::renee.carter@tnz.govt.nz::21556302-0a5b-434c-8a4e-bca8114343df" providerId="AD" clId="Web-{BAC0484A-E826-DAC1-9A17-40EBD11FBAF7}" dt="2020-04-23T22:30:20.534" v="70"/>
        <pc:sldMkLst>
          <pc:docMk/>
          <pc:sldMk cId="1328876918" sldId="570"/>
        </pc:sldMkLst>
        <pc:graphicFrameChg chg="mod modGraphic">
          <ac:chgData name="Renee Carter" userId="S::renee.carter@tnz.govt.nz::21556302-0a5b-434c-8a4e-bca8114343df" providerId="AD" clId="Web-{BAC0484A-E826-DAC1-9A17-40EBD11FBAF7}" dt="2020-04-23T22:30:20.534" v="70"/>
          <ac:graphicFrameMkLst>
            <pc:docMk/>
            <pc:sldMk cId="1328876918" sldId="570"/>
            <ac:graphicFrameMk id="5" creationId="{00000000-0000-0000-0000-000000000000}"/>
          </ac:graphicFrameMkLst>
        </pc:graphicFrameChg>
      </pc:sldChg>
      <pc:sldChg chg="del">
        <pc:chgData name="Renee Carter" userId="S::renee.carter@tnz.govt.nz::21556302-0a5b-434c-8a4e-bca8114343df" providerId="AD" clId="Web-{BAC0484A-E826-DAC1-9A17-40EBD11FBAF7}" dt="2020-04-23T22:29:20.940" v="2"/>
        <pc:sldMkLst>
          <pc:docMk/>
          <pc:sldMk cId="2762888933" sldId="572"/>
        </pc:sldMkLst>
      </pc:sldChg>
      <pc:sldChg chg="modSp">
        <pc:chgData name="Renee Carter" userId="S::renee.carter@tnz.govt.nz::21556302-0a5b-434c-8a4e-bca8114343df" providerId="AD" clId="Web-{BAC0484A-E826-DAC1-9A17-40EBD11FBAF7}" dt="2020-04-23T22:29:08.862" v="1" actId="20577"/>
        <pc:sldMkLst>
          <pc:docMk/>
          <pc:sldMk cId="3622792665" sldId="657"/>
        </pc:sldMkLst>
        <pc:spChg chg="mod">
          <ac:chgData name="Renee Carter" userId="S::renee.carter@tnz.govt.nz::21556302-0a5b-434c-8a4e-bca8114343df" providerId="AD" clId="Web-{BAC0484A-E826-DAC1-9A17-40EBD11FBAF7}" dt="2020-04-23T22:29:08.862" v="1" actId="20577"/>
          <ac:spMkLst>
            <pc:docMk/>
            <pc:sldMk cId="3622792665" sldId="657"/>
            <ac:spMk id="4" creationId="{010B97C4-C4EC-4D0B-B5A6-41A30B657B4D}"/>
          </ac:spMkLst>
        </pc:spChg>
      </pc:sldChg>
    </pc:docChg>
  </pc:docChgLst>
  <pc:docChgLst>
    <pc:chgData name="Renee Carter" userId="S::renee.carter@tnz.govt.nz::21556302-0a5b-434c-8a4e-bca8114343df" providerId="AD" clId="Web-{4E032369-C913-BC94-E7D7-9273CEDE252F}"/>
    <pc:docChg chg="modSld">
      <pc:chgData name="Renee Carter" userId="S::renee.carter@tnz.govt.nz::21556302-0a5b-434c-8a4e-bca8114343df" providerId="AD" clId="Web-{4E032369-C913-BC94-E7D7-9273CEDE252F}" dt="2020-05-04T23:02:03.699" v="4" actId="20577"/>
      <pc:docMkLst>
        <pc:docMk/>
      </pc:docMkLst>
      <pc:sldChg chg="modSp">
        <pc:chgData name="Renee Carter" userId="S::renee.carter@tnz.govt.nz::21556302-0a5b-434c-8a4e-bca8114343df" providerId="AD" clId="Web-{4E032369-C913-BC94-E7D7-9273CEDE252F}" dt="2020-05-04T23:02:03.699" v="4" actId="20577"/>
        <pc:sldMkLst>
          <pc:docMk/>
          <pc:sldMk cId="3622792665" sldId="657"/>
        </pc:sldMkLst>
        <pc:spChg chg="mod">
          <ac:chgData name="Renee Carter" userId="S::renee.carter@tnz.govt.nz::21556302-0a5b-434c-8a4e-bca8114343df" providerId="AD" clId="Web-{4E032369-C913-BC94-E7D7-9273CEDE252F}" dt="2020-05-04T23:02:03.699" v="4" actId="20577"/>
          <ac:spMkLst>
            <pc:docMk/>
            <pc:sldMk cId="3622792665" sldId="657"/>
            <ac:spMk id="4" creationId="{010B97C4-C4EC-4D0B-B5A6-41A30B657B4D}"/>
          </ac:spMkLst>
        </pc:spChg>
      </pc:sldChg>
    </pc:docChg>
  </pc:docChgLst>
  <pc:docChgLst>
    <pc:chgData name="Candice Johanson" userId="S::candice.johanson@tnz.govt.nz::09973442-cbd4-406a-9d71-33f654430874" providerId="AD" clId="Web-{EB642BEE-33C2-ED99-E8B1-BB6CEBD150D7}"/>
    <pc:docChg chg="modSld">
      <pc:chgData name="Candice Johanson" userId="S::candice.johanson@tnz.govt.nz::09973442-cbd4-406a-9d71-33f654430874" providerId="AD" clId="Web-{EB642BEE-33C2-ED99-E8B1-BB6CEBD150D7}" dt="2020-05-04T22:15:39.142" v="10" actId="20577"/>
      <pc:docMkLst>
        <pc:docMk/>
      </pc:docMkLst>
      <pc:sldChg chg="modSp">
        <pc:chgData name="Candice Johanson" userId="S::candice.johanson@tnz.govt.nz::09973442-cbd4-406a-9d71-33f654430874" providerId="AD" clId="Web-{EB642BEE-33C2-ED99-E8B1-BB6CEBD150D7}" dt="2020-05-04T22:15:39.142" v="10" actId="20577"/>
        <pc:sldMkLst>
          <pc:docMk/>
          <pc:sldMk cId="3622792665" sldId="657"/>
        </pc:sldMkLst>
        <pc:spChg chg="mod">
          <ac:chgData name="Candice Johanson" userId="S::candice.johanson@tnz.govt.nz::09973442-cbd4-406a-9d71-33f654430874" providerId="AD" clId="Web-{EB642BEE-33C2-ED99-E8B1-BB6CEBD150D7}" dt="2020-05-04T22:15:39.142" v="10" actId="20577"/>
          <ac:spMkLst>
            <pc:docMk/>
            <pc:sldMk cId="3622792665" sldId="657"/>
            <ac:spMk id="4" creationId="{010B97C4-C4EC-4D0B-B5A6-41A30B657B4D}"/>
          </ac:spMkLst>
        </pc:spChg>
      </pc:sldChg>
    </pc:docChg>
  </pc:docChgLst>
  <pc:docChgLst>
    <pc:chgData name="Renee Carter" userId="S::renee.carter@tnz.govt.nz::21556302-0a5b-434c-8a4e-bca8114343df" providerId="AD" clId="Web-{F5B6AF66-2BC4-0115-91CB-F149314893EC}"/>
    <pc:docChg chg="modSld">
      <pc:chgData name="Renee Carter" userId="S::renee.carter@tnz.govt.nz::21556302-0a5b-434c-8a4e-bca8114343df" providerId="AD" clId="Web-{F5B6AF66-2BC4-0115-91CB-F149314893EC}" dt="2020-04-24T00:12:05.974" v="6" actId="20577"/>
      <pc:docMkLst>
        <pc:docMk/>
      </pc:docMkLst>
      <pc:sldChg chg="modSp">
        <pc:chgData name="Renee Carter" userId="S::renee.carter@tnz.govt.nz::21556302-0a5b-434c-8a4e-bca8114343df" providerId="AD" clId="Web-{F5B6AF66-2BC4-0115-91CB-F149314893EC}" dt="2020-04-24T00:12:05.974" v="6" actId="20577"/>
        <pc:sldMkLst>
          <pc:docMk/>
          <pc:sldMk cId="1562856114" sldId="646"/>
        </pc:sldMkLst>
        <pc:spChg chg="mod">
          <ac:chgData name="Renee Carter" userId="S::renee.carter@tnz.govt.nz::21556302-0a5b-434c-8a4e-bca8114343df" providerId="AD" clId="Web-{F5B6AF66-2BC4-0115-91CB-F149314893EC}" dt="2020-04-24T00:12:05.974" v="6" actId="20577"/>
          <ac:spMkLst>
            <pc:docMk/>
            <pc:sldMk cId="1562856114" sldId="646"/>
            <ac:spMk id="8" creationId="{00000000-0000-0000-0000-000000000000}"/>
          </ac:spMkLst>
        </pc:spChg>
      </pc:sldChg>
    </pc:docChg>
  </pc:docChgLst>
  <pc:docChgLst>
    <pc:chgData name="Renee Carter" userId="S::renee.carter@tnz.govt.nz::21556302-0a5b-434c-8a4e-bca8114343df" providerId="AD" clId="Web-{AE702939-8005-8B95-1CC2-06F39C503DE7}"/>
    <pc:docChg chg="modSld">
      <pc:chgData name="Renee Carter" userId="S::renee.carter@tnz.govt.nz::21556302-0a5b-434c-8a4e-bca8114343df" providerId="AD" clId="Web-{AE702939-8005-8B95-1CC2-06F39C503DE7}" dt="2020-05-04T20:14:24.598" v="31" actId="20577"/>
      <pc:docMkLst>
        <pc:docMk/>
      </pc:docMkLst>
      <pc:sldChg chg="modSp delCm">
        <pc:chgData name="Renee Carter" userId="S::renee.carter@tnz.govt.nz::21556302-0a5b-434c-8a4e-bca8114343df" providerId="AD" clId="Web-{AE702939-8005-8B95-1CC2-06F39C503DE7}" dt="2020-05-04T20:14:24.598" v="31" actId="20577"/>
        <pc:sldMkLst>
          <pc:docMk/>
          <pc:sldMk cId="3622792665" sldId="657"/>
        </pc:sldMkLst>
        <pc:spChg chg="mod">
          <ac:chgData name="Renee Carter" userId="S::renee.carter@tnz.govt.nz::21556302-0a5b-434c-8a4e-bca8114343df" providerId="AD" clId="Web-{AE702939-8005-8B95-1CC2-06F39C503DE7}" dt="2020-05-04T20:14:24.598" v="31" actId="20577"/>
          <ac:spMkLst>
            <pc:docMk/>
            <pc:sldMk cId="3622792665" sldId="657"/>
            <ac:spMk id="4" creationId="{010B97C4-C4EC-4D0B-B5A6-41A30B657B4D}"/>
          </ac:spMkLst>
        </pc:spChg>
      </pc:sldChg>
    </pc:docChg>
  </pc:docChgLst>
  <pc:docChgLst>
    <pc:chgData name="Zena Ali" userId="S::zena.ali@tnz.govt.nz::ebf7bd3d-28da-48dc-89ed-cb93bc0b2428" providerId="AD" clId="Web-{BBD525C9-E253-DF09-0BC2-89A0AB2251FB}"/>
    <pc:docChg chg="">
      <pc:chgData name="Zena Ali" userId="S::zena.ali@tnz.govt.nz::ebf7bd3d-28da-48dc-89ed-cb93bc0b2428" providerId="AD" clId="Web-{BBD525C9-E253-DF09-0BC2-89A0AB2251FB}" dt="2020-04-29T00:43:11.313" v="4"/>
      <pc:docMkLst>
        <pc:docMk/>
      </pc:docMkLst>
      <pc:sldChg chg="addCm modCm">
        <pc:chgData name="Zena Ali" userId="S::zena.ali@tnz.govt.nz::ebf7bd3d-28da-48dc-89ed-cb93bc0b2428" providerId="AD" clId="Web-{BBD525C9-E253-DF09-0BC2-89A0AB2251FB}" dt="2020-04-29T00:43:11.313" v="4"/>
        <pc:sldMkLst>
          <pc:docMk/>
          <pc:sldMk cId="3622792665" sldId="65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25.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6.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28.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29.xlsx"/><Relationship Id="rId1" Type="http://schemas.openxmlformats.org/officeDocument/2006/relationships/themeOverride" Target="../theme/themeOverride23.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5.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8.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9.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9081850303206"/>
          <c:y val="3.1059151297685581E-2"/>
          <c:w val="0.81713775035414526"/>
          <c:h val="0.88818705532833186"/>
        </c:manualLayout>
      </c:layout>
      <c:doughnutChart>
        <c:varyColors val="1"/>
        <c:ser>
          <c:idx val="0"/>
          <c:order val="0"/>
          <c:tx>
            <c:strRef>
              <c:f>Sheet1!$B$1</c:f>
              <c:strCache>
                <c:ptCount val="1"/>
                <c:pt idx="0">
                  <c:v>AMP</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DAFE-43D6-9AF1-21B03FCFBD01}"/>
              </c:ext>
            </c:extLst>
          </c:dPt>
          <c:dPt>
            <c:idx val="1"/>
            <c:bubble3D val="0"/>
            <c:spPr>
              <a:solidFill>
                <a:schemeClr val="accent2">
                  <a:lumMod val="50000"/>
                </a:schemeClr>
              </a:solidFill>
              <a:ln>
                <a:solidFill>
                  <a:schemeClr val="bg1"/>
                </a:solidFill>
              </a:ln>
            </c:spPr>
            <c:extLst>
              <c:ext xmlns:c16="http://schemas.microsoft.com/office/drawing/2014/chart" uri="{C3380CC4-5D6E-409C-BE32-E72D297353CC}">
                <c16:uniqueId val="{00000003-DAFE-43D6-9AF1-21B03FCFBD01}"/>
              </c:ext>
            </c:extLst>
          </c:dPt>
          <c:dPt>
            <c:idx val="2"/>
            <c:bubble3D val="0"/>
            <c:spPr>
              <a:solidFill>
                <a:schemeClr val="bg1"/>
              </a:solidFill>
              <a:ln>
                <a:solidFill>
                  <a:schemeClr val="bg1"/>
                </a:solidFill>
              </a:ln>
            </c:spPr>
            <c:extLst>
              <c:ext xmlns:c16="http://schemas.microsoft.com/office/drawing/2014/chart" uri="{C3380CC4-5D6E-409C-BE32-E72D297353CC}">
                <c16:uniqueId val="{00000005-DAFE-43D6-9AF1-21B03FCFBD01}"/>
              </c:ext>
            </c:extLst>
          </c:dPt>
          <c:cat>
            <c:strRef>
              <c:f>Sheet1!$A$2:$A$4</c:f>
              <c:strCache>
                <c:ptCount val="2"/>
                <c:pt idx="0">
                  <c:v>Strongly agree</c:v>
                </c:pt>
                <c:pt idx="1">
                  <c:v>Agree</c:v>
                </c:pt>
              </c:strCache>
            </c:strRef>
          </c:cat>
          <c:val>
            <c:numRef>
              <c:f>Sheet1!$B$2:$B$4</c:f>
              <c:numCache>
                <c:formatCode>###0%</c:formatCode>
                <c:ptCount val="3"/>
                <c:pt idx="0">
                  <c:v>0.46569831002738465</c:v>
                </c:pt>
                <c:pt idx="1">
                  <c:v>0.45774411841822432</c:v>
                </c:pt>
                <c:pt idx="2">
                  <c:v>7.65575715543938E-2</c:v>
                </c:pt>
              </c:numCache>
            </c:numRef>
          </c:val>
          <c:extLst>
            <c:ext xmlns:c16="http://schemas.microsoft.com/office/drawing/2014/chart" uri="{C3380CC4-5D6E-409C-BE32-E72D297353CC}">
              <c16:uniqueId val="{00000006-DAFE-43D6-9AF1-21B03FCFBD0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74223731707317"/>
          <c:y val="6.8198875140607421E-2"/>
          <c:w val="0.79701440028749682"/>
          <c:h val="0.69015545556805402"/>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Nov-17</c:v>
                </c:pt>
                <c:pt idx="1">
                  <c:v>Mar-18</c:v>
                </c:pt>
                <c:pt idx="2">
                  <c:v>Nov-18</c:v>
                </c:pt>
                <c:pt idx="3">
                  <c:v>Mar-19</c:v>
                </c:pt>
                <c:pt idx="4">
                  <c:v>Nov-19</c:v>
                </c:pt>
                <c:pt idx="5">
                  <c:v>Mar-20</c:v>
                </c:pt>
              </c:strCache>
            </c:strRef>
          </c:cat>
          <c:val>
            <c:numRef>
              <c:f>Sheet1!$B$2:$B$7</c:f>
              <c:numCache>
                <c:formatCode>###0%</c:formatCode>
                <c:ptCount val="6"/>
                <c:pt idx="0">
                  <c:v>0.10189784155311689</c:v>
                </c:pt>
                <c:pt idx="1">
                  <c:v>9.3668220000270613E-2</c:v>
                </c:pt>
                <c:pt idx="2">
                  <c:v>0.10376872273031643</c:v>
                </c:pt>
                <c:pt idx="3">
                  <c:v>0.10081913143323225</c:v>
                </c:pt>
                <c:pt idx="4">
                  <c:v>8.1008695563570002E-2</c:v>
                </c:pt>
                <c:pt idx="5">
                  <c:v>7.8610798287627459E-2</c:v>
                </c:pt>
              </c:numCache>
            </c:numRef>
          </c:val>
          <c:extLst>
            <c:ext xmlns:c16="http://schemas.microsoft.com/office/drawing/2014/chart" uri="{C3380CC4-5D6E-409C-BE32-E72D297353CC}">
              <c16:uniqueId val="{00000000-744B-4CC6-8D0A-0A0D9EAE25F4}"/>
            </c:ext>
          </c:extLst>
        </c:ser>
        <c:ser>
          <c:idx val="1"/>
          <c:order val="1"/>
          <c:tx>
            <c:strRef>
              <c:f>Sheet1!$C$1</c:f>
              <c:strCache>
                <c:ptCount val="1"/>
                <c:pt idx="0">
                  <c:v>It's not top five but it is in the top ten industries</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Nov-17</c:v>
                </c:pt>
                <c:pt idx="1">
                  <c:v>Mar-18</c:v>
                </c:pt>
                <c:pt idx="2">
                  <c:v>Nov-18</c:v>
                </c:pt>
                <c:pt idx="3">
                  <c:v>Mar-19</c:v>
                </c:pt>
                <c:pt idx="4">
                  <c:v>Nov-19</c:v>
                </c:pt>
                <c:pt idx="5">
                  <c:v>Mar-20</c:v>
                </c:pt>
              </c:strCache>
            </c:strRef>
          </c:cat>
          <c:val>
            <c:numRef>
              <c:f>Sheet1!$C$2:$C$7</c:f>
              <c:numCache>
                <c:formatCode>###0%</c:formatCode>
                <c:ptCount val="6"/>
                <c:pt idx="0">
                  <c:v>3.7700795201224269E-2</c:v>
                </c:pt>
                <c:pt idx="1">
                  <c:v>3.3141012159218587E-2</c:v>
                </c:pt>
                <c:pt idx="2">
                  <c:v>2.6586758173592729E-2</c:v>
                </c:pt>
                <c:pt idx="3">
                  <c:v>4.222072520387142E-2</c:v>
                </c:pt>
                <c:pt idx="4">
                  <c:v>4.7129376992377257E-2</c:v>
                </c:pt>
                <c:pt idx="5">
                  <c:v>3.72773386208686E-2</c:v>
                </c:pt>
              </c:numCache>
            </c:numRef>
          </c:val>
          <c:extLst>
            <c:ext xmlns:c16="http://schemas.microsoft.com/office/drawing/2014/chart" uri="{C3380CC4-5D6E-409C-BE32-E72D297353CC}">
              <c16:uniqueId val="{00000001-744B-4CC6-8D0A-0A0D9EAE25F4}"/>
            </c:ext>
          </c:extLst>
        </c:ser>
        <c:ser>
          <c:idx val="2"/>
          <c:order val="2"/>
          <c:tx>
            <c:strRef>
              <c:f>Sheet1!$D$1</c:f>
              <c:strCache>
                <c:ptCount val="1"/>
                <c:pt idx="0">
                  <c:v>It's not top three but it is in the top five industries</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Nov-17</c:v>
                </c:pt>
                <c:pt idx="1">
                  <c:v>Mar-18</c:v>
                </c:pt>
                <c:pt idx="2">
                  <c:v>Nov-18</c:v>
                </c:pt>
                <c:pt idx="3">
                  <c:v>Mar-19</c:v>
                </c:pt>
                <c:pt idx="4">
                  <c:v>Nov-19</c:v>
                </c:pt>
                <c:pt idx="5">
                  <c:v>Mar-20</c:v>
                </c:pt>
              </c:strCache>
            </c:strRef>
          </c:cat>
          <c:val>
            <c:numRef>
              <c:f>Sheet1!$D$2:$D$7</c:f>
              <c:numCache>
                <c:formatCode>###0%</c:formatCode>
                <c:ptCount val="6"/>
                <c:pt idx="0">
                  <c:v>0.16169875417184126</c:v>
                </c:pt>
                <c:pt idx="1">
                  <c:v>0.21459937534958409</c:v>
                </c:pt>
                <c:pt idx="2">
                  <c:v>0.18394241934302452</c:v>
                </c:pt>
                <c:pt idx="3">
                  <c:v>0.16369457698684994</c:v>
                </c:pt>
                <c:pt idx="4">
                  <c:v>0.17193594516271674</c:v>
                </c:pt>
                <c:pt idx="5">
                  <c:v>0.17159580135884006</c:v>
                </c:pt>
              </c:numCache>
            </c:numRef>
          </c:val>
          <c:extLst>
            <c:ext xmlns:c16="http://schemas.microsoft.com/office/drawing/2014/chart" uri="{C3380CC4-5D6E-409C-BE32-E72D297353CC}">
              <c16:uniqueId val="{00000002-744B-4CC6-8D0A-0A0D9EAE25F4}"/>
            </c:ext>
          </c:extLst>
        </c:ser>
        <c:ser>
          <c:idx val="3"/>
          <c:order val="3"/>
          <c:tx>
            <c:strRef>
              <c:f>Sheet1!$E$1</c:f>
              <c:strCache>
                <c:ptCount val="1"/>
                <c:pt idx="0">
                  <c:v>It's in the top three industries</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Nov-17</c:v>
                </c:pt>
                <c:pt idx="1">
                  <c:v>Mar-18</c:v>
                </c:pt>
                <c:pt idx="2">
                  <c:v>Nov-18</c:v>
                </c:pt>
                <c:pt idx="3">
                  <c:v>Mar-19</c:v>
                </c:pt>
                <c:pt idx="4">
                  <c:v>Nov-19</c:v>
                </c:pt>
                <c:pt idx="5">
                  <c:v>Mar-20</c:v>
                </c:pt>
              </c:strCache>
            </c:strRef>
          </c:cat>
          <c:val>
            <c:numRef>
              <c:f>Sheet1!$E$2:$E$7</c:f>
              <c:numCache>
                <c:formatCode>###0%</c:formatCode>
                <c:ptCount val="6"/>
                <c:pt idx="0">
                  <c:v>0.57571527639796516</c:v>
                </c:pt>
                <c:pt idx="1">
                  <c:v>0.52359289785567564</c:v>
                </c:pt>
                <c:pt idx="2">
                  <c:v>0.58732864727514622</c:v>
                </c:pt>
                <c:pt idx="3">
                  <c:v>0.57489388835511046</c:v>
                </c:pt>
                <c:pt idx="4">
                  <c:v>0.58395821595887953</c:v>
                </c:pt>
                <c:pt idx="5">
                  <c:v>0.60034634894150884</c:v>
                </c:pt>
              </c:numCache>
            </c:numRef>
          </c:val>
          <c:extLst>
            <c:ext xmlns:c16="http://schemas.microsoft.com/office/drawing/2014/chart" uri="{C3380CC4-5D6E-409C-BE32-E72D297353CC}">
              <c16:uniqueId val="{00000003-744B-4CC6-8D0A-0A0D9EAE25F4}"/>
            </c:ext>
          </c:extLst>
        </c:ser>
        <c:ser>
          <c:idx val="4"/>
          <c:order val="4"/>
          <c:tx>
            <c:strRef>
              <c:f>Sheet1!$F$1</c:f>
              <c:strCache>
                <c:ptCount val="1"/>
                <c:pt idx="0">
                  <c:v>It's number 1</c:v>
                </c:pt>
              </c:strCache>
            </c:strRef>
          </c:tx>
          <c:spPr>
            <a:solidFill>
              <a:srgbClr val="FF7529"/>
            </a:solidFill>
            <a:ln w="28575">
              <a:solidFill>
                <a:sysClr val="window" lastClr="FFFFFF"/>
              </a:solidFill>
            </a:ln>
          </c:spPr>
          <c:invertIfNegative val="0"/>
          <c:dLbls>
            <c:dLbl>
              <c:idx val="0"/>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0F9-4DC8-AC20-E7104D7F7010}"/>
                </c:ext>
              </c:extLst>
            </c:dLbl>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Nov-17</c:v>
                </c:pt>
                <c:pt idx="1">
                  <c:v>Mar-18</c:v>
                </c:pt>
                <c:pt idx="2">
                  <c:v>Nov-18</c:v>
                </c:pt>
                <c:pt idx="3">
                  <c:v>Mar-19</c:v>
                </c:pt>
                <c:pt idx="4">
                  <c:v>Nov-19</c:v>
                </c:pt>
                <c:pt idx="5">
                  <c:v>Mar-20</c:v>
                </c:pt>
              </c:strCache>
            </c:strRef>
          </c:cat>
          <c:val>
            <c:numRef>
              <c:f>Sheet1!$F$2:$F$7</c:f>
              <c:numCache>
                <c:formatCode>###0%</c:formatCode>
                <c:ptCount val="6"/>
                <c:pt idx="0">
                  <c:v>0.12298733267585221</c:v>
                </c:pt>
                <c:pt idx="1">
                  <c:v>0.13499849463525143</c:v>
                </c:pt>
                <c:pt idx="2">
                  <c:v>9.8373452477915985E-2</c:v>
                </c:pt>
                <c:pt idx="3">
                  <c:v>0.11837167802093278</c:v>
                </c:pt>
                <c:pt idx="4">
                  <c:v>0.11596776632246057</c:v>
                </c:pt>
                <c:pt idx="5">
                  <c:v>0.11216971279115744</c:v>
                </c:pt>
              </c:numCache>
            </c:numRef>
          </c:val>
          <c:extLst>
            <c:ext xmlns:c16="http://schemas.microsoft.com/office/drawing/2014/chart" uri="{C3380CC4-5D6E-409C-BE32-E72D297353CC}">
              <c16:uniqueId val="{00000001-F6A4-4A60-962B-DCD6720896D4}"/>
            </c:ext>
          </c:extLst>
        </c:ser>
        <c:dLbls>
          <c:dLblPos val="ctr"/>
          <c:showLegendKey val="0"/>
          <c:showVal val="1"/>
          <c:showCatName val="0"/>
          <c:showSerName val="0"/>
          <c:showPercent val="0"/>
          <c:showBubbleSize val="0"/>
        </c:dLbls>
        <c:gapWidth val="80"/>
        <c:overlap val="100"/>
        <c:axId val="105943424"/>
        <c:axId val="105944960"/>
      </c:barChart>
      <c:catAx>
        <c:axId val="10594342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5944960"/>
        <c:crosses val="autoZero"/>
        <c:auto val="0"/>
        <c:lblAlgn val="ctr"/>
        <c:lblOffset val="100"/>
        <c:noMultiLvlLbl val="0"/>
      </c:catAx>
      <c:valAx>
        <c:axId val="105944960"/>
        <c:scaling>
          <c:orientation val="minMax"/>
        </c:scaling>
        <c:delete val="1"/>
        <c:axPos val="l"/>
        <c:numFmt formatCode="0%" sourceLinked="1"/>
        <c:majorTickMark val="out"/>
        <c:minorTickMark val="none"/>
        <c:tickLblPos val="none"/>
        <c:crossAx val="105943424"/>
        <c:crosses val="autoZero"/>
        <c:crossBetween val="between"/>
      </c:valAx>
    </c:plotArea>
    <c:legend>
      <c:legendPos val="l"/>
      <c:layout>
        <c:manualLayout>
          <c:xMode val="edge"/>
          <c:yMode val="edge"/>
          <c:x val="7.7884143350569713E-3"/>
          <c:y val="6.8380202474690663E-2"/>
          <c:w val="0.20346905377818331"/>
          <c:h val="0.73804611923509555"/>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8178677569935"/>
          <c:y val="0.21105601799775026"/>
          <c:w val="0.87900729464830096"/>
          <c:h val="0.55015545556805401"/>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Sheet1!$B$2:$B$10</c:f>
              <c:numCache>
                <c:formatCode>###0%</c:formatCode>
                <c:ptCount val="9"/>
                <c:pt idx="0">
                  <c:v>4.7431528286662965E-2</c:v>
                </c:pt>
                <c:pt idx="1">
                  <c:v>2.9377011299620458E-2</c:v>
                </c:pt>
                <c:pt idx="2">
                  <c:v>3.9450784058482194E-2</c:v>
                </c:pt>
                <c:pt idx="3">
                  <c:v>5.1728522552489171E-2</c:v>
                </c:pt>
                <c:pt idx="4">
                  <c:v>5.1080162608895453E-2</c:v>
                </c:pt>
                <c:pt idx="5">
                  <c:v>5.6383755227443218E-2</c:v>
                </c:pt>
                <c:pt idx="6">
                  <c:v>6.171069920696419E-2</c:v>
                </c:pt>
                <c:pt idx="7">
                  <c:v>6.0975408991623486E-2</c:v>
                </c:pt>
                <c:pt idx="8">
                  <c:v>5.9067813663093528E-2</c:v>
                </c:pt>
              </c:numCache>
            </c:numRef>
          </c:val>
          <c:extLst>
            <c:ext xmlns:c16="http://schemas.microsoft.com/office/drawing/2014/chart" uri="{C3380CC4-5D6E-409C-BE32-E72D297353CC}">
              <c16:uniqueId val="{00000000-67E7-4DA8-B154-8F2C99EB34FD}"/>
            </c:ext>
          </c:extLst>
        </c:ser>
        <c:ser>
          <c:idx val="1"/>
          <c:order val="1"/>
          <c:tx>
            <c:strRef>
              <c:f>Sheet1!$C$1</c:f>
              <c:strCache>
                <c:ptCount val="1"/>
                <c:pt idx="0">
                  <c:v>Too few</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Sheet1!$C$2:$C$10</c:f>
              <c:numCache>
                <c:formatCode>###0%</c:formatCode>
                <c:ptCount val="9"/>
                <c:pt idx="0">
                  <c:v>0.36592828742918554</c:v>
                </c:pt>
                <c:pt idx="1">
                  <c:v>0.32772269425239853</c:v>
                </c:pt>
                <c:pt idx="2">
                  <c:v>0.2510541749041495</c:v>
                </c:pt>
                <c:pt idx="3">
                  <c:v>0.26508949244670182</c:v>
                </c:pt>
                <c:pt idx="4">
                  <c:v>0.30110148097911726</c:v>
                </c:pt>
                <c:pt idx="5">
                  <c:v>0.29412148174769337</c:v>
                </c:pt>
                <c:pt idx="6">
                  <c:v>0.2059957421751008</c:v>
                </c:pt>
                <c:pt idx="7">
                  <c:v>0.21343710324959095</c:v>
                </c:pt>
                <c:pt idx="8">
                  <c:v>0.17525482715699045</c:v>
                </c:pt>
              </c:numCache>
            </c:numRef>
          </c:val>
          <c:extLst>
            <c:ext xmlns:c16="http://schemas.microsoft.com/office/drawing/2014/chart" uri="{C3380CC4-5D6E-409C-BE32-E72D297353CC}">
              <c16:uniqueId val="{00000001-67E7-4DA8-B154-8F2C99EB34FD}"/>
            </c:ext>
          </c:extLst>
        </c:ser>
        <c:ser>
          <c:idx val="2"/>
          <c:order val="2"/>
          <c:tx>
            <c:strRef>
              <c:f>Sheet1!$D$1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Sheet1!$D$2:$D$10</c:f>
              <c:numCache>
                <c:formatCode>###0%</c:formatCode>
                <c:ptCount val="9"/>
                <c:pt idx="0">
                  <c:v>0.44302140101417981</c:v>
                </c:pt>
                <c:pt idx="1">
                  <c:v>0.48756049188119044</c:v>
                </c:pt>
                <c:pt idx="2">
                  <c:v>0.51242524636285058</c:v>
                </c:pt>
                <c:pt idx="3">
                  <c:v>0.45722080690998668</c:v>
                </c:pt>
                <c:pt idx="4">
                  <c:v>0.43183235612888959</c:v>
                </c:pt>
                <c:pt idx="5">
                  <c:v>0.43659107344200376</c:v>
                </c:pt>
                <c:pt idx="6">
                  <c:v>0.4608561872889973</c:v>
                </c:pt>
                <c:pt idx="7">
                  <c:v>0.50508768603155774</c:v>
                </c:pt>
                <c:pt idx="8">
                  <c:v>0.49828362337649368</c:v>
                </c:pt>
              </c:numCache>
            </c:numRef>
          </c:val>
          <c:extLst>
            <c:ext xmlns:c16="http://schemas.microsoft.com/office/drawing/2014/chart" uri="{C3380CC4-5D6E-409C-BE32-E72D297353CC}">
              <c16:uniqueId val="{00000002-67E7-4DA8-B154-8F2C99EB34FD}"/>
            </c:ext>
          </c:extLst>
        </c:ser>
        <c:ser>
          <c:idx val="3"/>
          <c:order val="3"/>
          <c:tx>
            <c:strRef>
              <c:f>Sheet1!$E$1</c:f>
              <c:strCache>
                <c:ptCount val="1"/>
                <c:pt idx="0">
                  <c:v>Too many</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Sheet1!$E$2:$E$10</c:f>
              <c:numCache>
                <c:formatCode>###0%</c:formatCode>
                <c:ptCount val="9"/>
                <c:pt idx="0">
                  <c:v>0.14361878326997241</c:v>
                </c:pt>
                <c:pt idx="1">
                  <c:v>0.15533980256678795</c:v>
                </c:pt>
                <c:pt idx="2">
                  <c:v>0.19706979467451863</c:v>
                </c:pt>
                <c:pt idx="3">
                  <c:v>0.22596117809082139</c:v>
                </c:pt>
                <c:pt idx="4">
                  <c:v>0.21598600028309761</c:v>
                </c:pt>
                <c:pt idx="5">
                  <c:v>0.21290368958285413</c:v>
                </c:pt>
                <c:pt idx="6">
                  <c:v>0.27143737132893531</c:v>
                </c:pt>
                <c:pt idx="7">
                  <c:v>0.22049980172723152</c:v>
                </c:pt>
                <c:pt idx="8">
                  <c:v>0.26739373580342474</c:v>
                </c:pt>
              </c:numCache>
            </c:numRef>
          </c:val>
          <c:extLst>
            <c:ext xmlns:c16="http://schemas.microsoft.com/office/drawing/2014/chart" uri="{C3380CC4-5D6E-409C-BE32-E72D297353CC}">
              <c16:uniqueId val="{00000003-67E7-4DA8-B154-8F2C99EB34FD}"/>
            </c:ext>
          </c:extLst>
        </c:ser>
        <c:dLbls>
          <c:dLblPos val="ctr"/>
          <c:showLegendKey val="0"/>
          <c:showVal val="1"/>
          <c:showCatName val="0"/>
          <c:showSerName val="0"/>
          <c:showPercent val="0"/>
          <c:showBubbleSize val="0"/>
        </c:dLbls>
        <c:gapWidth val="50"/>
        <c:overlap val="100"/>
        <c:axId val="159643520"/>
        <c:axId val="159645056"/>
      </c:barChart>
      <c:catAx>
        <c:axId val="159643520"/>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59645056"/>
        <c:crosses val="autoZero"/>
        <c:auto val="0"/>
        <c:lblAlgn val="ctr"/>
        <c:lblOffset val="100"/>
        <c:noMultiLvlLbl val="0"/>
      </c:catAx>
      <c:valAx>
        <c:axId val="159645056"/>
        <c:scaling>
          <c:orientation val="minMax"/>
        </c:scaling>
        <c:delete val="1"/>
        <c:axPos val="l"/>
        <c:numFmt formatCode="0%" sourceLinked="1"/>
        <c:majorTickMark val="out"/>
        <c:minorTickMark val="none"/>
        <c:tickLblPos val="none"/>
        <c:crossAx val="159643520"/>
        <c:crosses val="autoZero"/>
        <c:crossBetween val="between"/>
      </c:valAx>
    </c:plotArea>
    <c:legend>
      <c:legendPos val="l"/>
      <c:layout>
        <c:manualLayout>
          <c:xMode val="edge"/>
          <c:yMode val="edge"/>
          <c:x val="0"/>
          <c:y val="0.21409448818897639"/>
          <c:w val="0.11634320420057627"/>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67640562848321"/>
          <c:y val="0.21105601799775026"/>
          <c:w val="0.87611259137059971"/>
          <c:h val="0.55015545556805401"/>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Sheet1!$B$2:$B$10</c:f>
              <c:numCache>
                <c:formatCode>###0%</c:formatCode>
                <c:ptCount val="9"/>
                <c:pt idx="0">
                  <c:v>6.0303858078765871E-2</c:v>
                </c:pt>
                <c:pt idx="1">
                  <c:v>2.9238873877956751E-2</c:v>
                </c:pt>
                <c:pt idx="2">
                  <c:v>5.244231040317246E-2</c:v>
                </c:pt>
                <c:pt idx="3">
                  <c:v>6.1713687458887098E-2</c:v>
                </c:pt>
                <c:pt idx="4">
                  <c:v>8.0141175330549819E-2</c:v>
                </c:pt>
                <c:pt idx="5">
                  <c:v>7.4534330473121219E-2</c:v>
                </c:pt>
                <c:pt idx="6">
                  <c:v>5.5641481944862958E-2</c:v>
                </c:pt>
                <c:pt idx="7">
                  <c:v>6.2812210408185104E-2</c:v>
                </c:pt>
                <c:pt idx="8">
                  <c:v>5.1898823865202816E-2</c:v>
                </c:pt>
              </c:numCache>
            </c:numRef>
          </c:val>
          <c:extLst>
            <c:ext xmlns:c16="http://schemas.microsoft.com/office/drawing/2014/chart" uri="{C3380CC4-5D6E-409C-BE32-E72D297353CC}">
              <c16:uniqueId val="{00000000-7C27-43F0-9D1D-21BF56E253CF}"/>
            </c:ext>
          </c:extLst>
        </c:ser>
        <c:ser>
          <c:idx val="1"/>
          <c:order val="1"/>
          <c:tx>
            <c:strRef>
              <c:f>Sheet1!$C$1</c:f>
              <c:strCache>
                <c:ptCount val="1"/>
                <c:pt idx="0">
                  <c:v>Too few</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Sheet1!$C$2:$C$10</c:f>
              <c:numCache>
                <c:formatCode>###0%</c:formatCode>
                <c:ptCount val="9"/>
                <c:pt idx="0">
                  <c:v>0.30109297870145979</c:v>
                </c:pt>
                <c:pt idx="1">
                  <c:v>0.27197504054587862</c:v>
                </c:pt>
                <c:pt idx="2">
                  <c:v>0.24509007799837768</c:v>
                </c:pt>
                <c:pt idx="3">
                  <c:v>0.23049895406242796</c:v>
                </c:pt>
                <c:pt idx="4">
                  <c:v>0.27093321076711563</c:v>
                </c:pt>
                <c:pt idx="5">
                  <c:v>0.26875327443223979</c:v>
                </c:pt>
                <c:pt idx="6">
                  <c:v>0.1952406570836395</c:v>
                </c:pt>
                <c:pt idx="7">
                  <c:v>0.19151499996833501</c:v>
                </c:pt>
                <c:pt idx="8">
                  <c:v>0.18478468934003181</c:v>
                </c:pt>
              </c:numCache>
            </c:numRef>
          </c:val>
          <c:extLst>
            <c:ext xmlns:c16="http://schemas.microsoft.com/office/drawing/2014/chart" uri="{C3380CC4-5D6E-409C-BE32-E72D297353CC}">
              <c16:uniqueId val="{00000001-7C27-43F0-9D1D-21BF56E253CF}"/>
            </c:ext>
          </c:extLst>
        </c:ser>
        <c:ser>
          <c:idx val="2"/>
          <c:order val="2"/>
          <c:tx>
            <c:strRef>
              <c:f>Sheet1!$D$1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Sheet1!$D$2:$D$10</c:f>
              <c:numCache>
                <c:formatCode>###0%</c:formatCode>
                <c:ptCount val="9"/>
                <c:pt idx="0">
                  <c:v>0.45675637454615381</c:v>
                </c:pt>
                <c:pt idx="1">
                  <c:v>0.50987911197898628</c:v>
                </c:pt>
                <c:pt idx="2">
                  <c:v>0.49533747904841341</c:v>
                </c:pt>
                <c:pt idx="3">
                  <c:v>0.47288166757356903</c:v>
                </c:pt>
                <c:pt idx="4">
                  <c:v>0.42432701889943197</c:v>
                </c:pt>
                <c:pt idx="5">
                  <c:v>0.4469878513082236</c:v>
                </c:pt>
                <c:pt idx="6">
                  <c:v>0.49041676810030049</c:v>
                </c:pt>
                <c:pt idx="7">
                  <c:v>0.50302863286682897</c:v>
                </c:pt>
                <c:pt idx="8">
                  <c:v>0.49311602236209034</c:v>
                </c:pt>
              </c:numCache>
            </c:numRef>
          </c:val>
          <c:extLst>
            <c:ext xmlns:c16="http://schemas.microsoft.com/office/drawing/2014/chart" uri="{C3380CC4-5D6E-409C-BE32-E72D297353CC}">
              <c16:uniqueId val="{00000002-7C27-43F0-9D1D-21BF56E253CF}"/>
            </c:ext>
          </c:extLst>
        </c:ser>
        <c:ser>
          <c:idx val="3"/>
          <c:order val="3"/>
          <c:tx>
            <c:strRef>
              <c:f>Sheet1!$E$1</c:f>
              <c:strCache>
                <c:ptCount val="1"/>
                <c:pt idx="0">
                  <c:v>Too many</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Sheet1!$E$2:$E$10</c:f>
              <c:numCache>
                <c:formatCode>###0%</c:formatCode>
                <c:ptCount val="9"/>
                <c:pt idx="0">
                  <c:v>0.18184678867362136</c:v>
                </c:pt>
                <c:pt idx="1">
                  <c:v>0.1889069735971759</c:v>
                </c:pt>
                <c:pt idx="2">
                  <c:v>0.20713013255003754</c:v>
                </c:pt>
                <c:pt idx="3">
                  <c:v>0.23490569090511482</c:v>
                </c:pt>
                <c:pt idx="4">
                  <c:v>0.22459859500290269</c:v>
                </c:pt>
                <c:pt idx="5">
                  <c:v>0.20972454378641001</c:v>
                </c:pt>
                <c:pt idx="6">
                  <c:v>0.25870109287119503</c:v>
                </c:pt>
                <c:pt idx="7">
                  <c:v>0.24264415675665443</c:v>
                </c:pt>
                <c:pt idx="8">
                  <c:v>0.27020046443267742</c:v>
                </c:pt>
              </c:numCache>
            </c:numRef>
          </c:val>
          <c:extLst>
            <c:ext xmlns:c16="http://schemas.microsoft.com/office/drawing/2014/chart" uri="{C3380CC4-5D6E-409C-BE32-E72D297353CC}">
              <c16:uniqueId val="{00000003-7C27-43F0-9D1D-21BF56E253CF}"/>
            </c:ext>
          </c:extLst>
        </c:ser>
        <c:dLbls>
          <c:dLblPos val="ctr"/>
          <c:showLegendKey val="0"/>
          <c:showVal val="1"/>
          <c:showCatName val="0"/>
          <c:showSerName val="0"/>
          <c:showPercent val="0"/>
          <c:showBubbleSize val="0"/>
        </c:dLbls>
        <c:gapWidth val="50"/>
        <c:overlap val="100"/>
        <c:axId val="106439424"/>
        <c:axId val="106440960"/>
      </c:barChart>
      <c:catAx>
        <c:axId val="10643942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6440960"/>
        <c:crosses val="autoZero"/>
        <c:auto val="0"/>
        <c:lblAlgn val="ctr"/>
        <c:lblOffset val="100"/>
        <c:noMultiLvlLbl val="0"/>
      </c:catAx>
      <c:valAx>
        <c:axId val="106440960"/>
        <c:scaling>
          <c:orientation val="minMax"/>
        </c:scaling>
        <c:delete val="1"/>
        <c:axPos val="l"/>
        <c:numFmt formatCode="0%" sourceLinked="1"/>
        <c:majorTickMark val="out"/>
        <c:minorTickMark val="none"/>
        <c:tickLblPos val="none"/>
        <c:crossAx val="106439424"/>
        <c:crosses val="autoZero"/>
        <c:crossBetween val="between"/>
      </c:valAx>
    </c:plotArea>
    <c:legend>
      <c:legendPos val="l"/>
      <c:layout>
        <c:manualLayout>
          <c:xMode val="edge"/>
          <c:yMode val="edge"/>
          <c:x val="0"/>
          <c:y val="0.21409448818897639"/>
          <c:w val="0.12753192205212804"/>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78759614271115E-2"/>
          <c:y val="3.1428571428571431E-2"/>
          <c:w val="0.97144248077145778"/>
          <c:h val="0.7283046119235094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Dec-15</c:v>
                </c:pt>
                <c:pt idx="1">
                  <c:v>Mar-16</c:v>
                </c:pt>
                <c:pt idx="2">
                  <c:v>Nov-16</c:v>
                </c:pt>
                <c:pt idx="3">
                  <c:v>Mar-17</c:v>
                </c:pt>
                <c:pt idx="4">
                  <c:v>Nov-17</c:v>
                </c:pt>
                <c:pt idx="5">
                  <c:v>Mar-18</c:v>
                </c:pt>
                <c:pt idx="6">
                  <c:v>Nov-18</c:v>
                </c:pt>
                <c:pt idx="7">
                  <c:v>Mar-19</c:v>
                </c:pt>
                <c:pt idx="8">
                  <c:v>Nov-19</c:v>
                </c:pt>
                <c:pt idx="9">
                  <c:v>Mar-20</c:v>
                </c:pt>
              </c:strCache>
            </c:strRef>
          </c:cat>
          <c:val>
            <c:numRef>
              <c:f>Sheet1!$B$2:$B$11</c:f>
              <c:numCache>
                <c:formatCode>###0%</c:formatCode>
                <c:ptCount val="10"/>
                <c:pt idx="0">
                  <c:v>0.18262230203044411</c:v>
                </c:pt>
                <c:pt idx="1">
                  <c:v>0.25106343349019766</c:v>
                </c:pt>
                <c:pt idx="2">
                  <c:v>0.34100962669669888</c:v>
                </c:pt>
                <c:pt idx="3">
                  <c:v>0.34940929354690164</c:v>
                </c:pt>
                <c:pt idx="4">
                  <c:v>0.39890344455381466</c:v>
                </c:pt>
                <c:pt idx="5">
                  <c:v>0.39209132135295216</c:v>
                </c:pt>
                <c:pt idx="6">
                  <c:v>0.39176299010813426</c:v>
                </c:pt>
                <c:pt idx="7">
                  <c:v>0.42915214938848473</c:v>
                </c:pt>
                <c:pt idx="8">
                  <c:v>0.40183437429944069</c:v>
                </c:pt>
                <c:pt idx="9">
                  <c:v>0.42068158817276197</c:v>
                </c:pt>
              </c:numCache>
            </c:numRef>
          </c:val>
          <c:extLst>
            <c:ext xmlns:c16="http://schemas.microsoft.com/office/drawing/2014/chart" uri="{C3380CC4-5D6E-409C-BE32-E72D297353CC}">
              <c16:uniqueId val="{00000000-7AE8-4D26-9480-9CA8C2FE3BAD}"/>
            </c:ext>
          </c:extLst>
        </c:ser>
        <c:dLbls>
          <c:showLegendKey val="0"/>
          <c:showVal val="0"/>
          <c:showCatName val="0"/>
          <c:showSerName val="0"/>
          <c:showPercent val="0"/>
          <c:showBubbleSize val="0"/>
        </c:dLbls>
        <c:gapWidth val="100"/>
        <c:overlap val="-27"/>
        <c:axId val="105729024"/>
        <c:axId val="105734912"/>
      </c:barChart>
      <c:catAx>
        <c:axId val="105729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105734912"/>
        <c:crosses val="autoZero"/>
        <c:auto val="0"/>
        <c:lblAlgn val="ctr"/>
        <c:lblOffset val="100"/>
        <c:noMultiLvlLbl val="0"/>
      </c:catAx>
      <c:valAx>
        <c:axId val="105734912"/>
        <c:scaling>
          <c:orientation val="minMax"/>
          <c:max val="1"/>
        </c:scaling>
        <c:delete val="1"/>
        <c:axPos val="l"/>
        <c:numFmt formatCode="###0%" sourceLinked="1"/>
        <c:majorTickMark val="out"/>
        <c:minorTickMark val="none"/>
        <c:tickLblPos val="nextTo"/>
        <c:crossAx val="10572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40389384920634"/>
          <c:y val="6.5341732283464571E-2"/>
          <c:w val="0.64615600198412704"/>
          <c:h val="0.8055262092238471"/>
        </c:manualLayout>
      </c:layout>
      <c:barChart>
        <c:barDir val="bar"/>
        <c:grouping val="clustered"/>
        <c:varyColors val="0"/>
        <c:ser>
          <c:idx val="0"/>
          <c:order val="0"/>
          <c:tx>
            <c:strRef>
              <c:f>Sheet1!$B$1</c:f>
              <c:strCache>
                <c:ptCount val="1"/>
                <c:pt idx="0">
                  <c:v>Mar-20</c:v>
                </c:pt>
              </c:strCache>
            </c:strRef>
          </c:tx>
          <c:spPr>
            <a:solidFill>
              <a:srgbClr val="171717"/>
            </a:solidFill>
          </c:spPr>
          <c:invertIfNegative val="0"/>
          <c:dPt>
            <c:idx val="0"/>
            <c:invertIfNegative val="0"/>
            <c:bubble3D val="0"/>
            <c:spPr>
              <a:solidFill>
                <a:srgbClr val="0093DE"/>
              </a:solidFill>
            </c:spPr>
            <c:extLst>
              <c:ext xmlns:c16="http://schemas.microsoft.com/office/drawing/2014/chart" uri="{C3380CC4-5D6E-409C-BE32-E72D297353CC}">
                <c16:uniqueId val="{00000000-1486-4CE9-B1D6-3B63853FDC2F}"/>
              </c:ext>
            </c:extLst>
          </c:dPt>
          <c:dPt>
            <c:idx val="1"/>
            <c:invertIfNegative val="0"/>
            <c:bubble3D val="0"/>
            <c:spPr>
              <a:solidFill>
                <a:srgbClr val="0093DE"/>
              </a:solidFill>
            </c:spPr>
            <c:extLst>
              <c:ext xmlns:c16="http://schemas.microsoft.com/office/drawing/2014/chart" uri="{C3380CC4-5D6E-409C-BE32-E72D297353CC}">
                <c16:uniqueId val="{00000001-1486-4CE9-B1D6-3B63853FDC2F}"/>
              </c:ext>
            </c:extLst>
          </c:dPt>
          <c:dPt>
            <c:idx val="2"/>
            <c:invertIfNegative val="0"/>
            <c:bubble3D val="0"/>
            <c:extLst>
              <c:ext xmlns:c16="http://schemas.microsoft.com/office/drawing/2014/chart" uri="{C3380CC4-5D6E-409C-BE32-E72D297353CC}">
                <c16:uniqueId val="{00000002-1486-4CE9-B1D6-3B63853FDC2F}"/>
              </c:ext>
            </c:extLst>
          </c:dPt>
          <c:dPt>
            <c:idx val="3"/>
            <c:invertIfNegative val="0"/>
            <c:bubble3D val="0"/>
            <c:extLst>
              <c:ext xmlns:c16="http://schemas.microsoft.com/office/drawing/2014/chart" uri="{C3380CC4-5D6E-409C-BE32-E72D297353CC}">
                <c16:uniqueId val="{00000003-1486-4CE9-B1D6-3B63853FDC2F}"/>
              </c:ext>
            </c:extLst>
          </c:dPt>
          <c:dLbls>
            <c:numFmt formatCode="0%" sourceLinked="0"/>
            <c:spPr>
              <a:noFill/>
              <a:ln>
                <a:noFill/>
              </a:ln>
              <a:effectLst/>
            </c:spPr>
            <c:txPr>
              <a:bodyPr wrap="square" lIns="38100" tIns="36000" rIns="360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Pressure on infrastructure</c:v>
                </c:pt>
                <c:pt idx="1">
                  <c:v>Environmental damage</c:v>
                </c:pt>
                <c:pt idx="2">
                  <c:v>Roads ill-equipped to handle volume</c:v>
                </c:pt>
                <c:pt idx="3">
                  <c:v>Disrespect for our country (eg human waste, littering)</c:v>
                </c:pt>
                <c:pt idx="4">
                  <c:v>Overcrowding of scenic spots/landmarks</c:v>
                </c:pt>
                <c:pt idx="5">
                  <c:v>Accommodation shortage</c:v>
                </c:pt>
                <c:pt idx="6">
                  <c:v>Increased traffic congestion</c:v>
                </c:pt>
                <c:pt idx="7">
                  <c:v>Freedom camping</c:v>
                </c:pt>
                <c:pt idx="8">
                  <c:v>Overcrowding of national parks/great walks</c:v>
                </c:pt>
                <c:pt idx="9">
                  <c:v>Declining road safety</c:v>
                </c:pt>
              </c:strCache>
            </c:strRef>
          </c:cat>
          <c:val>
            <c:numRef>
              <c:f>Sheet1!$B$2:$B$11</c:f>
              <c:numCache>
                <c:formatCode>###0%</c:formatCode>
                <c:ptCount val="10"/>
                <c:pt idx="0">
                  <c:v>0.42504219289081741</c:v>
                </c:pt>
                <c:pt idx="1">
                  <c:v>0.18099343511350832</c:v>
                </c:pt>
                <c:pt idx="2">
                  <c:v>0.15132879915339378</c:v>
                </c:pt>
                <c:pt idx="3">
                  <c:v>0.1464809853962952</c:v>
                </c:pt>
                <c:pt idx="4">
                  <c:v>0.11367420019529216</c:v>
                </c:pt>
                <c:pt idx="5">
                  <c:v>0.1099824412034543</c:v>
                </c:pt>
                <c:pt idx="6">
                  <c:v>0.10640259631139108</c:v>
                </c:pt>
                <c:pt idx="7">
                  <c:v>0.10309773934295437</c:v>
                </c:pt>
                <c:pt idx="8">
                  <c:v>9.2950894142137794E-2</c:v>
                </c:pt>
                <c:pt idx="9">
                  <c:v>8.7685649434026389E-2</c:v>
                </c:pt>
              </c:numCache>
            </c:numRef>
          </c:val>
          <c:extLst>
            <c:ext xmlns:c16="http://schemas.microsoft.com/office/drawing/2014/chart" uri="{C3380CC4-5D6E-409C-BE32-E72D297353CC}">
              <c16:uniqueId val="{00000004-1486-4CE9-B1D6-3B63853FDC2F}"/>
            </c:ext>
          </c:extLst>
        </c:ser>
        <c:dLbls>
          <c:dLblPos val="inEnd"/>
          <c:showLegendKey val="0"/>
          <c:showVal val="1"/>
          <c:showCatName val="0"/>
          <c:showSerName val="0"/>
          <c:showPercent val="0"/>
          <c:showBubbleSize val="0"/>
        </c:dLbls>
        <c:gapWidth val="50"/>
        <c:axId val="105833216"/>
        <c:axId val="105835904"/>
      </c:barChart>
      <c:catAx>
        <c:axId val="105833216"/>
        <c:scaling>
          <c:orientation val="maxMin"/>
        </c:scaling>
        <c:delete val="0"/>
        <c:axPos val="l"/>
        <c:numFmt formatCode="General" sourceLinked="0"/>
        <c:majorTickMark val="none"/>
        <c:minorTickMark val="none"/>
        <c:tickLblPos val="nextTo"/>
        <c:spPr>
          <a:ln>
            <a:noFill/>
          </a:ln>
        </c:spPr>
        <c:txPr>
          <a:bodyPr/>
          <a:lstStyle/>
          <a:p>
            <a:pPr>
              <a:defRPr>
                <a:solidFill>
                  <a:srgbClr val="171717"/>
                </a:solidFill>
              </a:defRPr>
            </a:pPr>
            <a:endParaRPr lang="en-US"/>
          </a:p>
        </c:txPr>
        <c:crossAx val="105835904"/>
        <c:crosses val="autoZero"/>
        <c:auto val="1"/>
        <c:lblAlgn val="ctr"/>
        <c:lblOffset val="250"/>
        <c:noMultiLvlLbl val="0"/>
      </c:catAx>
      <c:valAx>
        <c:axId val="105835904"/>
        <c:scaling>
          <c:orientation val="minMax"/>
          <c:max val="0.55000000000000004"/>
          <c:min val="0"/>
        </c:scaling>
        <c:delete val="0"/>
        <c:axPos val="t"/>
        <c:numFmt formatCode="###0%" sourceLinked="1"/>
        <c:majorTickMark val="out"/>
        <c:minorTickMark val="none"/>
        <c:tickLblPos val="none"/>
        <c:spPr>
          <a:ln>
            <a:noFill/>
          </a:ln>
        </c:spPr>
        <c:crossAx val="105833216"/>
        <c:crosses val="autoZero"/>
        <c:crossBetween val="between"/>
        <c:majorUnit val="5.000000000000001E-2"/>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43622379532175E-3"/>
          <c:y val="2.8571428571428571E-2"/>
          <c:w val="0.99341811720317597"/>
          <c:h val="0.7711617547806524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Dec-15</c:v>
                </c:pt>
                <c:pt idx="1">
                  <c:v>Mar-16</c:v>
                </c:pt>
                <c:pt idx="2">
                  <c:v>Nov-16</c:v>
                </c:pt>
                <c:pt idx="3">
                  <c:v>Mar-17</c:v>
                </c:pt>
                <c:pt idx="4">
                  <c:v>Nov-17</c:v>
                </c:pt>
                <c:pt idx="5">
                  <c:v>Mar-18</c:v>
                </c:pt>
                <c:pt idx="6">
                  <c:v>Nov-18</c:v>
                </c:pt>
                <c:pt idx="7">
                  <c:v>Mar-19</c:v>
                </c:pt>
                <c:pt idx="8">
                  <c:v>Nov-19</c:v>
                </c:pt>
                <c:pt idx="9">
                  <c:v>Mar-20</c:v>
                </c:pt>
              </c:strCache>
            </c:strRef>
          </c:cat>
          <c:val>
            <c:numRef>
              <c:f>Sheet1!$B$2:$B$11</c:f>
              <c:numCache>
                <c:formatCode>###0%</c:formatCode>
                <c:ptCount val="10"/>
                <c:pt idx="0">
                  <c:v>0.12964819480502393</c:v>
                </c:pt>
                <c:pt idx="1">
                  <c:v>0.20661497432007866</c:v>
                </c:pt>
                <c:pt idx="2">
                  <c:v>0.29905127943190624</c:v>
                </c:pt>
                <c:pt idx="3">
                  <c:v>0.33357830678278089</c:v>
                </c:pt>
                <c:pt idx="4">
                  <c:v>0.34732089699820279</c:v>
                </c:pt>
                <c:pt idx="5">
                  <c:v>0.34893952589455901</c:v>
                </c:pt>
                <c:pt idx="6">
                  <c:v>0.33699217943400739</c:v>
                </c:pt>
                <c:pt idx="7">
                  <c:v>0.38760643520155097</c:v>
                </c:pt>
                <c:pt idx="8">
                  <c:v>0.34611979982487662</c:v>
                </c:pt>
                <c:pt idx="9">
                  <c:v>0.37304147236580903</c:v>
                </c:pt>
              </c:numCache>
            </c:numRef>
          </c:val>
          <c:extLst>
            <c:ext xmlns:c16="http://schemas.microsoft.com/office/drawing/2014/chart" uri="{C3380CC4-5D6E-409C-BE32-E72D297353CC}">
              <c16:uniqueId val="{00000000-E305-401E-99A7-00A1B1F4E28F}"/>
            </c:ext>
          </c:extLst>
        </c:ser>
        <c:dLbls>
          <c:showLegendKey val="0"/>
          <c:showVal val="0"/>
          <c:showCatName val="0"/>
          <c:showSerName val="0"/>
          <c:showPercent val="0"/>
          <c:showBubbleSize val="0"/>
        </c:dLbls>
        <c:gapWidth val="100"/>
        <c:axId val="170676992"/>
        <c:axId val="170678528"/>
      </c:barChart>
      <c:catAx>
        <c:axId val="1706769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170678528"/>
        <c:crosses val="autoZero"/>
        <c:auto val="0"/>
        <c:lblAlgn val="ctr"/>
        <c:lblOffset val="100"/>
        <c:noMultiLvlLbl val="0"/>
      </c:catAx>
      <c:valAx>
        <c:axId val="170678528"/>
        <c:scaling>
          <c:orientation val="minMax"/>
          <c:max val="0.70000000000000007"/>
        </c:scaling>
        <c:delete val="1"/>
        <c:axPos val="l"/>
        <c:numFmt formatCode="###0%" sourceLinked="1"/>
        <c:majorTickMark val="out"/>
        <c:minorTickMark val="none"/>
        <c:tickLblPos val="nextTo"/>
        <c:crossAx val="17067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16257987851908"/>
          <c:y val="7.9627446569178847E-2"/>
          <c:w val="0.56744700377554114"/>
          <c:h val="0.78838335208098997"/>
        </c:manualLayout>
      </c:layout>
      <c:barChart>
        <c:barDir val="bar"/>
        <c:grouping val="clustered"/>
        <c:varyColors val="0"/>
        <c:ser>
          <c:idx val="0"/>
          <c:order val="0"/>
          <c:tx>
            <c:strRef>
              <c:f>Sheet1!$B$1</c:f>
              <c:strCache>
                <c:ptCount val="1"/>
                <c:pt idx="0">
                  <c:v>Mar-20</c:v>
                </c:pt>
              </c:strCache>
            </c:strRef>
          </c:tx>
          <c:spPr>
            <a:solidFill>
              <a:srgbClr val="171717"/>
            </a:solidFill>
          </c:spPr>
          <c:invertIfNegative val="0"/>
          <c:dPt>
            <c:idx val="0"/>
            <c:invertIfNegative val="0"/>
            <c:bubble3D val="0"/>
            <c:spPr>
              <a:solidFill>
                <a:srgbClr val="0093DE"/>
              </a:solidFill>
            </c:spPr>
            <c:extLst>
              <c:ext xmlns:c16="http://schemas.microsoft.com/office/drawing/2014/chart" uri="{C3380CC4-5D6E-409C-BE32-E72D297353CC}">
                <c16:uniqueId val="{00000001-1AEF-44E6-9DE8-038794F78E35}"/>
              </c:ext>
            </c:extLst>
          </c:dPt>
          <c:dPt>
            <c:idx val="1"/>
            <c:invertIfNegative val="0"/>
            <c:bubble3D val="0"/>
            <c:spPr>
              <a:solidFill>
                <a:srgbClr val="0093DE"/>
              </a:solidFill>
            </c:spPr>
            <c:extLst>
              <c:ext xmlns:c16="http://schemas.microsoft.com/office/drawing/2014/chart" uri="{C3380CC4-5D6E-409C-BE32-E72D297353CC}">
                <c16:uniqueId val="{00000003-1AEF-44E6-9DE8-038794F78E35}"/>
              </c:ext>
            </c:extLst>
          </c:dPt>
          <c:dPt>
            <c:idx val="2"/>
            <c:invertIfNegative val="0"/>
            <c:bubble3D val="0"/>
            <c:extLst>
              <c:ext xmlns:c16="http://schemas.microsoft.com/office/drawing/2014/chart" uri="{C3380CC4-5D6E-409C-BE32-E72D297353CC}">
                <c16:uniqueId val="{00000004-1AEF-44E6-9DE8-038794F78E35}"/>
              </c:ext>
            </c:extLst>
          </c:dPt>
          <c:dPt>
            <c:idx val="3"/>
            <c:invertIfNegative val="0"/>
            <c:bubble3D val="0"/>
            <c:extLst>
              <c:ext xmlns:c16="http://schemas.microsoft.com/office/drawing/2014/chart" uri="{C3380CC4-5D6E-409C-BE32-E72D297353CC}">
                <c16:uniqueId val="{00000005-1AEF-44E6-9DE8-038794F78E35}"/>
              </c:ext>
            </c:extLst>
          </c:dPt>
          <c:dPt>
            <c:idx val="4"/>
            <c:invertIfNegative val="0"/>
            <c:bubble3D val="0"/>
            <c:extLst>
              <c:ext xmlns:c16="http://schemas.microsoft.com/office/drawing/2014/chart" uri="{C3380CC4-5D6E-409C-BE32-E72D297353CC}">
                <c16:uniqueId val="{00000006-1AEF-44E6-9DE8-038794F78E35}"/>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Queenstown</c:v>
                </c:pt>
                <c:pt idx="1">
                  <c:v>Auckland</c:v>
                </c:pt>
                <c:pt idx="2">
                  <c:v>Rotorua</c:v>
                </c:pt>
                <c:pt idx="3">
                  <c:v>National Parks / Great Walks</c:v>
                </c:pt>
                <c:pt idx="4">
                  <c:v>Milford Sounds</c:v>
                </c:pt>
                <c:pt idx="5">
                  <c:v>Other specific South Island areas</c:v>
                </c:pt>
                <c:pt idx="6">
                  <c:v>Wanaka</c:v>
                </c:pt>
                <c:pt idx="7">
                  <c:v>Northland / Bay of Islands</c:v>
                </c:pt>
                <c:pt idx="8">
                  <c:v>Tauranga / Taupo / BoP</c:v>
                </c:pt>
                <c:pt idx="9">
                  <c:v>Wellington</c:v>
                </c:pt>
              </c:strCache>
            </c:strRef>
          </c:cat>
          <c:val>
            <c:numRef>
              <c:f>Sheet1!$B$2:$B$11</c:f>
              <c:numCache>
                <c:formatCode>###0%</c:formatCode>
                <c:ptCount val="10"/>
                <c:pt idx="0">
                  <c:v>0.62200747732265205</c:v>
                </c:pt>
                <c:pt idx="1">
                  <c:v>0.31280286439395388</c:v>
                </c:pt>
                <c:pt idx="2">
                  <c:v>0.28044180772744393</c:v>
                </c:pt>
                <c:pt idx="3">
                  <c:v>0.19015284249470285</c:v>
                </c:pt>
                <c:pt idx="4">
                  <c:v>0.13952266129842436</c:v>
                </c:pt>
                <c:pt idx="5">
                  <c:v>0.13499705720058042</c:v>
                </c:pt>
                <c:pt idx="6">
                  <c:v>0.13000315411832972</c:v>
                </c:pt>
                <c:pt idx="7">
                  <c:v>0.12672807733415067</c:v>
                </c:pt>
                <c:pt idx="8">
                  <c:v>0.10464751160074744</c:v>
                </c:pt>
                <c:pt idx="9">
                  <c:v>8.2367263669571186E-2</c:v>
                </c:pt>
              </c:numCache>
            </c:numRef>
          </c:val>
          <c:extLst>
            <c:ext xmlns:c16="http://schemas.microsoft.com/office/drawing/2014/chart" uri="{C3380CC4-5D6E-409C-BE32-E72D297353CC}">
              <c16:uniqueId val="{00000007-1AEF-44E6-9DE8-038794F78E35}"/>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extTo"/>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Nov-19</c:v>
                </c:pt>
              </c:strCache>
            </c:strRef>
          </c:tx>
          <c:spPr>
            <a:noFill/>
          </c:spPr>
          <c:invertIfNegative val="0"/>
          <c:dPt>
            <c:idx val="0"/>
            <c:invertIfNegative val="0"/>
            <c:bubble3D val="0"/>
            <c:extLst>
              <c:ext xmlns:c16="http://schemas.microsoft.com/office/drawing/2014/chart" uri="{C3380CC4-5D6E-409C-BE32-E72D297353CC}">
                <c16:uniqueId val="{00000001-1AEF-44E6-9DE8-038794F78E35}"/>
              </c:ext>
            </c:extLst>
          </c:dPt>
          <c:dPt>
            <c:idx val="1"/>
            <c:invertIfNegative val="0"/>
            <c:bubble3D val="0"/>
            <c:extLst>
              <c:ext xmlns:c16="http://schemas.microsoft.com/office/drawing/2014/chart" uri="{C3380CC4-5D6E-409C-BE32-E72D297353CC}">
                <c16:uniqueId val="{00000003-1AEF-44E6-9DE8-038794F78E35}"/>
              </c:ext>
            </c:extLst>
          </c:dPt>
          <c:dPt>
            <c:idx val="2"/>
            <c:invertIfNegative val="0"/>
            <c:bubble3D val="0"/>
            <c:extLst>
              <c:ext xmlns:c16="http://schemas.microsoft.com/office/drawing/2014/chart" uri="{C3380CC4-5D6E-409C-BE32-E72D297353CC}">
                <c16:uniqueId val="{00000004-1AEF-44E6-9DE8-038794F78E35}"/>
              </c:ext>
            </c:extLst>
          </c:dPt>
          <c:dPt>
            <c:idx val="3"/>
            <c:invertIfNegative val="0"/>
            <c:bubble3D val="0"/>
            <c:extLst>
              <c:ext xmlns:c16="http://schemas.microsoft.com/office/drawing/2014/chart" uri="{C3380CC4-5D6E-409C-BE32-E72D297353CC}">
                <c16:uniqueId val="{00000005-1AEF-44E6-9DE8-038794F78E35}"/>
              </c:ext>
            </c:extLst>
          </c:dPt>
          <c:dPt>
            <c:idx val="4"/>
            <c:invertIfNegative val="0"/>
            <c:bubble3D val="0"/>
            <c:extLst>
              <c:ext xmlns:c16="http://schemas.microsoft.com/office/drawing/2014/chart" uri="{C3380CC4-5D6E-409C-BE32-E72D297353CC}">
                <c16:uniqueId val="{00000006-1AEF-44E6-9DE8-038794F78E35}"/>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Queenstown</c:v>
                </c:pt>
                <c:pt idx="1">
                  <c:v>Auckland</c:v>
                </c:pt>
                <c:pt idx="2">
                  <c:v>Rotorua</c:v>
                </c:pt>
                <c:pt idx="3">
                  <c:v>National Parks / Great Walks</c:v>
                </c:pt>
                <c:pt idx="4">
                  <c:v>Milford Sounds</c:v>
                </c:pt>
                <c:pt idx="5">
                  <c:v>Other specific South Island areas</c:v>
                </c:pt>
                <c:pt idx="6">
                  <c:v>Wanaka</c:v>
                </c:pt>
                <c:pt idx="7">
                  <c:v>Northland / Bay of Islands</c:v>
                </c:pt>
                <c:pt idx="8">
                  <c:v>Tauranga / Taupo / BoP</c:v>
                </c:pt>
                <c:pt idx="9">
                  <c:v>Wellington</c:v>
                </c:pt>
              </c:strCache>
            </c:strRef>
          </c:cat>
          <c:val>
            <c:numRef>
              <c:f>Sheet1!$B$2:$B$11</c:f>
              <c:numCache>
                <c:formatCode>###0%</c:formatCode>
                <c:ptCount val="10"/>
                <c:pt idx="0">
                  <c:v>0.59100796614084916</c:v>
                </c:pt>
                <c:pt idx="1">
                  <c:v>0.29535974818010929</c:v>
                </c:pt>
                <c:pt idx="2">
                  <c:v>0.1783590585407448</c:v>
                </c:pt>
                <c:pt idx="3">
                  <c:v>0.15891707901214797</c:v>
                </c:pt>
                <c:pt idx="4">
                  <c:v>7.3491484840007129E-2</c:v>
                </c:pt>
                <c:pt idx="5">
                  <c:v>0.12399698259600775</c:v>
                </c:pt>
                <c:pt idx="6">
                  <c:v>0.10272122426856814</c:v>
                </c:pt>
                <c:pt idx="7">
                  <c:v>7.7476451309229505E-2</c:v>
                </c:pt>
                <c:pt idx="8">
                  <c:v>0.11650118806672345</c:v>
                </c:pt>
                <c:pt idx="9">
                  <c:v>9.5070648322998552E-2</c:v>
                </c:pt>
              </c:numCache>
            </c:numRef>
          </c:val>
          <c:extLst>
            <c:ext xmlns:c16="http://schemas.microsoft.com/office/drawing/2014/chart" uri="{C3380CC4-5D6E-409C-BE32-E72D297353CC}">
              <c16:uniqueId val="{00000007-1AEF-44E6-9DE8-038794F78E35}"/>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Mar-19</c:v>
                </c:pt>
              </c:strCache>
            </c:strRef>
          </c:tx>
          <c:spPr>
            <a:noFill/>
          </c:spPr>
          <c:invertIfNegative val="0"/>
          <c:dPt>
            <c:idx val="0"/>
            <c:invertIfNegative val="0"/>
            <c:bubble3D val="0"/>
            <c:extLst>
              <c:ext xmlns:c16="http://schemas.microsoft.com/office/drawing/2014/chart" uri="{C3380CC4-5D6E-409C-BE32-E72D297353CC}">
                <c16:uniqueId val="{00000001-1AEF-44E6-9DE8-038794F78E35}"/>
              </c:ext>
            </c:extLst>
          </c:dPt>
          <c:dPt>
            <c:idx val="1"/>
            <c:invertIfNegative val="0"/>
            <c:bubble3D val="0"/>
            <c:extLst>
              <c:ext xmlns:c16="http://schemas.microsoft.com/office/drawing/2014/chart" uri="{C3380CC4-5D6E-409C-BE32-E72D297353CC}">
                <c16:uniqueId val="{00000003-1AEF-44E6-9DE8-038794F78E35}"/>
              </c:ext>
            </c:extLst>
          </c:dPt>
          <c:dPt>
            <c:idx val="2"/>
            <c:invertIfNegative val="0"/>
            <c:bubble3D val="0"/>
            <c:extLst>
              <c:ext xmlns:c16="http://schemas.microsoft.com/office/drawing/2014/chart" uri="{C3380CC4-5D6E-409C-BE32-E72D297353CC}">
                <c16:uniqueId val="{00000004-1AEF-44E6-9DE8-038794F78E35}"/>
              </c:ext>
            </c:extLst>
          </c:dPt>
          <c:dPt>
            <c:idx val="3"/>
            <c:invertIfNegative val="0"/>
            <c:bubble3D val="0"/>
            <c:extLst>
              <c:ext xmlns:c16="http://schemas.microsoft.com/office/drawing/2014/chart" uri="{C3380CC4-5D6E-409C-BE32-E72D297353CC}">
                <c16:uniqueId val="{00000005-1AEF-44E6-9DE8-038794F78E35}"/>
              </c:ext>
            </c:extLst>
          </c:dPt>
          <c:dPt>
            <c:idx val="4"/>
            <c:invertIfNegative val="0"/>
            <c:bubble3D val="0"/>
            <c:extLst>
              <c:ext xmlns:c16="http://schemas.microsoft.com/office/drawing/2014/chart" uri="{C3380CC4-5D6E-409C-BE32-E72D297353CC}">
                <c16:uniqueId val="{00000006-1AEF-44E6-9DE8-038794F78E35}"/>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Queenstown</c:v>
                </c:pt>
                <c:pt idx="1">
                  <c:v>Auckland</c:v>
                </c:pt>
                <c:pt idx="2">
                  <c:v>Rotorua</c:v>
                </c:pt>
                <c:pt idx="3">
                  <c:v>National Parks / Great Walks</c:v>
                </c:pt>
                <c:pt idx="4">
                  <c:v>Milford Sounds</c:v>
                </c:pt>
                <c:pt idx="5">
                  <c:v>Other specific South Island areas</c:v>
                </c:pt>
                <c:pt idx="6">
                  <c:v>Wanaka</c:v>
                </c:pt>
                <c:pt idx="7">
                  <c:v>Northland / Bay of Islands</c:v>
                </c:pt>
                <c:pt idx="8">
                  <c:v>Tauranga / Taupo / BoP</c:v>
                </c:pt>
                <c:pt idx="9">
                  <c:v>Wellington</c:v>
                </c:pt>
              </c:strCache>
            </c:strRef>
          </c:cat>
          <c:val>
            <c:numRef>
              <c:f>Sheet1!$B$2:$B$11</c:f>
              <c:numCache>
                <c:formatCode>###0%</c:formatCode>
                <c:ptCount val="10"/>
                <c:pt idx="0">
                  <c:v>0.60121128840530302</c:v>
                </c:pt>
                <c:pt idx="1">
                  <c:v>6.1817827549841744E-3</c:v>
                </c:pt>
                <c:pt idx="2">
                  <c:v>0.27542756363215753</c:v>
                </c:pt>
                <c:pt idx="3">
                  <c:v>0.14499905823728002</c:v>
                </c:pt>
                <c:pt idx="4">
                  <c:v>4.8767756819565647E-2</c:v>
                </c:pt>
                <c:pt idx="5">
                  <c:v>0.45026168907344533</c:v>
                </c:pt>
                <c:pt idx="6">
                  <c:v>0.11011505602540485</c:v>
                </c:pt>
                <c:pt idx="7">
                  <c:v>0.10163797535458684</c:v>
                </c:pt>
                <c:pt idx="8">
                  <c:v>0.11964187901844837</c:v>
                </c:pt>
                <c:pt idx="9">
                  <c:v>0.1271382583264356</c:v>
                </c:pt>
              </c:numCache>
            </c:numRef>
          </c:val>
          <c:extLst>
            <c:ext xmlns:c16="http://schemas.microsoft.com/office/drawing/2014/chart" uri="{C3380CC4-5D6E-409C-BE32-E72D297353CC}">
              <c16:uniqueId val="{00000007-1AEF-44E6-9DE8-038794F78E35}"/>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Nov-18</c:v>
                </c:pt>
              </c:strCache>
            </c:strRef>
          </c:tx>
          <c:spPr>
            <a:noFill/>
          </c:spPr>
          <c:invertIfNegative val="0"/>
          <c:dPt>
            <c:idx val="0"/>
            <c:invertIfNegative val="0"/>
            <c:bubble3D val="0"/>
            <c:extLst>
              <c:ext xmlns:c16="http://schemas.microsoft.com/office/drawing/2014/chart" uri="{C3380CC4-5D6E-409C-BE32-E72D297353CC}">
                <c16:uniqueId val="{00000001-1AEF-44E6-9DE8-038794F78E35}"/>
              </c:ext>
            </c:extLst>
          </c:dPt>
          <c:dPt>
            <c:idx val="1"/>
            <c:invertIfNegative val="0"/>
            <c:bubble3D val="0"/>
            <c:extLst>
              <c:ext xmlns:c16="http://schemas.microsoft.com/office/drawing/2014/chart" uri="{C3380CC4-5D6E-409C-BE32-E72D297353CC}">
                <c16:uniqueId val="{00000003-1AEF-44E6-9DE8-038794F78E35}"/>
              </c:ext>
            </c:extLst>
          </c:dPt>
          <c:dPt>
            <c:idx val="2"/>
            <c:invertIfNegative val="0"/>
            <c:bubble3D val="0"/>
            <c:extLst>
              <c:ext xmlns:c16="http://schemas.microsoft.com/office/drawing/2014/chart" uri="{C3380CC4-5D6E-409C-BE32-E72D297353CC}">
                <c16:uniqueId val="{00000004-1AEF-44E6-9DE8-038794F78E35}"/>
              </c:ext>
            </c:extLst>
          </c:dPt>
          <c:dPt>
            <c:idx val="3"/>
            <c:invertIfNegative val="0"/>
            <c:bubble3D val="0"/>
            <c:extLst>
              <c:ext xmlns:c16="http://schemas.microsoft.com/office/drawing/2014/chart" uri="{C3380CC4-5D6E-409C-BE32-E72D297353CC}">
                <c16:uniqueId val="{00000005-1AEF-44E6-9DE8-038794F78E35}"/>
              </c:ext>
            </c:extLst>
          </c:dPt>
          <c:dPt>
            <c:idx val="4"/>
            <c:invertIfNegative val="0"/>
            <c:bubble3D val="0"/>
            <c:extLst>
              <c:ext xmlns:c16="http://schemas.microsoft.com/office/drawing/2014/chart" uri="{C3380CC4-5D6E-409C-BE32-E72D297353CC}">
                <c16:uniqueId val="{00000006-1AEF-44E6-9DE8-038794F78E35}"/>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Queenstown</c:v>
                </c:pt>
                <c:pt idx="1">
                  <c:v>Auckland</c:v>
                </c:pt>
                <c:pt idx="2">
                  <c:v>Rotorua</c:v>
                </c:pt>
                <c:pt idx="3">
                  <c:v>National Parks / Great Walks</c:v>
                </c:pt>
                <c:pt idx="4">
                  <c:v>Milford Sounds</c:v>
                </c:pt>
                <c:pt idx="5">
                  <c:v>Other specific South Island areas</c:v>
                </c:pt>
                <c:pt idx="6">
                  <c:v>Wanaka</c:v>
                </c:pt>
                <c:pt idx="7">
                  <c:v>Northland / Bay of Islands</c:v>
                </c:pt>
                <c:pt idx="8">
                  <c:v>Tauranga / Taupo / BoP</c:v>
                </c:pt>
                <c:pt idx="9">
                  <c:v>Wellington</c:v>
                </c:pt>
              </c:strCache>
            </c:strRef>
          </c:cat>
          <c:val>
            <c:numRef>
              <c:f>Sheet1!$B$2:$B$11</c:f>
              <c:numCache>
                <c:formatCode>###0%</c:formatCode>
                <c:ptCount val="10"/>
                <c:pt idx="0">
                  <c:v>0.65447809717261418</c:v>
                </c:pt>
                <c:pt idx="1">
                  <c:v>0.34985929975105606</c:v>
                </c:pt>
                <c:pt idx="2">
                  <c:v>0.24855368731739738</c:v>
                </c:pt>
                <c:pt idx="3">
                  <c:v>0.13669494370049051</c:v>
                </c:pt>
                <c:pt idx="4">
                  <c:v>8.4638831421610577E-2</c:v>
                </c:pt>
                <c:pt idx="5">
                  <c:v>0.19347914055988283</c:v>
                </c:pt>
                <c:pt idx="6">
                  <c:v>0.12437273453051886</c:v>
                </c:pt>
                <c:pt idx="7">
                  <c:v>0.10517498156845063</c:v>
                </c:pt>
                <c:pt idx="8">
                  <c:v>0.10510267193836512</c:v>
                </c:pt>
                <c:pt idx="9">
                  <c:v>0.11944827092119661</c:v>
                </c:pt>
              </c:numCache>
            </c:numRef>
          </c:val>
          <c:extLst>
            <c:ext xmlns:c16="http://schemas.microsoft.com/office/drawing/2014/chart" uri="{C3380CC4-5D6E-409C-BE32-E72D297353CC}">
              <c16:uniqueId val="{00000007-1AEF-44E6-9DE8-038794F78E35}"/>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203031072729E-2"/>
          <c:y val="0.10403470586222797"/>
          <c:w val="0.97818537803742278"/>
          <c:h val="0.7486841464889612"/>
        </c:manualLayout>
      </c:layout>
      <c:lineChart>
        <c:grouping val="standard"/>
        <c:varyColors val="0"/>
        <c:ser>
          <c:idx val="1"/>
          <c:order val="0"/>
          <c:tx>
            <c:strRef>
              <c:f>Sheet1!$B$1</c:f>
              <c:strCache>
                <c:ptCount val="1"/>
                <c:pt idx="0">
                  <c:v>Too much</c:v>
                </c:pt>
              </c:strCache>
            </c:strRef>
          </c:tx>
          <c:dPt>
            <c:idx val="0"/>
            <c:bubble3D val="0"/>
            <c:extLst>
              <c:ext xmlns:c16="http://schemas.microsoft.com/office/drawing/2014/chart" uri="{C3380CC4-5D6E-409C-BE32-E72D297353CC}">
                <c16:uniqueId val="{00000000-0F43-4FB8-AECD-2D3AB25038D6}"/>
              </c:ext>
            </c:extLst>
          </c:dPt>
          <c:dPt>
            <c:idx val="1"/>
            <c:bubble3D val="0"/>
            <c:extLst>
              <c:ext xmlns:c16="http://schemas.microsoft.com/office/drawing/2014/chart" uri="{C3380CC4-5D6E-409C-BE32-E72D297353CC}">
                <c16:uniqueId val="{00000001-0F43-4FB8-AECD-2D3AB25038D6}"/>
              </c:ext>
            </c:extLst>
          </c:dPt>
          <c:dPt>
            <c:idx val="2"/>
            <c:bubble3D val="0"/>
            <c:extLst>
              <c:ext xmlns:c16="http://schemas.microsoft.com/office/drawing/2014/chart" uri="{C3380CC4-5D6E-409C-BE32-E72D297353CC}">
                <c16:uniqueId val="{00000002-0F43-4FB8-AECD-2D3AB25038D6}"/>
              </c:ext>
            </c:extLst>
          </c:dPt>
          <c:dPt>
            <c:idx val="3"/>
            <c:bubble3D val="0"/>
            <c:extLst>
              <c:ext xmlns:c16="http://schemas.microsoft.com/office/drawing/2014/chart" uri="{C3380CC4-5D6E-409C-BE32-E72D297353CC}">
                <c16:uniqueId val="{00000003-0F43-4FB8-AECD-2D3AB25038D6}"/>
              </c:ext>
            </c:extLst>
          </c:dPt>
          <c:dPt>
            <c:idx val="4"/>
            <c:bubble3D val="0"/>
            <c:extLst>
              <c:ext xmlns:c16="http://schemas.microsoft.com/office/drawing/2014/chart" uri="{C3380CC4-5D6E-409C-BE32-E72D297353CC}">
                <c16:uniqueId val="{00000004-0F43-4FB8-AECD-2D3AB25038D6}"/>
              </c:ext>
            </c:extLst>
          </c:dPt>
          <c:dLbls>
            <c:dLbl>
              <c:idx val="0"/>
              <c:spPr/>
              <c:txPr>
                <a:bodyPr/>
                <a:lstStyle/>
                <a:p>
                  <a:pPr>
                    <a:defRPr sz="90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F43-4FB8-AECD-2D3AB25038D6}"/>
                </c:ext>
              </c:extLst>
            </c:dLbl>
            <c:dLbl>
              <c:idx val="1"/>
              <c:spPr/>
              <c:txPr>
                <a:bodyPr/>
                <a:lstStyle/>
                <a:p>
                  <a:pPr>
                    <a:defRPr sz="900" i="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F43-4FB8-AECD-2D3AB25038D6}"/>
                </c:ext>
              </c:extLst>
            </c:dLbl>
            <c:dLbl>
              <c:idx val="2"/>
              <c:spPr/>
              <c:txPr>
                <a:bodyPr/>
                <a:lstStyle/>
                <a:p>
                  <a:pPr>
                    <a:defRPr sz="90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F43-4FB8-AECD-2D3AB25038D6}"/>
                </c:ext>
              </c:extLst>
            </c:dLbl>
            <c:dLbl>
              <c:idx val="3"/>
              <c:spPr/>
              <c:txPr>
                <a:bodyPr/>
                <a:lstStyle/>
                <a:p>
                  <a:pPr>
                    <a:defRPr sz="900" i="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F43-4FB8-AECD-2D3AB25038D6}"/>
                </c:ext>
              </c:extLst>
            </c:dLbl>
            <c:dLbl>
              <c:idx val="4"/>
              <c:spPr/>
              <c:txPr>
                <a:bodyPr/>
                <a:lstStyle/>
                <a:p>
                  <a:pPr>
                    <a:defRPr sz="900">
                      <a:solidFill>
                        <a:schemeClr val="accent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F43-4FB8-AECD-2D3AB25038D6}"/>
                </c:ext>
              </c:extLst>
            </c:dLbl>
            <c:spPr>
              <a:noFill/>
              <a:ln>
                <a:noFill/>
              </a:ln>
              <a:effectLst/>
            </c:spPr>
            <c:txPr>
              <a:bodyPr/>
              <a:lstStyle/>
              <a:p>
                <a:pPr>
                  <a:defRPr sz="900">
                    <a:solidFill>
                      <a:schemeClr val="accent1"/>
                    </a:solidFill>
                    <a:latin typeface="+mn-lt"/>
                    <a:ea typeface="National Book"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Mar-20</c:v>
                </c:pt>
                <c:pt idx="1">
                  <c:v>Nov-19</c:v>
                </c:pt>
                <c:pt idx="2">
                  <c:v>Mar-19</c:v>
                </c:pt>
                <c:pt idx="3">
                  <c:v>Nov-18</c:v>
                </c:pt>
                <c:pt idx="4">
                  <c:v>Mar-18</c:v>
                </c:pt>
                <c:pt idx="5">
                  <c:v>Nov-17</c:v>
                </c:pt>
                <c:pt idx="6">
                  <c:v>Mar-17</c:v>
                </c:pt>
                <c:pt idx="7">
                  <c:v>Nov-16</c:v>
                </c:pt>
                <c:pt idx="8">
                  <c:v>Mar-16</c:v>
                </c:pt>
                <c:pt idx="9">
                  <c:v>Dec-15</c:v>
                </c:pt>
              </c:strCache>
            </c:strRef>
          </c:cat>
          <c:val>
            <c:numRef>
              <c:f>Sheet1!$B$2:$B$11</c:f>
              <c:numCache>
                <c:formatCode>###0%</c:formatCode>
                <c:ptCount val="10"/>
                <c:pt idx="0">
                  <c:v>0.27020046443267742</c:v>
                </c:pt>
                <c:pt idx="1">
                  <c:v>0.24264415675665443</c:v>
                </c:pt>
                <c:pt idx="2">
                  <c:v>0.25870109287119503</c:v>
                </c:pt>
                <c:pt idx="3">
                  <c:v>0.20972454378641001</c:v>
                </c:pt>
                <c:pt idx="4">
                  <c:v>0.22459859500290269</c:v>
                </c:pt>
                <c:pt idx="5">
                  <c:v>0.23490569090511482</c:v>
                </c:pt>
                <c:pt idx="6">
                  <c:v>0.20713013255003754</c:v>
                </c:pt>
                <c:pt idx="7">
                  <c:v>0.1889069735971759</c:v>
                </c:pt>
                <c:pt idx="8">
                  <c:v>0.18184678867362136</c:v>
                </c:pt>
                <c:pt idx="9">
                  <c:v>0.13001068847876382</c:v>
                </c:pt>
              </c:numCache>
            </c:numRef>
          </c:val>
          <c:smooth val="0"/>
          <c:extLst>
            <c:ext xmlns:c16="http://schemas.microsoft.com/office/drawing/2014/chart" uri="{C3380CC4-5D6E-409C-BE32-E72D297353CC}">
              <c16:uniqueId val="{00000005-0F43-4FB8-AECD-2D3AB25038D6}"/>
            </c:ext>
          </c:extLst>
        </c:ser>
        <c:dLbls>
          <c:showLegendKey val="0"/>
          <c:showVal val="0"/>
          <c:showCatName val="0"/>
          <c:showSerName val="0"/>
          <c:showPercent val="0"/>
          <c:showBubbleSize val="0"/>
        </c:dLbls>
        <c:marker val="1"/>
        <c:smooth val="0"/>
        <c:axId val="96434432"/>
        <c:axId val="96440320"/>
      </c:lineChart>
      <c:catAx>
        <c:axId val="96434432"/>
        <c:scaling>
          <c:orientation val="maxMin"/>
        </c:scaling>
        <c:delete val="0"/>
        <c:axPos val="b"/>
        <c:numFmt formatCode="General" sourceLinked="0"/>
        <c:majorTickMark val="none"/>
        <c:minorTickMark val="none"/>
        <c:tickLblPos val="nextTo"/>
        <c:spPr>
          <a:ln>
            <a:noFill/>
          </a:ln>
        </c:spPr>
        <c:txPr>
          <a:bodyPr/>
          <a:lstStyle/>
          <a:p>
            <a:pPr>
              <a:defRPr sz="900" spc="0">
                <a:solidFill>
                  <a:schemeClr val="accent1"/>
                </a:solidFill>
              </a:defRPr>
            </a:pPr>
            <a:endParaRPr lang="en-US"/>
          </a:p>
        </c:txPr>
        <c:crossAx val="96440320"/>
        <c:crosses val="autoZero"/>
        <c:auto val="1"/>
        <c:lblAlgn val="ctr"/>
        <c:lblOffset val="250"/>
        <c:noMultiLvlLbl val="0"/>
      </c:catAx>
      <c:valAx>
        <c:axId val="96440320"/>
        <c:scaling>
          <c:orientation val="minMax"/>
          <c:min val="0"/>
        </c:scaling>
        <c:delete val="0"/>
        <c:axPos val="r"/>
        <c:numFmt formatCode="###0%" sourceLinked="1"/>
        <c:majorTickMark val="none"/>
        <c:minorTickMark val="none"/>
        <c:tickLblPos val="none"/>
        <c:spPr>
          <a:ln>
            <a:noFill/>
          </a:ln>
        </c:spPr>
        <c:crossAx val="9643443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368535807746"/>
          <c:y val="0.15677030371203599"/>
          <c:w val="0.85412943874458125"/>
          <c:h val="0.51872688413948254"/>
        </c:manualLayout>
      </c:layout>
      <c:barChart>
        <c:barDir val="col"/>
        <c:grouping val="percentStacked"/>
        <c:varyColors val="0"/>
        <c:ser>
          <c:idx val="0"/>
          <c:order val="0"/>
          <c:tx>
            <c:strRef>
              <c:f>Sheet1!$B$1</c:f>
              <c:strCache>
                <c:ptCount val="1"/>
                <c:pt idx="0">
                  <c:v>Not enough growth</c:v>
                </c:pt>
              </c:strCache>
            </c:strRef>
          </c:tx>
          <c:spPr>
            <a:solidFill>
              <a:srgbClr val="171717"/>
            </a:solidFill>
            <a:ln w="28575">
              <a:solidFill>
                <a:sysClr val="window" lastClr="FFFFFF"/>
              </a:solidFill>
            </a:ln>
          </c:spPr>
          <c:invertIfNegative val="0"/>
          <c:dLbls>
            <c:numFmt formatCode="0%" sourceLinked="0"/>
            <c:spPr>
              <a:noFill/>
            </c:spPr>
            <c:txPr>
              <a:bodyPr/>
              <a:lstStyle/>
              <a:p>
                <a:pPr algn="ct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Sheet1!$B$2:$B$10</c:f>
              <c:numCache>
                <c:formatCode>###0%</c:formatCode>
                <c:ptCount val="9"/>
                <c:pt idx="0">
                  <c:v>0.12188664508871475</c:v>
                </c:pt>
                <c:pt idx="1">
                  <c:v>0.13521084460595367</c:v>
                </c:pt>
                <c:pt idx="2">
                  <c:v>9.3848685133541346E-2</c:v>
                </c:pt>
                <c:pt idx="3">
                  <c:v>9.8684376323141892E-2</c:v>
                </c:pt>
                <c:pt idx="4">
                  <c:v>0.10638355512591352</c:v>
                </c:pt>
                <c:pt idx="5">
                  <c:v>7.7497668001410253E-2</c:v>
                </c:pt>
                <c:pt idx="6">
                  <c:v>6.7843333395804145E-2</c:v>
                </c:pt>
                <c:pt idx="7">
                  <c:v>8.2281872301917969E-2</c:v>
                </c:pt>
                <c:pt idx="8">
                  <c:v>4.9378806676252926E-2</c:v>
                </c:pt>
              </c:numCache>
            </c:numRef>
          </c:val>
          <c:extLst>
            <c:ext xmlns:c16="http://schemas.microsoft.com/office/drawing/2014/chart" uri="{C3380CC4-5D6E-409C-BE32-E72D297353CC}">
              <c16:uniqueId val="{00000000-0733-4FE0-BBDD-446C75315B92}"/>
            </c:ext>
          </c:extLst>
        </c:ser>
        <c:ser>
          <c:idx val="1"/>
          <c:order val="1"/>
          <c:tx>
            <c:strRef>
              <c:f>Sheet1!$C$1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Sheet1!$C$2:$C$10</c:f>
              <c:numCache>
                <c:formatCode>###0%</c:formatCode>
                <c:ptCount val="9"/>
                <c:pt idx="0">
                  <c:v>0.58086965842631366</c:v>
                </c:pt>
                <c:pt idx="1">
                  <c:v>0.51262180812873126</c:v>
                </c:pt>
                <c:pt idx="2">
                  <c:v>0.54086553194843978</c:v>
                </c:pt>
                <c:pt idx="3">
                  <c:v>0.45822421368400545</c:v>
                </c:pt>
                <c:pt idx="4">
                  <c:v>0.47659090140034654</c:v>
                </c:pt>
                <c:pt idx="5">
                  <c:v>0.45094090305401058</c:v>
                </c:pt>
                <c:pt idx="6">
                  <c:v>0.41110969609925052</c:v>
                </c:pt>
                <c:pt idx="7">
                  <c:v>0.39672575494861101</c:v>
                </c:pt>
                <c:pt idx="8">
                  <c:v>0.41501412407462412</c:v>
                </c:pt>
              </c:numCache>
            </c:numRef>
          </c:val>
          <c:extLst>
            <c:ext xmlns:c16="http://schemas.microsoft.com/office/drawing/2014/chart" uri="{C3380CC4-5D6E-409C-BE32-E72D297353CC}">
              <c16:uniqueId val="{00000001-0733-4FE0-BBDD-446C75315B92}"/>
            </c:ext>
          </c:extLst>
        </c:ser>
        <c:ser>
          <c:idx val="2"/>
          <c:order val="2"/>
          <c:tx>
            <c:strRef>
              <c:f>Sheet1!$D$1</c:f>
              <c:strCache>
                <c:ptCount val="1"/>
                <c:pt idx="0">
                  <c:v>Too much growth</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Sheet1!$D$2:$D$10</c:f>
              <c:numCache>
                <c:formatCode>###0%</c:formatCode>
                <c:ptCount val="9"/>
                <c:pt idx="0">
                  <c:v>0.29724369648497273</c:v>
                </c:pt>
                <c:pt idx="1">
                  <c:v>0.35216734726531262</c:v>
                </c:pt>
                <c:pt idx="2">
                  <c:v>0.36528578291802055</c:v>
                </c:pt>
                <c:pt idx="3">
                  <c:v>0.44309140999285185</c:v>
                </c:pt>
                <c:pt idx="4">
                  <c:v>0.41702554347373955</c:v>
                </c:pt>
                <c:pt idx="5">
                  <c:v>0.47156142894457459</c:v>
                </c:pt>
                <c:pt idx="6">
                  <c:v>0.52104697050494286</c:v>
                </c:pt>
                <c:pt idx="7">
                  <c:v>0.52099237274947496</c:v>
                </c:pt>
                <c:pt idx="8">
                  <c:v>0.53560706924912527</c:v>
                </c:pt>
              </c:numCache>
            </c:numRef>
          </c:val>
          <c:extLst>
            <c:ext xmlns:c16="http://schemas.microsoft.com/office/drawing/2014/chart" uri="{C3380CC4-5D6E-409C-BE32-E72D297353CC}">
              <c16:uniqueId val="{00000002-0733-4FE0-BBDD-446C75315B92}"/>
            </c:ext>
          </c:extLst>
        </c:ser>
        <c:dLbls>
          <c:dLblPos val="ctr"/>
          <c:showLegendKey val="0"/>
          <c:showVal val="1"/>
          <c:showCatName val="0"/>
          <c:showSerName val="0"/>
          <c:showPercent val="0"/>
          <c:showBubbleSize val="0"/>
        </c:dLbls>
        <c:gapWidth val="50"/>
        <c:overlap val="100"/>
        <c:axId val="102753024"/>
        <c:axId val="106192896"/>
      </c:barChart>
      <c:catAx>
        <c:axId val="10275302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6192896"/>
        <c:crosses val="autoZero"/>
        <c:auto val="0"/>
        <c:lblAlgn val="ctr"/>
        <c:lblOffset val="100"/>
        <c:noMultiLvlLbl val="0"/>
      </c:catAx>
      <c:valAx>
        <c:axId val="106192896"/>
        <c:scaling>
          <c:orientation val="minMax"/>
        </c:scaling>
        <c:delete val="1"/>
        <c:axPos val="l"/>
        <c:numFmt formatCode="0%" sourceLinked="1"/>
        <c:majorTickMark val="out"/>
        <c:minorTickMark val="none"/>
        <c:tickLblPos val="none"/>
        <c:crossAx val="102753024"/>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29588737993758"/>
          <c:y val="0.10819887514060743"/>
          <c:w val="0.60368234594398906"/>
          <c:h val="0.76266906636670428"/>
        </c:manualLayout>
      </c:layout>
      <c:barChart>
        <c:barDir val="bar"/>
        <c:grouping val="clustered"/>
        <c:varyColors val="0"/>
        <c:ser>
          <c:idx val="0"/>
          <c:order val="0"/>
          <c:tx>
            <c:strRef>
              <c:f>Sheet1!$B$1</c:f>
              <c:strCache>
                <c:ptCount val="1"/>
                <c:pt idx="0">
                  <c:v>Mar-20</c:v>
                </c:pt>
              </c:strCache>
            </c:strRef>
          </c:tx>
          <c:spPr>
            <a:solidFill>
              <a:srgbClr val="171717"/>
            </a:solidFill>
          </c:spPr>
          <c:invertIfNegative val="0"/>
          <c:dPt>
            <c:idx val="0"/>
            <c:invertIfNegative val="0"/>
            <c:bubble3D val="0"/>
            <c:extLst>
              <c:ext xmlns:c16="http://schemas.microsoft.com/office/drawing/2014/chart" uri="{C3380CC4-5D6E-409C-BE32-E72D297353CC}">
                <c16:uniqueId val="{00000000-0878-44FC-A828-CBB4A70FED4A}"/>
              </c:ext>
            </c:extLst>
          </c:dPt>
          <c:dPt>
            <c:idx val="1"/>
            <c:invertIfNegative val="0"/>
            <c:bubble3D val="0"/>
            <c:extLst>
              <c:ext xmlns:c16="http://schemas.microsoft.com/office/drawing/2014/chart" uri="{C3380CC4-5D6E-409C-BE32-E72D297353CC}">
                <c16:uniqueId val="{00000001-0878-44FC-A828-CBB4A70FED4A}"/>
              </c:ext>
            </c:extLst>
          </c:dPt>
          <c:dPt>
            <c:idx val="2"/>
            <c:invertIfNegative val="0"/>
            <c:bubble3D val="0"/>
            <c:extLst>
              <c:ext xmlns:c16="http://schemas.microsoft.com/office/drawing/2014/chart" uri="{C3380CC4-5D6E-409C-BE32-E72D297353CC}">
                <c16:uniqueId val="{00000002-0878-44FC-A828-CBB4A70FED4A}"/>
              </c:ext>
            </c:extLst>
          </c:dPt>
          <c:dPt>
            <c:idx val="3"/>
            <c:invertIfNegative val="0"/>
            <c:bubble3D val="0"/>
            <c:extLst>
              <c:ext xmlns:c16="http://schemas.microsoft.com/office/drawing/2014/chart" uri="{C3380CC4-5D6E-409C-BE32-E72D297353CC}">
                <c16:uniqueId val="{00000003-0878-44FC-A828-CBB4A70FED4A}"/>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Creates economic growth for the regions</c:v>
                </c:pt>
                <c:pt idx="1">
                  <c:v>Creates employment opportunities for residents</c:v>
                </c:pt>
                <c:pt idx="2">
                  <c:v>Creates growth opportunities for businesses</c:v>
                </c:pt>
                <c:pt idx="3">
                  <c:v>Adds to the vitality of regions and local communities</c:v>
                </c:pt>
                <c:pt idx="4">
                  <c:v>Connects local communities to other cultures</c:v>
                </c:pt>
                <c:pt idx="5">
                  <c:v>Drives improvements to recreational facilities in local communities</c:v>
                </c:pt>
                <c:pt idx="6">
                  <c:v>Drives infrastructure development in the regions</c:v>
                </c:pt>
              </c:strCache>
            </c:strRef>
          </c:cat>
          <c:val>
            <c:numRef>
              <c:f>Sheet1!$B$2:$B$8</c:f>
              <c:numCache>
                <c:formatCode>###0%</c:formatCode>
                <c:ptCount val="7"/>
                <c:pt idx="0">
                  <c:v>0.6164953360956078</c:v>
                </c:pt>
                <c:pt idx="1">
                  <c:v>0.57634950890890457</c:v>
                </c:pt>
                <c:pt idx="2">
                  <c:v>0.57089495147597591</c:v>
                </c:pt>
                <c:pt idx="3">
                  <c:v>0.41166203264797913</c:v>
                </c:pt>
                <c:pt idx="4">
                  <c:v>0.35518502932701407</c:v>
                </c:pt>
                <c:pt idx="5">
                  <c:v>0.32082378556611357</c:v>
                </c:pt>
                <c:pt idx="6">
                  <c:v>0.28129148280244981</c:v>
                </c:pt>
              </c:numCache>
            </c:numRef>
          </c:val>
          <c:extLst>
            <c:ext xmlns:c16="http://schemas.microsoft.com/office/drawing/2014/chart" uri="{C3380CC4-5D6E-409C-BE32-E72D297353CC}">
              <c16:uniqueId val="{00000004-0878-44FC-A828-CBB4A70FED4A}"/>
            </c:ext>
          </c:extLst>
        </c:ser>
        <c:dLbls>
          <c:dLblPos val="inEnd"/>
          <c:showLegendKey val="0"/>
          <c:showVal val="1"/>
          <c:showCatName val="0"/>
          <c:showSerName val="0"/>
          <c:showPercent val="0"/>
          <c:showBubbleSize val="0"/>
        </c:dLbls>
        <c:gapWidth val="50"/>
        <c:axId val="179318144"/>
        <c:axId val="180535296"/>
      </c:barChart>
      <c:catAx>
        <c:axId val="179318144"/>
        <c:scaling>
          <c:orientation val="maxMin"/>
        </c:scaling>
        <c:delete val="0"/>
        <c:axPos val="l"/>
        <c:numFmt formatCode="General" sourceLinked="0"/>
        <c:majorTickMark val="none"/>
        <c:minorTickMark val="none"/>
        <c:tickLblPos val="none"/>
        <c:spPr>
          <a:ln>
            <a:noFill/>
          </a:ln>
        </c:spPr>
        <c:crossAx val="180535296"/>
        <c:crosses val="autoZero"/>
        <c:auto val="1"/>
        <c:lblAlgn val="ctr"/>
        <c:lblOffset val="100"/>
        <c:noMultiLvlLbl val="0"/>
      </c:catAx>
      <c:valAx>
        <c:axId val="180535296"/>
        <c:scaling>
          <c:orientation val="minMax"/>
          <c:max val="1"/>
          <c:min val="0"/>
        </c:scaling>
        <c:delete val="1"/>
        <c:axPos val="t"/>
        <c:numFmt formatCode="###0%" sourceLinked="1"/>
        <c:majorTickMark val="out"/>
        <c:minorTickMark val="none"/>
        <c:tickLblPos val="nextTo"/>
        <c:crossAx val="179318144"/>
        <c:crosses val="autoZero"/>
        <c:crossBetween val="between"/>
        <c:majorUnit val="1.2"/>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Nov-19</c:v>
                </c:pt>
              </c:strCache>
            </c:strRef>
          </c:tx>
          <c:spPr>
            <a:noFill/>
          </c:spPr>
          <c:invertIfNegative val="0"/>
          <c:dPt>
            <c:idx val="0"/>
            <c:invertIfNegative val="0"/>
            <c:bubble3D val="0"/>
            <c:extLst>
              <c:ext xmlns:c16="http://schemas.microsoft.com/office/drawing/2014/chart" uri="{C3380CC4-5D6E-409C-BE32-E72D297353CC}">
                <c16:uniqueId val="{00000000-9E8F-4682-872B-23D5F1AECF56}"/>
              </c:ext>
            </c:extLst>
          </c:dPt>
          <c:dPt>
            <c:idx val="1"/>
            <c:invertIfNegative val="0"/>
            <c:bubble3D val="0"/>
            <c:extLst>
              <c:ext xmlns:c16="http://schemas.microsoft.com/office/drawing/2014/chart" uri="{C3380CC4-5D6E-409C-BE32-E72D297353CC}">
                <c16:uniqueId val="{00000001-9E8F-4682-872B-23D5F1AECF56}"/>
              </c:ext>
            </c:extLst>
          </c:dPt>
          <c:dPt>
            <c:idx val="2"/>
            <c:invertIfNegative val="0"/>
            <c:bubble3D val="0"/>
            <c:extLst>
              <c:ext xmlns:c16="http://schemas.microsoft.com/office/drawing/2014/chart" uri="{C3380CC4-5D6E-409C-BE32-E72D297353CC}">
                <c16:uniqueId val="{00000002-9E8F-4682-872B-23D5F1AECF56}"/>
              </c:ext>
            </c:extLst>
          </c:dPt>
          <c:dPt>
            <c:idx val="3"/>
            <c:invertIfNegative val="0"/>
            <c:bubble3D val="0"/>
            <c:extLst>
              <c:ext xmlns:c16="http://schemas.microsoft.com/office/drawing/2014/chart" uri="{C3380CC4-5D6E-409C-BE32-E72D297353CC}">
                <c16:uniqueId val="{00000003-9E8F-4682-872B-23D5F1AECF56}"/>
              </c:ext>
            </c:extLst>
          </c:dPt>
          <c:dPt>
            <c:idx val="4"/>
            <c:invertIfNegative val="0"/>
            <c:bubble3D val="0"/>
            <c:extLst>
              <c:ext xmlns:c16="http://schemas.microsoft.com/office/drawing/2014/chart" uri="{C3380CC4-5D6E-409C-BE32-E72D297353CC}">
                <c16:uniqueId val="{00000004-9E8F-4682-872B-23D5F1AECF56}"/>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Creates economic growth for the regions</c:v>
                </c:pt>
                <c:pt idx="1">
                  <c:v>Creates employment opportunities for residents</c:v>
                </c:pt>
                <c:pt idx="2">
                  <c:v>Creates growth opportunities for businesses</c:v>
                </c:pt>
                <c:pt idx="3">
                  <c:v>Adds to the vitality of regions and local communities</c:v>
                </c:pt>
                <c:pt idx="4">
                  <c:v>Connects local communities to other cultures</c:v>
                </c:pt>
                <c:pt idx="5">
                  <c:v>Drives improvements to recreational facilities in local communities</c:v>
                </c:pt>
                <c:pt idx="6">
                  <c:v>Drives infrastructure development in the regions</c:v>
                </c:pt>
              </c:strCache>
            </c:strRef>
          </c:cat>
          <c:val>
            <c:numRef>
              <c:f>Sheet1!$B$2:$B$8</c:f>
              <c:numCache>
                <c:formatCode>###0%</c:formatCode>
                <c:ptCount val="7"/>
                <c:pt idx="0">
                  <c:v>0.55480994844765097</c:v>
                </c:pt>
                <c:pt idx="1">
                  <c:v>0.55447695781455608</c:v>
                </c:pt>
                <c:pt idx="2">
                  <c:v>0.54132982325366574</c:v>
                </c:pt>
                <c:pt idx="3">
                  <c:v>0.37466193839052658</c:v>
                </c:pt>
                <c:pt idx="4">
                  <c:v>0.35840838625943633</c:v>
                </c:pt>
                <c:pt idx="5">
                  <c:v>0.3124146861514136</c:v>
                </c:pt>
                <c:pt idx="6">
                  <c:v>0.31533903309568123</c:v>
                </c:pt>
              </c:numCache>
            </c:numRef>
          </c:val>
          <c:extLst>
            <c:ext xmlns:c16="http://schemas.microsoft.com/office/drawing/2014/chart" uri="{C3380CC4-5D6E-409C-BE32-E72D297353CC}">
              <c16:uniqueId val="{00000005-9E8F-4682-872B-23D5F1AECF56}"/>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Mar-19</c:v>
                </c:pt>
              </c:strCache>
            </c:strRef>
          </c:tx>
          <c:spPr>
            <a:noFill/>
          </c:spPr>
          <c:invertIfNegative val="0"/>
          <c:dPt>
            <c:idx val="0"/>
            <c:invertIfNegative val="0"/>
            <c:bubble3D val="0"/>
            <c:extLst>
              <c:ext xmlns:c16="http://schemas.microsoft.com/office/drawing/2014/chart" uri="{C3380CC4-5D6E-409C-BE32-E72D297353CC}">
                <c16:uniqueId val="{00000000-9597-4CC3-BE92-949A03708F30}"/>
              </c:ext>
            </c:extLst>
          </c:dPt>
          <c:dPt>
            <c:idx val="1"/>
            <c:invertIfNegative val="0"/>
            <c:bubble3D val="0"/>
            <c:extLst>
              <c:ext xmlns:c16="http://schemas.microsoft.com/office/drawing/2014/chart" uri="{C3380CC4-5D6E-409C-BE32-E72D297353CC}">
                <c16:uniqueId val="{00000001-9597-4CC3-BE92-949A03708F30}"/>
              </c:ext>
            </c:extLst>
          </c:dPt>
          <c:dPt>
            <c:idx val="2"/>
            <c:invertIfNegative val="0"/>
            <c:bubble3D val="0"/>
            <c:extLst>
              <c:ext xmlns:c16="http://schemas.microsoft.com/office/drawing/2014/chart" uri="{C3380CC4-5D6E-409C-BE32-E72D297353CC}">
                <c16:uniqueId val="{00000002-9597-4CC3-BE92-949A03708F30}"/>
              </c:ext>
            </c:extLst>
          </c:dPt>
          <c:dPt>
            <c:idx val="3"/>
            <c:invertIfNegative val="0"/>
            <c:bubble3D val="0"/>
            <c:extLst>
              <c:ext xmlns:c16="http://schemas.microsoft.com/office/drawing/2014/chart" uri="{C3380CC4-5D6E-409C-BE32-E72D297353CC}">
                <c16:uniqueId val="{00000003-9597-4CC3-BE92-949A03708F30}"/>
              </c:ext>
            </c:extLst>
          </c:dPt>
          <c:dPt>
            <c:idx val="4"/>
            <c:invertIfNegative val="0"/>
            <c:bubble3D val="0"/>
            <c:extLst>
              <c:ext xmlns:c16="http://schemas.microsoft.com/office/drawing/2014/chart" uri="{C3380CC4-5D6E-409C-BE32-E72D297353CC}">
                <c16:uniqueId val="{00000004-9597-4CC3-BE92-949A03708F30}"/>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Creates economic growth for the regions</c:v>
                </c:pt>
                <c:pt idx="1">
                  <c:v>Creates employment opportunities for residents</c:v>
                </c:pt>
                <c:pt idx="2">
                  <c:v>Creates growth opportunities for businesses</c:v>
                </c:pt>
                <c:pt idx="3">
                  <c:v>Adds to the vitality of regions and local communities</c:v>
                </c:pt>
                <c:pt idx="4">
                  <c:v>Connects local communities to other cultures</c:v>
                </c:pt>
                <c:pt idx="5">
                  <c:v>Drives improvements to recreational facilities in local communities</c:v>
                </c:pt>
                <c:pt idx="6">
                  <c:v>Drives infrastructure development in the regions</c:v>
                </c:pt>
              </c:strCache>
            </c:strRef>
          </c:cat>
          <c:val>
            <c:numRef>
              <c:f>Sheet1!$B$2:$B$8</c:f>
              <c:numCache>
                <c:formatCode>###0%</c:formatCode>
                <c:ptCount val="7"/>
                <c:pt idx="0">
                  <c:v>0.57512561707590282</c:v>
                </c:pt>
                <c:pt idx="1">
                  <c:v>0.55455754923734479</c:v>
                </c:pt>
                <c:pt idx="2">
                  <c:v>0.58796620920205178</c:v>
                </c:pt>
                <c:pt idx="3">
                  <c:v>0.38592267791506396</c:v>
                </c:pt>
                <c:pt idx="4">
                  <c:v>0.33402755963860153</c:v>
                </c:pt>
                <c:pt idx="5">
                  <c:v>0.32312159739240331</c:v>
                </c:pt>
                <c:pt idx="6">
                  <c:v>0.33615277138027244</c:v>
                </c:pt>
              </c:numCache>
            </c:numRef>
          </c:val>
          <c:extLst>
            <c:ext xmlns:c16="http://schemas.microsoft.com/office/drawing/2014/chart" uri="{C3380CC4-5D6E-409C-BE32-E72D297353CC}">
              <c16:uniqueId val="{00000005-9597-4CC3-BE92-949A03708F30}"/>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Nov-18</c:v>
                </c:pt>
              </c:strCache>
            </c:strRef>
          </c:tx>
          <c:spPr>
            <a:noFill/>
          </c:spPr>
          <c:invertIfNegative val="0"/>
          <c:dPt>
            <c:idx val="0"/>
            <c:invertIfNegative val="0"/>
            <c:bubble3D val="0"/>
            <c:extLst>
              <c:ext xmlns:c16="http://schemas.microsoft.com/office/drawing/2014/chart" uri="{C3380CC4-5D6E-409C-BE32-E72D297353CC}">
                <c16:uniqueId val="{00000000-4D99-4E14-BF3E-8B2835E46C5D}"/>
              </c:ext>
            </c:extLst>
          </c:dPt>
          <c:dPt>
            <c:idx val="1"/>
            <c:invertIfNegative val="0"/>
            <c:bubble3D val="0"/>
            <c:extLst>
              <c:ext xmlns:c16="http://schemas.microsoft.com/office/drawing/2014/chart" uri="{C3380CC4-5D6E-409C-BE32-E72D297353CC}">
                <c16:uniqueId val="{00000001-4D99-4E14-BF3E-8B2835E46C5D}"/>
              </c:ext>
            </c:extLst>
          </c:dPt>
          <c:dPt>
            <c:idx val="2"/>
            <c:invertIfNegative val="0"/>
            <c:bubble3D val="0"/>
            <c:extLst>
              <c:ext xmlns:c16="http://schemas.microsoft.com/office/drawing/2014/chart" uri="{C3380CC4-5D6E-409C-BE32-E72D297353CC}">
                <c16:uniqueId val="{00000002-4D99-4E14-BF3E-8B2835E46C5D}"/>
              </c:ext>
            </c:extLst>
          </c:dPt>
          <c:dPt>
            <c:idx val="3"/>
            <c:invertIfNegative val="0"/>
            <c:bubble3D val="0"/>
            <c:extLst>
              <c:ext xmlns:c16="http://schemas.microsoft.com/office/drawing/2014/chart" uri="{C3380CC4-5D6E-409C-BE32-E72D297353CC}">
                <c16:uniqueId val="{00000003-4D99-4E14-BF3E-8B2835E46C5D}"/>
              </c:ext>
            </c:extLst>
          </c:dPt>
          <c:dPt>
            <c:idx val="4"/>
            <c:invertIfNegative val="0"/>
            <c:bubble3D val="0"/>
            <c:extLst>
              <c:ext xmlns:c16="http://schemas.microsoft.com/office/drawing/2014/chart" uri="{C3380CC4-5D6E-409C-BE32-E72D297353CC}">
                <c16:uniqueId val="{00000004-4D99-4E14-BF3E-8B2835E46C5D}"/>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Creates economic growth for the regions</c:v>
                </c:pt>
                <c:pt idx="1">
                  <c:v>Creates employment opportunities for residents</c:v>
                </c:pt>
                <c:pt idx="2">
                  <c:v>Creates growth opportunities for businesses</c:v>
                </c:pt>
                <c:pt idx="3">
                  <c:v>Adds to the vitality of regions and local communities</c:v>
                </c:pt>
                <c:pt idx="4">
                  <c:v>Connects local communities to other cultures</c:v>
                </c:pt>
                <c:pt idx="5">
                  <c:v>Drives improvements to recreational facilities in local communities</c:v>
                </c:pt>
                <c:pt idx="6">
                  <c:v>Drives infrastructure development in the regions</c:v>
                </c:pt>
              </c:strCache>
            </c:strRef>
          </c:cat>
          <c:val>
            <c:numRef>
              <c:f>Sheet1!$B$2:$B$8</c:f>
              <c:numCache>
                <c:formatCode>###0%</c:formatCode>
                <c:ptCount val="7"/>
                <c:pt idx="0">
                  <c:v>0.57229377608115417</c:v>
                </c:pt>
                <c:pt idx="1">
                  <c:v>0.5758938902111177</c:v>
                </c:pt>
                <c:pt idx="2">
                  <c:v>0.5842954645602666</c:v>
                </c:pt>
                <c:pt idx="3">
                  <c:v>0.42779873129530749</c:v>
                </c:pt>
                <c:pt idx="4">
                  <c:v>0.33449540724903171</c:v>
                </c:pt>
                <c:pt idx="5">
                  <c:v>0.34390838230670417</c:v>
                </c:pt>
                <c:pt idx="6">
                  <c:v>0.36832816854771466</c:v>
                </c:pt>
              </c:numCache>
            </c:numRef>
          </c:val>
          <c:extLst>
            <c:ext xmlns:c16="http://schemas.microsoft.com/office/drawing/2014/chart" uri="{C3380CC4-5D6E-409C-BE32-E72D297353CC}">
              <c16:uniqueId val="{00000005-4D99-4E14-BF3E-8B2835E46C5D}"/>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23709231304969"/>
          <c:y val="0.10819887514060743"/>
          <c:w val="0.42584688529352155"/>
          <c:h val="0.76266906636670428"/>
        </c:manualLayout>
      </c:layout>
      <c:barChart>
        <c:barDir val="bar"/>
        <c:grouping val="clustered"/>
        <c:varyColors val="0"/>
        <c:ser>
          <c:idx val="0"/>
          <c:order val="0"/>
          <c:tx>
            <c:strRef>
              <c:f>Sheet1!$B$1</c:f>
              <c:strCache>
                <c:ptCount val="1"/>
                <c:pt idx="0">
                  <c:v>Mar-20</c:v>
                </c:pt>
              </c:strCache>
            </c:strRef>
          </c:tx>
          <c:spPr>
            <a:solidFill>
              <a:srgbClr val="0093DE"/>
            </a:solidFill>
          </c:spPr>
          <c:invertIfNegative val="0"/>
          <c:dPt>
            <c:idx val="0"/>
            <c:invertIfNegative val="0"/>
            <c:bubble3D val="0"/>
            <c:extLst>
              <c:ext xmlns:c16="http://schemas.microsoft.com/office/drawing/2014/chart" uri="{C3380CC4-5D6E-409C-BE32-E72D297353CC}">
                <c16:uniqueId val="{00000000-BE3A-4C3D-A075-090B9FD9AB46}"/>
              </c:ext>
            </c:extLst>
          </c:dPt>
          <c:dPt>
            <c:idx val="1"/>
            <c:invertIfNegative val="0"/>
            <c:bubble3D val="0"/>
            <c:extLst>
              <c:ext xmlns:c16="http://schemas.microsoft.com/office/drawing/2014/chart" uri="{C3380CC4-5D6E-409C-BE32-E72D297353CC}">
                <c16:uniqueId val="{00000001-BE3A-4C3D-A075-090B9FD9AB46}"/>
              </c:ext>
            </c:extLst>
          </c:dPt>
          <c:dPt>
            <c:idx val="2"/>
            <c:invertIfNegative val="0"/>
            <c:bubble3D val="0"/>
            <c:extLst>
              <c:ext xmlns:c16="http://schemas.microsoft.com/office/drawing/2014/chart" uri="{C3380CC4-5D6E-409C-BE32-E72D297353CC}">
                <c16:uniqueId val="{00000002-BE3A-4C3D-A075-090B9FD9AB46}"/>
              </c:ext>
            </c:extLst>
          </c:dPt>
          <c:dPt>
            <c:idx val="3"/>
            <c:invertIfNegative val="0"/>
            <c:bubble3D val="0"/>
            <c:extLst>
              <c:ext xmlns:c16="http://schemas.microsoft.com/office/drawing/2014/chart" uri="{C3380CC4-5D6E-409C-BE32-E72D297353CC}">
                <c16:uniqueId val="{00000003-BE3A-4C3D-A075-090B9FD9AB46}"/>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Results in increased traffic congestion on holiday routes</c:v>
                </c:pt>
                <c:pt idx="1">
                  <c:v>Results in a higher number of road accidents</c:v>
                </c:pt>
                <c:pt idx="2">
                  <c:v>Increases the risk of serious road accidents</c:v>
                </c:pt>
                <c:pt idx="3">
                  <c:v>Results in increased littering</c:v>
                </c:pt>
                <c:pt idx="4">
                  <c:v>Results in damage to New Zealands natural environment</c:v>
                </c:pt>
                <c:pt idx="5">
                  <c:v>Makes accommodation too expensive for New Zealand residents</c:v>
                </c:pt>
                <c:pt idx="6">
                  <c:v>Makes it hard for New Zealand residents to find accommodation vacancies</c:v>
                </c:pt>
                <c:pt idx="7">
                  <c:v>Means attractions are too busy for New Zealand residents to enjoy</c:v>
                </c:pt>
                <c:pt idx="8">
                  <c:v>Increases congestion in the walking areas of urban centres</c:v>
                </c:pt>
                <c:pt idx="9">
                  <c:v>Makes it hard to find enough staff to work in the tourism industry</c:v>
                </c:pt>
              </c:strCache>
            </c:strRef>
          </c:cat>
          <c:val>
            <c:numRef>
              <c:f>Sheet1!$B$2:$B$11</c:f>
              <c:numCache>
                <c:formatCode>###0%</c:formatCode>
                <c:ptCount val="10"/>
                <c:pt idx="0">
                  <c:v>0.51896282010568529</c:v>
                </c:pt>
                <c:pt idx="1">
                  <c:v>0.43928230491084802</c:v>
                </c:pt>
                <c:pt idx="2">
                  <c:v>0.43767441545567598</c:v>
                </c:pt>
                <c:pt idx="3">
                  <c:v>0.4262626330949506</c:v>
                </c:pt>
                <c:pt idx="4">
                  <c:v>0.39637570918404003</c:v>
                </c:pt>
                <c:pt idx="5">
                  <c:v>0.34721169703213017</c:v>
                </c:pt>
                <c:pt idx="6">
                  <c:v>0.28754210286725007</c:v>
                </c:pt>
                <c:pt idx="7">
                  <c:v>0.28638893310363794</c:v>
                </c:pt>
                <c:pt idx="8">
                  <c:v>0.26371371879532651</c:v>
                </c:pt>
                <c:pt idx="9">
                  <c:v>0.17784835505740634</c:v>
                </c:pt>
              </c:numCache>
            </c:numRef>
          </c:val>
          <c:extLst>
            <c:ext xmlns:c16="http://schemas.microsoft.com/office/drawing/2014/chart" uri="{C3380CC4-5D6E-409C-BE32-E72D297353CC}">
              <c16:uniqueId val="{00000004-BE3A-4C3D-A075-090B9FD9AB46}"/>
            </c:ext>
          </c:extLst>
        </c:ser>
        <c:dLbls>
          <c:dLblPos val="inEnd"/>
          <c:showLegendKey val="0"/>
          <c:showVal val="1"/>
          <c:showCatName val="0"/>
          <c:showSerName val="0"/>
          <c:showPercent val="0"/>
          <c:showBubbleSize val="0"/>
        </c:dLbls>
        <c:gapWidth val="50"/>
        <c:axId val="196474752"/>
        <c:axId val="196748032"/>
      </c:barChart>
      <c:catAx>
        <c:axId val="196474752"/>
        <c:scaling>
          <c:orientation val="maxMin"/>
        </c:scaling>
        <c:delete val="0"/>
        <c:axPos val="l"/>
        <c:numFmt formatCode="General" sourceLinked="0"/>
        <c:majorTickMark val="none"/>
        <c:minorTickMark val="none"/>
        <c:tickLblPos val="none"/>
        <c:spPr>
          <a:ln>
            <a:noFill/>
          </a:ln>
        </c:spPr>
        <c:crossAx val="196748032"/>
        <c:crosses val="autoZero"/>
        <c:auto val="1"/>
        <c:lblAlgn val="ctr"/>
        <c:lblOffset val="100"/>
        <c:noMultiLvlLbl val="0"/>
      </c:catAx>
      <c:valAx>
        <c:axId val="196748032"/>
        <c:scaling>
          <c:orientation val="minMax"/>
          <c:min val="0"/>
        </c:scaling>
        <c:delete val="0"/>
        <c:axPos val="t"/>
        <c:numFmt formatCode="###0%" sourceLinked="1"/>
        <c:majorTickMark val="out"/>
        <c:minorTickMark val="none"/>
        <c:tickLblPos val="none"/>
        <c:spPr>
          <a:ln>
            <a:noFill/>
          </a:ln>
        </c:spPr>
        <c:crossAx val="196474752"/>
        <c:crosses val="autoZero"/>
        <c:crossBetween val="between"/>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Nov-19</c:v>
                </c:pt>
              </c:strCache>
            </c:strRef>
          </c:tx>
          <c:spPr>
            <a:noFill/>
          </c:spPr>
          <c:invertIfNegative val="0"/>
          <c:dPt>
            <c:idx val="0"/>
            <c:invertIfNegative val="0"/>
            <c:bubble3D val="0"/>
            <c:extLst>
              <c:ext xmlns:c16="http://schemas.microsoft.com/office/drawing/2014/chart" uri="{C3380CC4-5D6E-409C-BE32-E72D297353CC}">
                <c16:uniqueId val="{00000000-1F6C-43D2-8F24-D6B08CB532BE}"/>
              </c:ext>
            </c:extLst>
          </c:dPt>
          <c:dPt>
            <c:idx val="1"/>
            <c:invertIfNegative val="0"/>
            <c:bubble3D val="0"/>
            <c:extLst>
              <c:ext xmlns:c16="http://schemas.microsoft.com/office/drawing/2014/chart" uri="{C3380CC4-5D6E-409C-BE32-E72D297353CC}">
                <c16:uniqueId val="{00000001-1F6C-43D2-8F24-D6B08CB532BE}"/>
              </c:ext>
            </c:extLst>
          </c:dPt>
          <c:dPt>
            <c:idx val="2"/>
            <c:invertIfNegative val="0"/>
            <c:bubble3D val="0"/>
            <c:extLst>
              <c:ext xmlns:c16="http://schemas.microsoft.com/office/drawing/2014/chart" uri="{C3380CC4-5D6E-409C-BE32-E72D297353CC}">
                <c16:uniqueId val="{00000002-1F6C-43D2-8F24-D6B08CB532BE}"/>
              </c:ext>
            </c:extLst>
          </c:dPt>
          <c:dPt>
            <c:idx val="3"/>
            <c:invertIfNegative val="0"/>
            <c:bubble3D val="0"/>
            <c:extLst>
              <c:ext xmlns:c16="http://schemas.microsoft.com/office/drawing/2014/chart" uri="{C3380CC4-5D6E-409C-BE32-E72D297353CC}">
                <c16:uniqueId val="{00000003-1F6C-43D2-8F24-D6B08CB532BE}"/>
              </c:ext>
            </c:extLst>
          </c:dPt>
          <c:dPt>
            <c:idx val="4"/>
            <c:invertIfNegative val="0"/>
            <c:bubble3D val="0"/>
            <c:extLst>
              <c:ext xmlns:c16="http://schemas.microsoft.com/office/drawing/2014/chart" uri="{C3380CC4-5D6E-409C-BE32-E72D297353CC}">
                <c16:uniqueId val="{00000004-1F6C-43D2-8F24-D6B08CB532BE}"/>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Results in increased traffic congestion on holiday routes</c:v>
                </c:pt>
                <c:pt idx="1">
                  <c:v>Results in a higher number of road accidents</c:v>
                </c:pt>
                <c:pt idx="2">
                  <c:v>Increases the risk of serious road accidents</c:v>
                </c:pt>
                <c:pt idx="3">
                  <c:v>Results in increased littering</c:v>
                </c:pt>
                <c:pt idx="4">
                  <c:v>Results in damage to New Zealands natural environment</c:v>
                </c:pt>
                <c:pt idx="5">
                  <c:v>Makes accommodation too expensive for New Zealand residents</c:v>
                </c:pt>
                <c:pt idx="6">
                  <c:v>Makes it hard for New Zealand residents to find accommodation vacancies</c:v>
                </c:pt>
                <c:pt idx="7">
                  <c:v>Means attractions are too busy for New Zealand residents to enjoy</c:v>
                </c:pt>
                <c:pt idx="8">
                  <c:v>Increases congestion in the walking areas of urban centres</c:v>
                </c:pt>
                <c:pt idx="9">
                  <c:v>Makes it hard to find enough staff to work in the tourism industry</c:v>
                </c:pt>
              </c:strCache>
            </c:strRef>
          </c:cat>
          <c:val>
            <c:numRef>
              <c:f>Sheet1!$B$2:$B$11</c:f>
              <c:numCache>
                <c:formatCode>###0%</c:formatCode>
                <c:ptCount val="10"/>
                <c:pt idx="0">
                  <c:v>0.43681650681945394</c:v>
                </c:pt>
                <c:pt idx="1">
                  <c:v>0.3935274914169628</c:v>
                </c:pt>
                <c:pt idx="2">
                  <c:v>0.4591449605003074</c:v>
                </c:pt>
                <c:pt idx="3">
                  <c:v>0.38424395707700798</c:v>
                </c:pt>
                <c:pt idx="4">
                  <c:v>0.32811920730497368</c:v>
                </c:pt>
                <c:pt idx="5">
                  <c:v>0.36022806738297897</c:v>
                </c:pt>
                <c:pt idx="6">
                  <c:v>0.25719864284451294</c:v>
                </c:pt>
                <c:pt idx="7">
                  <c:v>0.24858073458544397</c:v>
                </c:pt>
                <c:pt idx="8">
                  <c:v>0.25132143123548034</c:v>
                </c:pt>
                <c:pt idx="9">
                  <c:v>0.22405841533592435</c:v>
                </c:pt>
              </c:numCache>
            </c:numRef>
          </c:val>
          <c:extLst>
            <c:ext xmlns:c16="http://schemas.microsoft.com/office/drawing/2014/chart" uri="{C3380CC4-5D6E-409C-BE32-E72D297353CC}">
              <c16:uniqueId val="{00000005-1F6C-43D2-8F24-D6B08CB532BE}"/>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Mar-19</c:v>
                </c:pt>
              </c:strCache>
            </c:strRef>
          </c:tx>
          <c:spPr>
            <a:noFill/>
          </c:spPr>
          <c:invertIfNegative val="0"/>
          <c:dPt>
            <c:idx val="0"/>
            <c:invertIfNegative val="0"/>
            <c:bubble3D val="0"/>
            <c:extLst>
              <c:ext xmlns:c16="http://schemas.microsoft.com/office/drawing/2014/chart" uri="{C3380CC4-5D6E-409C-BE32-E72D297353CC}">
                <c16:uniqueId val="{00000000-A709-49FB-894C-4A90292B8712}"/>
              </c:ext>
            </c:extLst>
          </c:dPt>
          <c:dPt>
            <c:idx val="1"/>
            <c:invertIfNegative val="0"/>
            <c:bubble3D val="0"/>
            <c:extLst>
              <c:ext xmlns:c16="http://schemas.microsoft.com/office/drawing/2014/chart" uri="{C3380CC4-5D6E-409C-BE32-E72D297353CC}">
                <c16:uniqueId val="{00000001-A709-49FB-894C-4A90292B8712}"/>
              </c:ext>
            </c:extLst>
          </c:dPt>
          <c:dPt>
            <c:idx val="2"/>
            <c:invertIfNegative val="0"/>
            <c:bubble3D val="0"/>
            <c:extLst>
              <c:ext xmlns:c16="http://schemas.microsoft.com/office/drawing/2014/chart" uri="{C3380CC4-5D6E-409C-BE32-E72D297353CC}">
                <c16:uniqueId val="{00000002-A709-49FB-894C-4A90292B8712}"/>
              </c:ext>
            </c:extLst>
          </c:dPt>
          <c:dPt>
            <c:idx val="3"/>
            <c:invertIfNegative val="0"/>
            <c:bubble3D val="0"/>
            <c:extLst>
              <c:ext xmlns:c16="http://schemas.microsoft.com/office/drawing/2014/chart" uri="{C3380CC4-5D6E-409C-BE32-E72D297353CC}">
                <c16:uniqueId val="{00000003-A709-49FB-894C-4A90292B8712}"/>
              </c:ext>
            </c:extLst>
          </c:dPt>
          <c:dPt>
            <c:idx val="4"/>
            <c:invertIfNegative val="0"/>
            <c:bubble3D val="0"/>
            <c:extLst>
              <c:ext xmlns:c16="http://schemas.microsoft.com/office/drawing/2014/chart" uri="{C3380CC4-5D6E-409C-BE32-E72D297353CC}">
                <c16:uniqueId val="{00000004-A709-49FB-894C-4A90292B8712}"/>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Results in increased traffic congestion on holiday routes</c:v>
                </c:pt>
                <c:pt idx="1">
                  <c:v>Results in a higher number of road accidents</c:v>
                </c:pt>
                <c:pt idx="2">
                  <c:v>Increases the risk of serious road accidents</c:v>
                </c:pt>
                <c:pt idx="3">
                  <c:v>Results in increased littering</c:v>
                </c:pt>
                <c:pt idx="4">
                  <c:v>Results in damage to New Zealands natural environment</c:v>
                </c:pt>
                <c:pt idx="5">
                  <c:v>Makes accommodation too expensive for New Zealand residents</c:v>
                </c:pt>
                <c:pt idx="6">
                  <c:v>Makes it hard for New Zealand residents to find accommodation vacancies</c:v>
                </c:pt>
                <c:pt idx="7">
                  <c:v>Means attractions are too busy for New Zealand residents to enjoy</c:v>
                </c:pt>
                <c:pt idx="8">
                  <c:v>Increases congestion in the walking areas of urban centres</c:v>
                </c:pt>
                <c:pt idx="9">
                  <c:v>Makes it hard to find enough staff to work in the tourism industry</c:v>
                </c:pt>
              </c:strCache>
            </c:strRef>
          </c:cat>
          <c:val>
            <c:numRef>
              <c:f>Sheet1!$B$2:$B$11</c:f>
              <c:numCache>
                <c:formatCode>###0%</c:formatCode>
                <c:ptCount val="10"/>
                <c:pt idx="0">
                  <c:v>0.49849572176030565</c:v>
                </c:pt>
                <c:pt idx="1">
                  <c:v>0.37561058222392851</c:v>
                </c:pt>
                <c:pt idx="2">
                  <c:v>0.41170078517628961</c:v>
                </c:pt>
                <c:pt idx="3">
                  <c:v>0.42996101759998528</c:v>
                </c:pt>
                <c:pt idx="4">
                  <c:v>0.38025998032004538</c:v>
                </c:pt>
                <c:pt idx="5">
                  <c:v>0.35096299247204288</c:v>
                </c:pt>
                <c:pt idx="6">
                  <c:v>0.27579696454525038</c:v>
                </c:pt>
                <c:pt idx="7">
                  <c:v>0.24839238186228915</c:v>
                </c:pt>
                <c:pt idx="8">
                  <c:v>0.28605839861172988</c:v>
                </c:pt>
                <c:pt idx="9">
                  <c:v>0.21828879061715278</c:v>
                </c:pt>
              </c:numCache>
            </c:numRef>
          </c:val>
          <c:extLst>
            <c:ext xmlns:c16="http://schemas.microsoft.com/office/drawing/2014/chart" uri="{C3380CC4-5D6E-409C-BE32-E72D297353CC}">
              <c16:uniqueId val="{00000005-A709-49FB-894C-4A90292B8712}"/>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
          <c:y val="0.04"/>
        </c:manualLayout>
      </c:layout>
      <c:overlay val="0"/>
      <c:txPr>
        <a:bodyPr/>
        <a:lstStyle/>
        <a:p>
          <a:pPr>
            <a:defRPr sz="1000">
              <a:solidFill>
                <a:schemeClr val="tx1"/>
              </a:solidFill>
            </a:defRPr>
          </a:pPr>
          <a:endParaRPr lang="en-US"/>
        </a:p>
      </c:txPr>
    </c:title>
    <c:autoTitleDeleted val="0"/>
    <c:plotArea>
      <c:layout>
        <c:manualLayout>
          <c:layoutTarget val="inner"/>
          <c:xMode val="edge"/>
          <c:yMode val="edge"/>
          <c:x val="2.3683116608609587E-2"/>
          <c:y val="7.9627446569178847E-2"/>
          <c:w val="0.96147692866288625"/>
          <c:h val="0.78838335208098997"/>
        </c:manualLayout>
      </c:layout>
      <c:barChart>
        <c:barDir val="bar"/>
        <c:grouping val="clustered"/>
        <c:varyColors val="0"/>
        <c:ser>
          <c:idx val="0"/>
          <c:order val="0"/>
          <c:tx>
            <c:strRef>
              <c:f>Sheet1!$B$1</c:f>
              <c:strCache>
                <c:ptCount val="1"/>
                <c:pt idx="0">
                  <c:v>Nov-18</c:v>
                </c:pt>
              </c:strCache>
            </c:strRef>
          </c:tx>
          <c:spPr>
            <a:noFill/>
          </c:spPr>
          <c:invertIfNegative val="0"/>
          <c:dPt>
            <c:idx val="0"/>
            <c:invertIfNegative val="0"/>
            <c:bubble3D val="0"/>
            <c:extLst>
              <c:ext xmlns:c16="http://schemas.microsoft.com/office/drawing/2014/chart" uri="{C3380CC4-5D6E-409C-BE32-E72D297353CC}">
                <c16:uniqueId val="{00000000-67F4-4470-A0FB-9F98C5C8458B}"/>
              </c:ext>
            </c:extLst>
          </c:dPt>
          <c:dPt>
            <c:idx val="1"/>
            <c:invertIfNegative val="0"/>
            <c:bubble3D val="0"/>
            <c:extLst>
              <c:ext xmlns:c16="http://schemas.microsoft.com/office/drawing/2014/chart" uri="{C3380CC4-5D6E-409C-BE32-E72D297353CC}">
                <c16:uniqueId val="{00000001-67F4-4470-A0FB-9F98C5C8458B}"/>
              </c:ext>
            </c:extLst>
          </c:dPt>
          <c:dPt>
            <c:idx val="2"/>
            <c:invertIfNegative val="0"/>
            <c:bubble3D val="0"/>
            <c:extLst>
              <c:ext xmlns:c16="http://schemas.microsoft.com/office/drawing/2014/chart" uri="{C3380CC4-5D6E-409C-BE32-E72D297353CC}">
                <c16:uniqueId val="{00000002-67F4-4470-A0FB-9F98C5C8458B}"/>
              </c:ext>
            </c:extLst>
          </c:dPt>
          <c:dPt>
            <c:idx val="3"/>
            <c:invertIfNegative val="0"/>
            <c:bubble3D val="0"/>
            <c:extLst>
              <c:ext xmlns:c16="http://schemas.microsoft.com/office/drawing/2014/chart" uri="{C3380CC4-5D6E-409C-BE32-E72D297353CC}">
                <c16:uniqueId val="{00000003-67F4-4470-A0FB-9F98C5C8458B}"/>
              </c:ext>
            </c:extLst>
          </c:dPt>
          <c:dPt>
            <c:idx val="4"/>
            <c:invertIfNegative val="0"/>
            <c:bubble3D val="0"/>
            <c:extLst>
              <c:ext xmlns:c16="http://schemas.microsoft.com/office/drawing/2014/chart" uri="{C3380CC4-5D6E-409C-BE32-E72D297353CC}">
                <c16:uniqueId val="{00000004-67F4-4470-A0FB-9F98C5C8458B}"/>
              </c:ext>
            </c:extLst>
          </c:dPt>
          <c:dLbls>
            <c:numFmt formatCode="0%" sourceLinked="0"/>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Results in increased traffic congestion on holiday routes</c:v>
                </c:pt>
                <c:pt idx="1">
                  <c:v>Results in a higher number of road accidents</c:v>
                </c:pt>
                <c:pt idx="2">
                  <c:v>Increases the risk of serious road accidents</c:v>
                </c:pt>
                <c:pt idx="3">
                  <c:v>Results in increased littering</c:v>
                </c:pt>
                <c:pt idx="4">
                  <c:v>Results in damage to New Zealands natural environment</c:v>
                </c:pt>
                <c:pt idx="5">
                  <c:v>Makes accommodation too expensive for New Zealand residents</c:v>
                </c:pt>
                <c:pt idx="6">
                  <c:v>Makes it hard for New Zealand residents to find accommodation vacancies</c:v>
                </c:pt>
                <c:pt idx="7">
                  <c:v>Means attractions are too busy for New Zealand residents to enjoy</c:v>
                </c:pt>
                <c:pt idx="8">
                  <c:v>Increases congestion in the walking areas of urban centres</c:v>
                </c:pt>
                <c:pt idx="9">
                  <c:v>Makes it hard to find enough staff to work in the tourism industry</c:v>
                </c:pt>
              </c:strCache>
            </c:strRef>
          </c:cat>
          <c:val>
            <c:numRef>
              <c:f>Sheet1!$B$2:$B$11</c:f>
              <c:numCache>
                <c:formatCode>###0%</c:formatCode>
                <c:ptCount val="10"/>
                <c:pt idx="0">
                  <c:v>0.41171404259840261</c:v>
                </c:pt>
                <c:pt idx="1">
                  <c:v>0.37063768945469439</c:v>
                </c:pt>
                <c:pt idx="2">
                  <c:v>0.40360458868211646</c:v>
                </c:pt>
                <c:pt idx="3">
                  <c:v>0.34048178745013435</c:v>
                </c:pt>
                <c:pt idx="4">
                  <c:v>0.31212958302582117</c:v>
                </c:pt>
                <c:pt idx="5">
                  <c:v>0.29977899588423662</c:v>
                </c:pt>
                <c:pt idx="6">
                  <c:v>0.25377248804648184</c:v>
                </c:pt>
                <c:pt idx="7">
                  <c:v>0.23999272149031056</c:v>
                </c:pt>
                <c:pt idx="8">
                  <c:v>0.20825441657527827</c:v>
                </c:pt>
                <c:pt idx="9">
                  <c:v>0.18980237855198798</c:v>
                </c:pt>
              </c:numCache>
            </c:numRef>
          </c:val>
          <c:extLst>
            <c:ext xmlns:c16="http://schemas.microsoft.com/office/drawing/2014/chart" uri="{C3380CC4-5D6E-409C-BE32-E72D297353CC}">
              <c16:uniqueId val="{00000005-67F4-4470-A0FB-9F98C5C8458B}"/>
            </c:ext>
          </c:extLst>
        </c:ser>
        <c:dLbls>
          <c:dLblPos val="inEnd"/>
          <c:showLegendKey val="0"/>
          <c:showVal val="1"/>
          <c:showCatName val="0"/>
          <c:showSerName val="0"/>
          <c:showPercent val="0"/>
          <c:showBubbleSize val="0"/>
        </c:dLbls>
        <c:gapWidth val="50"/>
        <c:axId val="173238528"/>
        <c:axId val="173267200"/>
      </c:barChart>
      <c:catAx>
        <c:axId val="173238528"/>
        <c:scaling>
          <c:orientation val="maxMin"/>
        </c:scaling>
        <c:delete val="0"/>
        <c:axPos val="l"/>
        <c:numFmt formatCode="General" sourceLinked="0"/>
        <c:majorTickMark val="none"/>
        <c:minorTickMark val="none"/>
        <c:tickLblPos val="none"/>
        <c:spPr>
          <a:ln>
            <a:noFill/>
          </a:ln>
        </c:spPr>
        <c:txPr>
          <a:bodyPr/>
          <a:lstStyle/>
          <a:p>
            <a:pPr>
              <a:defRPr>
                <a:solidFill>
                  <a:srgbClr val="171717"/>
                </a:solidFill>
              </a:defRPr>
            </a:pPr>
            <a:endParaRPr lang="en-US"/>
          </a:p>
        </c:txPr>
        <c:crossAx val="173267200"/>
        <c:crosses val="autoZero"/>
        <c:auto val="1"/>
        <c:lblAlgn val="ctr"/>
        <c:lblOffset val="100"/>
        <c:noMultiLvlLbl val="0"/>
      </c:catAx>
      <c:valAx>
        <c:axId val="173267200"/>
        <c:scaling>
          <c:orientation val="minMax"/>
          <c:min val="0"/>
        </c:scaling>
        <c:delete val="0"/>
        <c:axPos val="t"/>
        <c:numFmt formatCode="###0%" sourceLinked="1"/>
        <c:majorTickMark val="none"/>
        <c:minorTickMark val="none"/>
        <c:tickLblPos val="none"/>
        <c:spPr>
          <a:ln>
            <a:noFill/>
          </a:ln>
        </c:spPr>
        <c:crossAx val="173238528"/>
        <c:crosses val="autoZero"/>
        <c:crossBetween val="between"/>
        <c:majorUnit val="0.1"/>
        <c:minorUnit val="0.1"/>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44416826123038"/>
          <c:y val="0.15677030371203599"/>
          <c:w val="0.72042832599276985"/>
          <c:h val="0.57872688413948259"/>
        </c:manualLayout>
      </c:layout>
      <c:barChart>
        <c:barDir val="col"/>
        <c:grouping val="percentStacked"/>
        <c:varyColors val="0"/>
        <c:ser>
          <c:idx val="0"/>
          <c:order val="0"/>
          <c:tx>
            <c:strRef>
              <c:f>Sheet1!$B$1</c:f>
              <c:strCache>
                <c:ptCount val="1"/>
                <c:pt idx="0">
                  <c:v>Strongly disagree</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lgn="ct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Nov-18</c:v>
                </c:pt>
                <c:pt idx="1">
                  <c:v>Mar-19</c:v>
                </c:pt>
                <c:pt idx="2">
                  <c:v>Nov-19</c:v>
                </c:pt>
                <c:pt idx="3">
                  <c:v>Mar-20</c:v>
                </c:pt>
              </c:strCache>
            </c:strRef>
          </c:cat>
          <c:val>
            <c:numRef>
              <c:f>Sheet1!$B$2:$B$5</c:f>
              <c:numCache>
                <c:formatCode>###0%</c:formatCode>
                <c:ptCount val="4"/>
                <c:pt idx="0">
                  <c:v>4.2733193319117804E-2</c:v>
                </c:pt>
                <c:pt idx="1">
                  <c:v>5.0154234091561972E-2</c:v>
                </c:pt>
                <c:pt idx="2">
                  <c:v>6.5353873133806265E-2</c:v>
                </c:pt>
                <c:pt idx="3">
                  <c:v>6.6279345291844899E-2</c:v>
                </c:pt>
              </c:numCache>
            </c:numRef>
          </c:val>
          <c:extLst>
            <c:ext xmlns:c16="http://schemas.microsoft.com/office/drawing/2014/chart" uri="{C3380CC4-5D6E-409C-BE32-E72D297353CC}">
              <c16:uniqueId val="{00000000-8663-416A-BBD3-23EC9E7F8BFC}"/>
            </c:ext>
          </c:extLst>
        </c:ser>
        <c:ser>
          <c:idx val="1"/>
          <c:order val="1"/>
          <c:tx>
            <c:strRef>
              <c:f>Sheet1!$C$1</c:f>
              <c:strCache>
                <c:ptCount val="1"/>
                <c:pt idx="0">
                  <c:v>Disagree</c:v>
                </c:pt>
              </c:strCache>
            </c:strRef>
          </c:tx>
          <c:spPr>
            <a:solidFill>
              <a:srgbClr val="8B8B8B"/>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Nov-18</c:v>
                </c:pt>
                <c:pt idx="1">
                  <c:v>Mar-19</c:v>
                </c:pt>
                <c:pt idx="2">
                  <c:v>Nov-19</c:v>
                </c:pt>
                <c:pt idx="3">
                  <c:v>Mar-20</c:v>
                </c:pt>
              </c:strCache>
            </c:strRef>
          </c:cat>
          <c:val>
            <c:numRef>
              <c:f>Sheet1!$C$2:$C$5</c:f>
              <c:numCache>
                <c:formatCode>###0%</c:formatCode>
                <c:ptCount val="4"/>
                <c:pt idx="0">
                  <c:v>0.17144992196581058</c:v>
                </c:pt>
                <c:pt idx="1">
                  <c:v>0.20925640711831936</c:v>
                </c:pt>
                <c:pt idx="2">
                  <c:v>0.2031268526414399</c:v>
                </c:pt>
                <c:pt idx="3">
                  <c:v>0.22617607989234595</c:v>
                </c:pt>
              </c:numCache>
            </c:numRef>
          </c:val>
          <c:extLst>
            <c:ext xmlns:c16="http://schemas.microsoft.com/office/drawing/2014/chart" uri="{C3380CC4-5D6E-409C-BE32-E72D297353CC}">
              <c16:uniqueId val="{00000001-8663-416A-BBD3-23EC9E7F8BFC}"/>
            </c:ext>
          </c:extLst>
        </c:ser>
        <c:ser>
          <c:idx val="2"/>
          <c:order val="2"/>
          <c:tx>
            <c:strRef>
              <c:f>Sheet1!$D$1</c:f>
              <c:strCache>
                <c:ptCount val="1"/>
                <c:pt idx="0">
                  <c:v>Neither</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Nov-18</c:v>
                </c:pt>
                <c:pt idx="1">
                  <c:v>Mar-19</c:v>
                </c:pt>
                <c:pt idx="2">
                  <c:v>Nov-19</c:v>
                </c:pt>
                <c:pt idx="3">
                  <c:v>Mar-20</c:v>
                </c:pt>
              </c:strCache>
            </c:strRef>
          </c:cat>
          <c:val>
            <c:numRef>
              <c:f>Sheet1!$D$2:$D$5</c:f>
              <c:numCache>
                <c:formatCode>###0%</c:formatCode>
                <c:ptCount val="4"/>
                <c:pt idx="0">
                  <c:v>0.37464720304247984</c:v>
                </c:pt>
                <c:pt idx="1">
                  <c:v>0.35563857758448481</c:v>
                </c:pt>
                <c:pt idx="2">
                  <c:v>0.41422377569232699</c:v>
                </c:pt>
                <c:pt idx="3">
                  <c:v>0.36497638925032017</c:v>
                </c:pt>
              </c:numCache>
            </c:numRef>
          </c:val>
          <c:extLst>
            <c:ext xmlns:c16="http://schemas.microsoft.com/office/drawing/2014/chart" uri="{C3380CC4-5D6E-409C-BE32-E72D297353CC}">
              <c16:uniqueId val="{00000002-8663-416A-BBD3-23EC9E7F8BFC}"/>
            </c:ext>
          </c:extLst>
        </c:ser>
        <c:ser>
          <c:idx val="3"/>
          <c:order val="3"/>
          <c:tx>
            <c:strRef>
              <c:f>Sheet1!$E$1</c:f>
              <c:strCache>
                <c:ptCount val="1"/>
                <c:pt idx="0">
                  <c:v>Agree</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Nov-18</c:v>
                </c:pt>
                <c:pt idx="1">
                  <c:v>Mar-19</c:v>
                </c:pt>
                <c:pt idx="2">
                  <c:v>Nov-19</c:v>
                </c:pt>
                <c:pt idx="3">
                  <c:v>Mar-20</c:v>
                </c:pt>
              </c:strCache>
            </c:strRef>
          </c:cat>
          <c:val>
            <c:numRef>
              <c:f>Sheet1!$E$2:$E$5</c:f>
              <c:numCache>
                <c:formatCode>###0%</c:formatCode>
                <c:ptCount val="4"/>
                <c:pt idx="0">
                  <c:v>0.36546877485471641</c:v>
                </c:pt>
                <c:pt idx="1">
                  <c:v>0.3305300823067614</c:v>
                </c:pt>
                <c:pt idx="2">
                  <c:v>0.27752128075570653</c:v>
                </c:pt>
                <c:pt idx="3">
                  <c:v>0.31082954381909678</c:v>
                </c:pt>
              </c:numCache>
            </c:numRef>
          </c:val>
          <c:extLst>
            <c:ext xmlns:c16="http://schemas.microsoft.com/office/drawing/2014/chart" uri="{C3380CC4-5D6E-409C-BE32-E72D297353CC}">
              <c16:uniqueId val="{00000003-8663-416A-BBD3-23EC9E7F8BFC}"/>
            </c:ext>
          </c:extLst>
        </c:ser>
        <c:ser>
          <c:idx val="4"/>
          <c:order val="4"/>
          <c:tx>
            <c:strRef>
              <c:f>Sheet1!$F$1</c:f>
              <c:strCache>
                <c:ptCount val="1"/>
                <c:pt idx="0">
                  <c:v>Strongly agree</c:v>
                </c:pt>
              </c:strCache>
            </c:strRef>
          </c:tx>
          <c:spPr>
            <a:solidFill>
              <a:srgbClr val="FF7529"/>
            </a:solidFill>
            <a:ln w="28575">
              <a:solidFill>
                <a:srgbClr val="FFFFFF"/>
              </a:solidFill>
            </a:ln>
          </c:spPr>
          <c:invertIfNegative val="0"/>
          <c:dLbls>
            <c:spPr>
              <a:noFill/>
              <a:ln>
                <a:noFill/>
              </a:ln>
              <a:effectLst/>
            </c:spPr>
            <c:txPr>
              <a:bodyPr wrap="square" lIns="38100" tIns="19050" rIns="38100" bIns="19050" anchor="ctr">
                <a:spAutoFit/>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Nov-18</c:v>
                </c:pt>
                <c:pt idx="1">
                  <c:v>Mar-19</c:v>
                </c:pt>
                <c:pt idx="2">
                  <c:v>Nov-19</c:v>
                </c:pt>
                <c:pt idx="3">
                  <c:v>Mar-20</c:v>
                </c:pt>
              </c:strCache>
            </c:strRef>
          </c:cat>
          <c:val>
            <c:numRef>
              <c:f>Sheet1!$F$2:$F$5</c:f>
              <c:numCache>
                <c:formatCode>###0%</c:formatCode>
                <c:ptCount val="4"/>
                <c:pt idx="0">
                  <c:v>4.5700906817870306E-2</c:v>
                </c:pt>
                <c:pt idx="1">
                  <c:v>5.4420698898869808E-2</c:v>
                </c:pt>
                <c:pt idx="2">
                  <c:v>3.9774217776723936E-2</c:v>
                </c:pt>
                <c:pt idx="3">
                  <c:v>3.1738641746394285E-2</c:v>
                </c:pt>
              </c:numCache>
            </c:numRef>
          </c:val>
          <c:extLst>
            <c:ext xmlns:c16="http://schemas.microsoft.com/office/drawing/2014/chart" uri="{C3380CC4-5D6E-409C-BE32-E72D297353CC}">
              <c16:uniqueId val="{00000000-07FF-4CD4-A678-90319A0CF4AE}"/>
            </c:ext>
          </c:extLst>
        </c:ser>
        <c:dLbls>
          <c:dLblPos val="ctr"/>
          <c:showLegendKey val="0"/>
          <c:showVal val="1"/>
          <c:showCatName val="0"/>
          <c:showSerName val="0"/>
          <c:showPercent val="0"/>
          <c:showBubbleSize val="0"/>
        </c:dLbls>
        <c:gapWidth val="120"/>
        <c:overlap val="100"/>
        <c:axId val="204610944"/>
        <c:axId val="204620928"/>
      </c:barChart>
      <c:catAx>
        <c:axId val="20461094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204620928"/>
        <c:crosses val="autoZero"/>
        <c:auto val="0"/>
        <c:lblAlgn val="ctr"/>
        <c:lblOffset val="100"/>
        <c:noMultiLvlLbl val="0"/>
      </c:catAx>
      <c:valAx>
        <c:axId val="204620928"/>
        <c:scaling>
          <c:orientation val="minMax"/>
        </c:scaling>
        <c:delete val="1"/>
        <c:axPos val="l"/>
        <c:numFmt formatCode="0%" sourceLinked="1"/>
        <c:majorTickMark val="out"/>
        <c:minorTickMark val="none"/>
        <c:tickLblPos val="none"/>
        <c:crossAx val="204610944"/>
        <c:crosses val="autoZero"/>
        <c:crossBetween val="between"/>
      </c:valAx>
    </c:plotArea>
    <c:legend>
      <c:legendPos val="l"/>
      <c:layout>
        <c:manualLayout>
          <c:xMode val="edge"/>
          <c:yMode val="edge"/>
          <c:x val="7.3989936183041227E-2"/>
          <c:y val="0.15123734533183353"/>
          <c:w val="0.12184647154678624"/>
          <c:h val="0.58376040494938131"/>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95511517615161E-3"/>
          <c:y val="9.179532870196587E-2"/>
          <c:w val="0.99340044884823853"/>
          <c:h val="0.776753760596819"/>
        </c:manualLayout>
      </c:layout>
      <c:lineChart>
        <c:grouping val="standard"/>
        <c:varyColors val="0"/>
        <c:ser>
          <c:idx val="1"/>
          <c:order val="0"/>
          <c:tx>
            <c:strRef>
              <c:f>Sheet1!$B$1</c:f>
              <c:strCache>
                <c:ptCount val="1"/>
                <c:pt idx="0">
                  <c:v>Too much</c:v>
                </c:pt>
              </c:strCache>
            </c:strRef>
          </c:tx>
          <c:dPt>
            <c:idx val="0"/>
            <c:bubble3D val="0"/>
            <c:extLst>
              <c:ext xmlns:c16="http://schemas.microsoft.com/office/drawing/2014/chart" uri="{C3380CC4-5D6E-409C-BE32-E72D297353CC}">
                <c16:uniqueId val="{00000002-2240-407D-805C-FAB1AD54C5BA}"/>
              </c:ext>
            </c:extLst>
          </c:dPt>
          <c:dPt>
            <c:idx val="1"/>
            <c:bubble3D val="0"/>
            <c:extLst>
              <c:ext xmlns:c16="http://schemas.microsoft.com/office/drawing/2014/chart" uri="{C3380CC4-5D6E-409C-BE32-E72D297353CC}">
                <c16:uniqueId val="{00000003-2240-407D-805C-FAB1AD54C5BA}"/>
              </c:ext>
            </c:extLst>
          </c:dPt>
          <c:dPt>
            <c:idx val="2"/>
            <c:bubble3D val="0"/>
            <c:extLst>
              <c:ext xmlns:c16="http://schemas.microsoft.com/office/drawing/2014/chart" uri="{C3380CC4-5D6E-409C-BE32-E72D297353CC}">
                <c16:uniqueId val="{00000005-2240-407D-805C-FAB1AD54C5BA}"/>
              </c:ext>
            </c:extLst>
          </c:dPt>
          <c:dPt>
            <c:idx val="3"/>
            <c:bubble3D val="0"/>
            <c:extLst>
              <c:ext xmlns:c16="http://schemas.microsoft.com/office/drawing/2014/chart" uri="{C3380CC4-5D6E-409C-BE32-E72D297353CC}">
                <c16:uniqueId val="{00000006-2240-407D-805C-FAB1AD54C5BA}"/>
              </c:ext>
            </c:extLst>
          </c:dPt>
          <c:dPt>
            <c:idx val="4"/>
            <c:bubble3D val="0"/>
            <c:extLst>
              <c:ext xmlns:c16="http://schemas.microsoft.com/office/drawing/2014/chart" uri="{C3380CC4-5D6E-409C-BE32-E72D297353CC}">
                <c16:uniqueId val="{00000008-2240-407D-805C-FAB1AD54C5BA}"/>
              </c:ext>
            </c:extLst>
          </c:dPt>
          <c:dLbls>
            <c:dLbl>
              <c:idx val="0"/>
              <c:spPr/>
              <c:txPr>
                <a:bodyPr/>
                <a:lstStyle/>
                <a:p>
                  <a:pPr>
                    <a:defRPr sz="90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2240-407D-805C-FAB1AD54C5BA}"/>
                </c:ext>
              </c:extLst>
            </c:dLbl>
            <c:dLbl>
              <c:idx val="1"/>
              <c:spPr/>
              <c:txPr>
                <a:bodyPr/>
                <a:lstStyle/>
                <a:p>
                  <a:pPr>
                    <a:defRPr sz="900" i="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2240-407D-805C-FAB1AD54C5BA}"/>
                </c:ext>
              </c:extLst>
            </c:dLbl>
            <c:dLbl>
              <c:idx val="2"/>
              <c:spPr/>
              <c:txPr>
                <a:bodyPr/>
                <a:lstStyle/>
                <a:p>
                  <a:pPr>
                    <a:defRPr sz="90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2240-407D-805C-FAB1AD54C5BA}"/>
                </c:ext>
              </c:extLst>
            </c:dLbl>
            <c:dLbl>
              <c:idx val="3"/>
              <c:spPr/>
              <c:txPr>
                <a:bodyPr/>
                <a:lstStyle/>
                <a:p>
                  <a:pPr>
                    <a:defRPr sz="900" i="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2240-407D-805C-FAB1AD54C5BA}"/>
                </c:ext>
              </c:extLst>
            </c:dLbl>
            <c:dLbl>
              <c:idx val="4"/>
              <c:spPr/>
              <c:txPr>
                <a:bodyPr/>
                <a:lstStyle/>
                <a:p>
                  <a:pPr>
                    <a:defRPr sz="900">
                      <a:solidFill>
                        <a:schemeClr val="bg1"/>
                      </a:solidFill>
                      <a:latin typeface="+mn-lt"/>
                      <a:ea typeface="National Book" pitchFamily="50" charset="0"/>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2240-407D-805C-FAB1AD54C5BA}"/>
                </c:ext>
              </c:extLst>
            </c:dLbl>
            <c:spPr>
              <a:noFill/>
              <a:ln>
                <a:noFill/>
              </a:ln>
              <a:effectLst/>
            </c:spPr>
            <c:txPr>
              <a:bodyPr/>
              <a:lstStyle/>
              <a:p>
                <a:pPr>
                  <a:defRPr sz="900">
                    <a:solidFill>
                      <a:schemeClr val="bg1"/>
                    </a:solidFill>
                    <a:latin typeface="+mn-lt"/>
                    <a:ea typeface="National Book"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Mar-20</c:v>
                </c:pt>
                <c:pt idx="1">
                  <c:v>Nov-19</c:v>
                </c:pt>
                <c:pt idx="2">
                  <c:v>Mar-19</c:v>
                </c:pt>
                <c:pt idx="3">
                  <c:v>Nov-18</c:v>
                </c:pt>
                <c:pt idx="4">
                  <c:v>Mar-18</c:v>
                </c:pt>
                <c:pt idx="5">
                  <c:v>Nov-17</c:v>
                </c:pt>
                <c:pt idx="6">
                  <c:v>Mar-17</c:v>
                </c:pt>
                <c:pt idx="7">
                  <c:v>Nov-16</c:v>
                </c:pt>
                <c:pt idx="8">
                  <c:v>Mar-16</c:v>
                </c:pt>
                <c:pt idx="9">
                  <c:v>Dec-15</c:v>
                </c:pt>
              </c:strCache>
            </c:strRef>
          </c:cat>
          <c:val>
            <c:numRef>
              <c:f>Sheet1!$B$2:$B$11</c:f>
              <c:numCache>
                <c:formatCode>###0%</c:formatCode>
                <c:ptCount val="10"/>
                <c:pt idx="0">
                  <c:v>0.42068158817276197</c:v>
                </c:pt>
                <c:pt idx="1">
                  <c:v>0.40183437429944069</c:v>
                </c:pt>
                <c:pt idx="2">
                  <c:v>0.42915214938848473</c:v>
                </c:pt>
                <c:pt idx="3">
                  <c:v>0.39176299010813426</c:v>
                </c:pt>
                <c:pt idx="4">
                  <c:v>0.39209132135295216</c:v>
                </c:pt>
                <c:pt idx="5">
                  <c:v>0.39890344455381466</c:v>
                </c:pt>
                <c:pt idx="6">
                  <c:v>0.34940929354690164</c:v>
                </c:pt>
                <c:pt idx="7">
                  <c:v>0.34100962669669888</c:v>
                </c:pt>
                <c:pt idx="8">
                  <c:v>0.25106343349019766</c:v>
                </c:pt>
                <c:pt idx="9">
                  <c:v>0.18262230203044411</c:v>
                </c:pt>
              </c:numCache>
            </c:numRef>
          </c:val>
          <c:smooth val="0"/>
          <c:extLst>
            <c:ext xmlns:c16="http://schemas.microsoft.com/office/drawing/2014/chart" uri="{C3380CC4-5D6E-409C-BE32-E72D297353CC}">
              <c16:uniqueId val="{00000009-2240-407D-805C-FAB1AD54C5BA}"/>
            </c:ext>
          </c:extLst>
        </c:ser>
        <c:dLbls>
          <c:showLegendKey val="0"/>
          <c:showVal val="0"/>
          <c:showCatName val="0"/>
          <c:showSerName val="0"/>
          <c:showPercent val="0"/>
          <c:showBubbleSize val="0"/>
        </c:dLbls>
        <c:marker val="1"/>
        <c:smooth val="0"/>
        <c:axId val="96148096"/>
        <c:axId val="96158080"/>
      </c:lineChart>
      <c:catAx>
        <c:axId val="96148096"/>
        <c:scaling>
          <c:orientation val="maxMin"/>
        </c:scaling>
        <c:delete val="0"/>
        <c:axPos val="b"/>
        <c:numFmt formatCode="General" sourceLinked="0"/>
        <c:majorTickMark val="none"/>
        <c:minorTickMark val="none"/>
        <c:tickLblPos val="nextTo"/>
        <c:spPr>
          <a:ln>
            <a:noFill/>
          </a:ln>
        </c:spPr>
        <c:txPr>
          <a:bodyPr/>
          <a:lstStyle/>
          <a:p>
            <a:pPr>
              <a:defRPr sz="900">
                <a:solidFill>
                  <a:schemeClr val="bg1"/>
                </a:solidFill>
              </a:defRPr>
            </a:pPr>
            <a:endParaRPr lang="en-US"/>
          </a:p>
        </c:txPr>
        <c:crossAx val="96158080"/>
        <c:crosses val="autoZero"/>
        <c:auto val="1"/>
        <c:lblAlgn val="ctr"/>
        <c:lblOffset val="250"/>
        <c:noMultiLvlLbl val="0"/>
      </c:catAx>
      <c:valAx>
        <c:axId val="96158080"/>
        <c:scaling>
          <c:orientation val="minMax"/>
          <c:min val="0"/>
        </c:scaling>
        <c:delete val="0"/>
        <c:axPos val="r"/>
        <c:numFmt formatCode="###0%" sourceLinked="1"/>
        <c:majorTickMark val="none"/>
        <c:minorTickMark val="none"/>
        <c:tickLblPos val="none"/>
        <c:spPr>
          <a:ln>
            <a:noFill/>
          </a:ln>
        </c:spPr>
        <c:crossAx val="9614809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62080392489069"/>
          <c:y val="0.15677030371203599"/>
          <c:w val="0.76453322590719563"/>
          <c:h val="0.57872688413948259"/>
        </c:manualLayout>
      </c:layout>
      <c:barChart>
        <c:barDir val="col"/>
        <c:grouping val="percentStacked"/>
        <c:varyColors val="0"/>
        <c:ser>
          <c:idx val="0"/>
          <c:order val="0"/>
          <c:tx>
            <c:strRef>
              <c:f>Sheet1!$B$1</c:f>
              <c:strCache>
                <c:ptCount val="1"/>
                <c:pt idx="0">
                  <c:v>Strongly disagree</c:v>
                </c:pt>
              </c:strCache>
            </c:strRef>
          </c:tx>
          <c:spPr>
            <a:solidFill>
              <a:srgbClr val="171717"/>
            </a:solidFill>
            <a:ln w="28575">
              <a:solidFill>
                <a:sysClr val="window" lastClr="FFFFFF"/>
              </a:solidFill>
            </a:ln>
          </c:spPr>
          <c:invertIfNegative val="0"/>
          <c:dLbls>
            <c:delete val="1"/>
          </c:dLbls>
          <c:cat>
            <c:strRef>
              <c:f>Sheet1!$A$2:$A$4</c:f>
              <c:strCache>
                <c:ptCount val="3"/>
                <c:pt idx="0">
                  <c:v>Mar-19</c:v>
                </c:pt>
                <c:pt idx="1">
                  <c:v>Nov-19</c:v>
                </c:pt>
                <c:pt idx="2">
                  <c:v>Mar-20</c:v>
                </c:pt>
              </c:strCache>
            </c:strRef>
          </c:cat>
          <c:val>
            <c:numRef>
              <c:f>Sheet1!$B$2:$B$4</c:f>
              <c:numCache>
                <c:formatCode>###0%</c:formatCode>
                <c:ptCount val="3"/>
                <c:pt idx="0">
                  <c:v>1.0922468626056616E-2</c:v>
                </c:pt>
                <c:pt idx="1">
                  <c:v>1.0286079535923391E-2</c:v>
                </c:pt>
                <c:pt idx="2">
                  <c:v>5.8728736848848787E-3</c:v>
                </c:pt>
              </c:numCache>
            </c:numRef>
          </c:val>
          <c:extLst>
            <c:ext xmlns:c16="http://schemas.microsoft.com/office/drawing/2014/chart" uri="{C3380CC4-5D6E-409C-BE32-E72D297353CC}">
              <c16:uniqueId val="{00000000-6D0C-4100-BA54-159B47BFB1C7}"/>
            </c:ext>
          </c:extLst>
        </c:ser>
        <c:ser>
          <c:idx val="1"/>
          <c:order val="1"/>
          <c:tx>
            <c:strRef>
              <c:f>Sheet1!$C$1</c:f>
              <c:strCache>
                <c:ptCount val="1"/>
                <c:pt idx="0">
                  <c:v>Disagree</c:v>
                </c:pt>
              </c:strCache>
            </c:strRef>
          </c:tx>
          <c:spPr>
            <a:solidFill>
              <a:srgbClr val="8B8B8B"/>
            </a:solidFill>
            <a:ln w="28575">
              <a:solidFill>
                <a:sysClr val="window" lastClr="FFFFFF"/>
              </a:solidFill>
            </a:ln>
          </c:spPr>
          <c:invertIfNegative val="0"/>
          <c:dLbls>
            <c:delete val="1"/>
          </c:dLbls>
          <c:cat>
            <c:strRef>
              <c:f>Sheet1!$A$2:$A$4</c:f>
              <c:strCache>
                <c:ptCount val="3"/>
                <c:pt idx="0">
                  <c:v>Mar-19</c:v>
                </c:pt>
                <c:pt idx="1">
                  <c:v>Nov-19</c:v>
                </c:pt>
                <c:pt idx="2">
                  <c:v>Mar-20</c:v>
                </c:pt>
              </c:strCache>
            </c:strRef>
          </c:cat>
          <c:val>
            <c:numRef>
              <c:f>Sheet1!$C$2:$C$4</c:f>
              <c:numCache>
                <c:formatCode>###0%</c:formatCode>
                <c:ptCount val="3"/>
                <c:pt idx="0">
                  <c:v>2.5214722393023647E-2</c:v>
                </c:pt>
                <c:pt idx="1">
                  <c:v>3.7106653033382848E-2</c:v>
                </c:pt>
                <c:pt idx="2">
                  <c:v>2.307677410198777E-2</c:v>
                </c:pt>
              </c:numCache>
            </c:numRef>
          </c:val>
          <c:extLst>
            <c:ext xmlns:c16="http://schemas.microsoft.com/office/drawing/2014/chart" uri="{C3380CC4-5D6E-409C-BE32-E72D297353CC}">
              <c16:uniqueId val="{00000001-6D0C-4100-BA54-159B47BFB1C7}"/>
            </c:ext>
          </c:extLst>
        </c:ser>
        <c:ser>
          <c:idx val="2"/>
          <c:order val="2"/>
          <c:tx>
            <c:strRef>
              <c:f>Sheet1!$D$1</c:f>
              <c:strCache>
                <c:ptCount val="1"/>
                <c:pt idx="0">
                  <c:v>Neither</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Mar-19</c:v>
                </c:pt>
                <c:pt idx="1">
                  <c:v>Nov-19</c:v>
                </c:pt>
                <c:pt idx="2">
                  <c:v>Mar-20</c:v>
                </c:pt>
              </c:strCache>
            </c:strRef>
          </c:cat>
          <c:val>
            <c:numRef>
              <c:f>Sheet1!$D$2:$D$4</c:f>
              <c:numCache>
                <c:formatCode>###0%</c:formatCode>
                <c:ptCount val="3"/>
                <c:pt idx="0">
                  <c:v>7.5403367130664867E-2</c:v>
                </c:pt>
                <c:pt idx="1">
                  <c:v>9.1823077187620616E-2</c:v>
                </c:pt>
                <c:pt idx="2">
                  <c:v>0.12540313098519751</c:v>
                </c:pt>
              </c:numCache>
            </c:numRef>
          </c:val>
          <c:extLst>
            <c:ext xmlns:c16="http://schemas.microsoft.com/office/drawing/2014/chart" uri="{C3380CC4-5D6E-409C-BE32-E72D297353CC}">
              <c16:uniqueId val="{00000002-6D0C-4100-BA54-159B47BFB1C7}"/>
            </c:ext>
          </c:extLst>
        </c:ser>
        <c:ser>
          <c:idx val="3"/>
          <c:order val="3"/>
          <c:tx>
            <c:strRef>
              <c:f>Sheet1!$E$1</c:f>
              <c:strCache>
                <c:ptCount val="1"/>
                <c:pt idx="0">
                  <c:v>Agree</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Mar-19</c:v>
                </c:pt>
                <c:pt idx="1">
                  <c:v>Nov-19</c:v>
                </c:pt>
                <c:pt idx="2">
                  <c:v>Mar-20</c:v>
                </c:pt>
              </c:strCache>
            </c:strRef>
          </c:cat>
          <c:val>
            <c:numRef>
              <c:f>Sheet1!$E$2:$E$4</c:f>
              <c:numCache>
                <c:formatCode>###0%</c:formatCode>
                <c:ptCount val="3"/>
                <c:pt idx="0">
                  <c:v>0.36694533095433213</c:v>
                </c:pt>
                <c:pt idx="1">
                  <c:v>0.36375838135784577</c:v>
                </c:pt>
                <c:pt idx="2">
                  <c:v>0.33422935152007066</c:v>
                </c:pt>
              </c:numCache>
            </c:numRef>
          </c:val>
          <c:extLst>
            <c:ext xmlns:c16="http://schemas.microsoft.com/office/drawing/2014/chart" uri="{C3380CC4-5D6E-409C-BE32-E72D297353CC}">
              <c16:uniqueId val="{00000003-6D0C-4100-BA54-159B47BFB1C7}"/>
            </c:ext>
          </c:extLst>
        </c:ser>
        <c:ser>
          <c:idx val="4"/>
          <c:order val="4"/>
          <c:tx>
            <c:strRef>
              <c:f>Sheet1!$F$1</c:f>
              <c:strCache>
                <c:ptCount val="1"/>
                <c:pt idx="0">
                  <c:v>Strongly agree</c:v>
                </c:pt>
              </c:strCache>
            </c:strRef>
          </c:tx>
          <c:spPr>
            <a:solidFill>
              <a:srgbClr val="FF7529"/>
            </a:solidFill>
            <a:ln w="28575">
              <a:solidFill>
                <a:srgbClr val="FFFFFF"/>
              </a:solidFill>
            </a:ln>
          </c:spPr>
          <c:invertIfNegative val="0"/>
          <c:dLbls>
            <c:spPr>
              <a:noFill/>
              <a:ln>
                <a:noFill/>
              </a:ln>
              <a:effectLst/>
            </c:spPr>
            <c:txPr>
              <a:bodyPr wrap="square" lIns="38100" tIns="19050" rIns="38100" bIns="19050" anchor="ctr">
                <a:spAutoFit/>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Mar-19</c:v>
                </c:pt>
                <c:pt idx="1">
                  <c:v>Nov-19</c:v>
                </c:pt>
                <c:pt idx="2">
                  <c:v>Mar-20</c:v>
                </c:pt>
              </c:strCache>
            </c:strRef>
          </c:cat>
          <c:val>
            <c:numRef>
              <c:f>Sheet1!$F$2:$F$4</c:f>
              <c:numCache>
                <c:formatCode>###0%</c:formatCode>
                <c:ptCount val="3"/>
                <c:pt idx="0">
                  <c:v>0.52151411089592059</c:v>
                </c:pt>
                <c:pt idx="1">
                  <c:v>0.49702580888523096</c:v>
                </c:pt>
                <c:pt idx="2">
                  <c:v>0.51141786970786163</c:v>
                </c:pt>
              </c:numCache>
            </c:numRef>
          </c:val>
          <c:extLst>
            <c:ext xmlns:c16="http://schemas.microsoft.com/office/drawing/2014/chart" uri="{C3380CC4-5D6E-409C-BE32-E72D297353CC}">
              <c16:uniqueId val="{00000004-6D0C-4100-BA54-159B47BFB1C7}"/>
            </c:ext>
          </c:extLst>
        </c:ser>
        <c:dLbls>
          <c:dLblPos val="ctr"/>
          <c:showLegendKey val="0"/>
          <c:showVal val="1"/>
          <c:showCatName val="0"/>
          <c:showSerName val="0"/>
          <c:showPercent val="0"/>
          <c:showBubbleSize val="0"/>
        </c:dLbls>
        <c:gapWidth val="120"/>
        <c:overlap val="100"/>
        <c:axId val="204610944"/>
        <c:axId val="204620928"/>
      </c:barChart>
      <c:catAx>
        <c:axId val="204610944"/>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204620928"/>
        <c:crosses val="autoZero"/>
        <c:auto val="0"/>
        <c:lblAlgn val="ctr"/>
        <c:lblOffset val="100"/>
        <c:noMultiLvlLbl val="0"/>
      </c:catAx>
      <c:valAx>
        <c:axId val="204620928"/>
        <c:scaling>
          <c:orientation val="minMax"/>
        </c:scaling>
        <c:delete val="1"/>
        <c:axPos val="l"/>
        <c:numFmt formatCode="0%" sourceLinked="1"/>
        <c:majorTickMark val="out"/>
        <c:minorTickMark val="none"/>
        <c:tickLblPos val="none"/>
        <c:crossAx val="204610944"/>
        <c:crosses val="autoZero"/>
        <c:crossBetween val="between"/>
      </c:valAx>
    </c:plotArea>
    <c:legend>
      <c:legendPos val="l"/>
      <c:layout>
        <c:manualLayout>
          <c:xMode val="edge"/>
          <c:yMode val="edge"/>
          <c:x val="4.5636801257758979E-2"/>
          <c:y val="0.15123734533183353"/>
          <c:w val="0.16437625409390577"/>
          <c:h val="0.58376040494938131"/>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0"/>
              <c:numFmt formatCode="0%" sourceLinked="0"/>
              <c:spPr>
                <a:noFill/>
                <a:ln>
                  <a:noFill/>
                </a:ln>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A91-43BD-A53C-47D4274E0E64}"/>
                </c:ext>
              </c:extLst>
            </c:dLbl>
            <c:dLbl>
              <c:idx val="1"/>
              <c:numFmt formatCode="0%" sourceLinked="0"/>
              <c:spPr>
                <a:noFill/>
                <a:ln>
                  <a:noFill/>
                </a:ln>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A91-43BD-A53C-47D4274E0E64}"/>
                </c:ext>
              </c:extLst>
            </c:dLbl>
            <c:dLbl>
              <c:idx val="2"/>
              <c:numFmt formatCode="0%" sourceLinked="0"/>
              <c:spPr>
                <a:solidFill>
                  <a:srgbClr val="FF0000"/>
                </a:solidFill>
                <a:ln>
                  <a:noFill/>
                </a:ln>
                <a:effectLst/>
              </c:spPr>
              <c:txPr>
                <a:bodyPr/>
                <a:lstStyle/>
                <a:p>
                  <a:pPr algn="ct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BA91-43BD-A53C-47D4274E0E64}"/>
                </c:ext>
              </c:extLst>
            </c:dLbl>
            <c:dLbl>
              <c:idx val="3"/>
              <c:numFmt formatCode="0%" sourceLinked="0"/>
              <c:spPr>
                <a:solidFill>
                  <a:srgbClr val="00FF00"/>
                </a:solid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819-499B-85D7-91B5216F6338}"/>
                </c:ext>
              </c:extLst>
            </c:dLbl>
            <c:dLbl>
              <c:idx val="4"/>
              <c:numFmt formatCode="0%" sourceLinked="0"/>
              <c:spPr>
                <a:noFill/>
                <a:ln>
                  <a:noFill/>
                </a:ln>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BA91-43BD-A53C-47D4274E0E64}"/>
                </c:ext>
              </c:extLst>
            </c:dLbl>
            <c:dLbl>
              <c:idx val="6"/>
              <c:numFmt formatCode="0%" sourceLinked="0"/>
              <c:spPr>
                <a:solidFill>
                  <a:srgbClr val="00FF00"/>
                </a:solid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819-499B-85D7-91B5216F6338}"/>
                </c:ext>
              </c:extLst>
            </c:dLbl>
            <c:dLbl>
              <c:idx val="7"/>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BA91-43BD-A53C-47D4274E0E64}"/>
                </c:ext>
              </c:extLst>
            </c:dLbl>
            <c:dLbl>
              <c:idx val="8"/>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BA91-43BD-A53C-47D4274E0E64}"/>
                </c:ext>
              </c:extLst>
            </c:dLbl>
            <c:dLbl>
              <c:idx val="9"/>
              <c:numFmt formatCode="0%" sourceLinked="0"/>
              <c:spPr>
                <a:solidFill>
                  <a:srgbClr val="FF0000"/>
                </a:solidFill>
                <a:ln>
                  <a:noFill/>
                </a:ln>
                <a:effectLst/>
              </c:spPr>
              <c:txPr>
                <a:bodyPr/>
                <a:lstStyle/>
                <a:p>
                  <a:pPr algn="ct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F819-499B-85D7-91B5216F6338}"/>
                </c:ext>
              </c:extLst>
            </c:dLbl>
            <c:numFmt formatCode="0%" sourceLinked="0"/>
            <c:spPr>
              <a:no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0.16347780924439548</c:v>
                </c:pt>
                <c:pt idx="1">
                  <c:v>0.16817406397550255</c:v>
                </c:pt>
                <c:pt idx="2">
                  <c:v>0.11026288987172955</c:v>
                </c:pt>
                <c:pt idx="3">
                  <c:v>0.30246327025989678</c:v>
                </c:pt>
                <c:pt idx="4">
                  <c:v>0.17289672401338418</c:v>
                </c:pt>
                <c:pt idx="5">
                  <c:v>0.17864143650601805</c:v>
                </c:pt>
                <c:pt idx="6">
                  <c:v>0.26992549643271657</c:v>
                </c:pt>
                <c:pt idx="7">
                  <c:v>0.1134928466922209</c:v>
                </c:pt>
                <c:pt idx="8">
                  <c:v>0.1494303399959398</c:v>
                </c:pt>
                <c:pt idx="9">
                  <c:v>9.0530130940749493E-2</c:v>
                </c:pt>
                <c:pt idx="10">
                  <c:v>0.19450640736026409</c:v>
                </c:pt>
              </c:numCache>
            </c:numRef>
          </c:val>
          <c:extLst>
            <c:ext xmlns:c16="http://schemas.microsoft.com/office/drawing/2014/chart" uri="{C3380CC4-5D6E-409C-BE32-E72D297353CC}">
              <c16:uniqueId val="{00000003-15B7-4D68-A5A6-EEB3BC86471A}"/>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dLbl>
              <c:idx val="0"/>
              <c:numFmt formatCode="0%" sourceLinked="0"/>
              <c:spPr>
                <a:noFill/>
                <a:ln>
                  <a:noFill/>
                </a:ln>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BA91-43BD-A53C-47D4274E0E64}"/>
                </c:ext>
              </c:extLst>
            </c:dLbl>
            <c:dLbl>
              <c:idx val="3"/>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819-499B-85D7-91B5216F6338}"/>
                </c:ext>
              </c:extLst>
            </c:dLbl>
            <c:dLbl>
              <c:idx val="4"/>
              <c:numFmt formatCode="0%" sourceLinked="0"/>
              <c:spPr>
                <a:noFill/>
                <a:ln>
                  <a:noFill/>
                </a:ln>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BA91-43BD-A53C-47D4274E0E64}"/>
                </c:ext>
              </c:extLst>
            </c:dLbl>
            <c:dLbl>
              <c:idx val="9"/>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F819-499B-85D7-91B5216F6338}"/>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0.48151049064656698</c:v>
                </c:pt>
                <c:pt idx="1">
                  <c:v>0.48741937642952782</c:v>
                </c:pt>
                <c:pt idx="2">
                  <c:v>0.53876842719271978</c:v>
                </c:pt>
                <c:pt idx="3">
                  <c:v>0.32951267865597567</c:v>
                </c:pt>
                <c:pt idx="4">
                  <c:v>0.52461108334319961</c:v>
                </c:pt>
                <c:pt idx="5">
                  <c:v>0.49451367605877006</c:v>
                </c:pt>
                <c:pt idx="6">
                  <c:v>0.39525528901293394</c:v>
                </c:pt>
                <c:pt idx="7">
                  <c:v>0.44979685046961909</c:v>
                </c:pt>
                <c:pt idx="8">
                  <c:v>0.48561075073188503</c:v>
                </c:pt>
                <c:pt idx="9">
                  <c:v>0.38797976958992564</c:v>
                </c:pt>
                <c:pt idx="10">
                  <c:v>0.43906079584403218</c:v>
                </c:pt>
              </c:numCache>
            </c:numRef>
          </c:val>
          <c:extLst>
            <c:ext xmlns:c16="http://schemas.microsoft.com/office/drawing/2014/chart" uri="{C3380CC4-5D6E-409C-BE32-E72D297353CC}">
              <c16:uniqueId val="{00000006-15B7-4D68-A5A6-EEB3BC86471A}"/>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dLbl>
              <c:idx val="4"/>
              <c:numFmt formatCode="0%" sourceLinked="0"/>
              <c:spPr>
                <a:noFill/>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BA91-43BD-A53C-47D4274E0E64}"/>
                </c:ext>
              </c:extLst>
            </c:dLbl>
            <c:dLbl>
              <c:idx val="8"/>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BA91-43BD-A53C-47D4274E0E64}"/>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0.18999557363348812</c:v>
                </c:pt>
                <c:pt idx="1">
                  <c:v>0.17243038030531718</c:v>
                </c:pt>
                <c:pt idx="2">
                  <c:v>0.22524425920954813</c:v>
                </c:pt>
                <c:pt idx="3">
                  <c:v>0.18194241748768752</c:v>
                </c:pt>
                <c:pt idx="4">
                  <c:v>0.1629630344083127</c:v>
                </c:pt>
                <c:pt idx="5">
                  <c:v>0.18885885539867253</c:v>
                </c:pt>
                <c:pt idx="6">
                  <c:v>0.16837747505292719</c:v>
                </c:pt>
                <c:pt idx="7">
                  <c:v>0.1642802064532167</c:v>
                </c:pt>
                <c:pt idx="8">
                  <c:v>0.15746643020850354</c:v>
                </c:pt>
                <c:pt idx="9">
                  <c:v>0.19391204077323668</c:v>
                </c:pt>
                <c:pt idx="10">
                  <c:v>0.22938790552091345</c:v>
                </c:pt>
              </c:numCache>
            </c:numRef>
          </c:val>
          <c:extLst>
            <c:ext xmlns:c16="http://schemas.microsoft.com/office/drawing/2014/chart" uri="{C3380CC4-5D6E-409C-BE32-E72D297353CC}">
              <c16:uniqueId val="{00000008-15B7-4D68-A5A6-EEB3BC86471A}"/>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dLbl>
              <c:idx val="4"/>
              <c:numFmt formatCode="0%" sourceLinked="0"/>
              <c:spPr>
                <a:noFill/>
                <a:ln>
                  <a:noFill/>
                </a:ln>
              </c:spPr>
              <c:txPr>
                <a:bodyPr anchorCtr="0"/>
                <a:lstStyle/>
                <a:p>
                  <a:pPr algn="ctr">
                    <a:defRPr lang="en-US" sz="1000" b="0"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BA91-43BD-A53C-47D4274E0E64}"/>
                </c:ext>
              </c:extLst>
            </c:dLbl>
            <c:dLbl>
              <c:idx val="6"/>
              <c:numFmt formatCode="0%" sourceLinked="0"/>
              <c:spPr>
                <a:noFill/>
                <a:ln>
                  <a:noFill/>
                </a:ln>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0-BA91-43BD-A53C-47D4274E0E64}"/>
                </c:ext>
              </c:extLst>
            </c:dLbl>
            <c:dLbl>
              <c:idx val="7"/>
              <c:numFmt formatCode="0%" sourceLinked="0"/>
              <c:spPr>
                <a:solidFill>
                  <a:srgbClr val="00FF00"/>
                </a:solidFill>
                <a:ln>
                  <a:solidFill>
                    <a:srgbClr val="FFFFFF"/>
                  </a:solid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F819-499B-85D7-91B5216F6338}"/>
                </c:ext>
              </c:extLst>
            </c:dLbl>
            <c:dLbl>
              <c:idx val="9"/>
              <c:numFmt formatCode="0%" sourceLinked="0"/>
              <c:spPr>
                <a:solidFill>
                  <a:srgbClr val="00FF00"/>
                </a:solidFill>
                <a:ln>
                  <a:solidFill>
                    <a:srgbClr val="FFFFFF"/>
                  </a:solid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2-BA91-43BD-A53C-47D4274E0E64}"/>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0.16501612647555183</c:v>
                </c:pt>
                <c:pt idx="1">
                  <c:v>0.17197617928965278</c:v>
                </c:pt>
                <c:pt idx="2">
                  <c:v>0.12572442372600237</c:v>
                </c:pt>
                <c:pt idx="3">
                  <c:v>0.18608163359644009</c:v>
                </c:pt>
                <c:pt idx="4">
                  <c:v>0.13952915823510353</c:v>
                </c:pt>
                <c:pt idx="5">
                  <c:v>0.1379860320365402</c:v>
                </c:pt>
                <c:pt idx="6">
                  <c:v>0.16644173950142158</c:v>
                </c:pt>
                <c:pt idx="7">
                  <c:v>0.27243009638494337</c:v>
                </c:pt>
                <c:pt idx="8">
                  <c:v>0.20749247906367135</c:v>
                </c:pt>
                <c:pt idx="9">
                  <c:v>0.32757805869608847</c:v>
                </c:pt>
                <c:pt idx="10">
                  <c:v>0.13704489127478975</c:v>
                </c:pt>
              </c:numCache>
            </c:numRef>
          </c:val>
          <c:extLst>
            <c:ext xmlns:c16="http://schemas.microsoft.com/office/drawing/2014/chart" uri="{C3380CC4-5D6E-409C-BE32-E72D297353CC}">
              <c16:uniqueId val="{0000000B-15B7-4D68-A5A6-EEB3BC86471A}"/>
            </c:ext>
          </c:extLst>
        </c:ser>
        <c:dLbls>
          <c:dLblPos val="ctr"/>
          <c:showLegendKey val="0"/>
          <c:showVal val="1"/>
          <c:showCatName val="0"/>
          <c:showSerName val="0"/>
          <c:showPercent val="0"/>
          <c:showBubbleSize val="0"/>
        </c:dLbls>
        <c:gapWidth val="50"/>
        <c:overlap val="100"/>
        <c:axId val="226493952"/>
        <c:axId val="226495488"/>
      </c:barChart>
      <c:catAx>
        <c:axId val="226493952"/>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495488"/>
        <c:crosses val="autoZero"/>
        <c:auto val="0"/>
        <c:lblAlgn val="ctr"/>
        <c:lblOffset val="100"/>
        <c:noMultiLvlLbl val="0"/>
      </c:catAx>
      <c:valAx>
        <c:axId val="226495488"/>
        <c:scaling>
          <c:orientation val="minMax"/>
        </c:scaling>
        <c:delete val="1"/>
        <c:axPos val="l"/>
        <c:numFmt formatCode="0%" sourceLinked="1"/>
        <c:majorTickMark val="out"/>
        <c:minorTickMark val="none"/>
        <c:tickLblPos val="none"/>
        <c:crossAx val="226493952"/>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2"/>
              <c:numFmt formatCode="0%" sourceLinked="0"/>
              <c:spPr>
                <a:solidFill>
                  <a:srgbClr val="FF0000"/>
                </a:solidFill>
                <a:ln>
                  <a:noFill/>
                </a:ln>
                <a:effectLst/>
              </c:spPr>
              <c:txPr>
                <a:bodyPr/>
                <a:lstStyle/>
                <a:p>
                  <a:pPr algn="ct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278-4245-B546-1771CF2958E0}"/>
                </c:ext>
              </c:extLst>
            </c:dLbl>
            <c:dLbl>
              <c:idx val="6"/>
              <c:numFmt formatCode="0%" sourceLinked="0"/>
              <c:spPr>
                <a:solidFill>
                  <a:srgbClr val="00FF00"/>
                </a:solid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278-4245-B546-1771CF2958E0}"/>
                </c:ext>
              </c:extLst>
            </c:dLbl>
            <c:numFmt formatCode="0%" sourceLinked="0"/>
            <c:spPr>
              <a:no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0.11</c:v>
                </c:pt>
                <c:pt idx="1">
                  <c:v>0.1</c:v>
                </c:pt>
                <c:pt idx="2">
                  <c:v>0.05</c:v>
                </c:pt>
                <c:pt idx="3">
                  <c:v>0.15</c:v>
                </c:pt>
                <c:pt idx="4">
                  <c:v>0.17</c:v>
                </c:pt>
                <c:pt idx="5">
                  <c:v>0.17</c:v>
                </c:pt>
                <c:pt idx="6">
                  <c:v>0.25</c:v>
                </c:pt>
                <c:pt idx="7">
                  <c:v>0.12</c:v>
                </c:pt>
                <c:pt idx="8">
                  <c:v>0.13</c:v>
                </c:pt>
                <c:pt idx="9">
                  <c:v>0.06</c:v>
                </c:pt>
                <c:pt idx="10">
                  <c:v>0.09</c:v>
                </c:pt>
              </c:numCache>
            </c:numRef>
          </c:val>
          <c:extLst>
            <c:ext xmlns:c16="http://schemas.microsoft.com/office/drawing/2014/chart" uri="{C3380CC4-5D6E-409C-BE32-E72D297353CC}">
              <c16:uniqueId val="{00000000-3CC9-436E-BFDA-BB6371077210}"/>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0.3</c:v>
                </c:pt>
                <c:pt idx="1">
                  <c:v>0.31</c:v>
                </c:pt>
                <c:pt idx="2">
                  <c:v>0.36</c:v>
                </c:pt>
                <c:pt idx="3">
                  <c:v>0.28999999999999998</c:v>
                </c:pt>
                <c:pt idx="4">
                  <c:v>0.22</c:v>
                </c:pt>
                <c:pt idx="5">
                  <c:v>0.3</c:v>
                </c:pt>
                <c:pt idx="6">
                  <c:v>0.23</c:v>
                </c:pt>
                <c:pt idx="7">
                  <c:v>0.28999999999999998</c:v>
                </c:pt>
                <c:pt idx="8">
                  <c:v>0.27</c:v>
                </c:pt>
                <c:pt idx="9">
                  <c:v>0.23</c:v>
                </c:pt>
                <c:pt idx="10">
                  <c:v>0.31</c:v>
                </c:pt>
              </c:numCache>
            </c:numRef>
          </c:val>
          <c:extLst>
            <c:ext xmlns:c16="http://schemas.microsoft.com/office/drawing/2014/chart" uri="{C3380CC4-5D6E-409C-BE32-E72D297353CC}">
              <c16:uniqueId val="{00000001-3CC9-436E-BFDA-BB6371077210}"/>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dLbl>
              <c:idx val="9"/>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278-4245-B546-1771CF2958E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0.24</c:v>
                </c:pt>
                <c:pt idx="1">
                  <c:v>0.26</c:v>
                </c:pt>
                <c:pt idx="2">
                  <c:v>0.25</c:v>
                </c:pt>
                <c:pt idx="3">
                  <c:v>0.19</c:v>
                </c:pt>
                <c:pt idx="4">
                  <c:v>0.28999999999999998</c:v>
                </c:pt>
                <c:pt idx="5">
                  <c:v>0.28999999999999998</c:v>
                </c:pt>
                <c:pt idx="6">
                  <c:v>0.17</c:v>
                </c:pt>
                <c:pt idx="7">
                  <c:v>0.27</c:v>
                </c:pt>
                <c:pt idx="8">
                  <c:v>0.25</c:v>
                </c:pt>
                <c:pt idx="9">
                  <c:v>0.15</c:v>
                </c:pt>
                <c:pt idx="10">
                  <c:v>0.16</c:v>
                </c:pt>
              </c:numCache>
            </c:numRef>
          </c:val>
          <c:extLst>
            <c:ext xmlns:c16="http://schemas.microsoft.com/office/drawing/2014/chart" uri="{C3380CC4-5D6E-409C-BE32-E72D297353CC}">
              <c16:uniqueId val="{00000002-3CC9-436E-BFDA-BB6371077210}"/>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dLbl>
              <c:idx val="5"/>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278-4245-B546-1771CF2958E0}"/>
                </c:ext>
              </c:extLst>
            </c:dLbl>
            <c:dLbl>
              <c:idx val="9"/>
              <c:numFmt formatCode="0%" sourceLinked="0"/>
              <c:spPr>
                <a:solidFill>
                  <a:srgbClr val="00FF00"/>
                </a:solidFill>
                <a:ln>
                  <a:solidFill>
                    <a:srgbClr val="FFFFFF"/>
                  </a:solid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A278-4245-B546-1771CF2958E0}"/>
                </c:ext>
              </c:extLst>
            </c:dLbl>
            <c:dLbl>
              <c:idx val="10"/>
              <c:numFmt formatCode="0%" sourceLinked="0"/>
              <c:spPr>
                <a:solidFill>
                  <a:srgbClr val="00FF00"/>
                </a:solidFill>
                <a:ln>
                  <a:solidFill>
                    <a:srgbClr val="FFFFFF"/>
                  </a:solid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A278-4245-B546-1771CF2958E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0.35</c:v>
                </c:pt>
                <c:pt idx="1">
                  <c:v>0.32</c:v>
                </c:pt>
                <c:pt idx="2">
                  <c:v>0.34</c:v>
                </c:pt>
                <c:pt idx="3">
                  <c:v>0.37</c:v>
                </c:pt>
                <c:pt idx="4">
                  <c:v>0.31</c:v>
                </c:pt>
                <c:pt idx="5">
                  <c:v>0.24</c:v>
                </c:pt>
                <c:pt idx="6">
                  <c:v>0.35</c:v>
                </c:pt>
                <c:pt idx="7">
                  <c:v>0.32</c:v>
                </c:pt>
                <c:pt idx="8">
                  <c:v>0.35</c:v>
                </c:pt>
                <c:pt idx="9">
                  <c:v>0.55000000000000004</c:v>
                </c:pt>
                <c:pt idx="10">
                  <c:v>0.45</c:v>
                </c:pt>
              </c:numCache>
            </c:numRef>
          </c:val>
          <c:extLst>
            <c:ext xmlns:c16="http://schemas.microsoft.com/office/drawing/2014/chart" uri="{C3380CC4-5D6E-409C-BE32-E72D297353CC}">
              <c16:uniqueId val="{00000003-3CC9-436E-BFDA-BB6371077210}"/>
            </c:ext>
          </c:extLst>
        </c:ser>
        <c:dLbls>
          <c:dLblPos val="ctr"/>
          <c:showLegendKey val="0"/>
          <c:showVal val="1"/>
          <c:showCatName val="0"/>
          <c:showSerName val="0"/>
          <c:showPercent val="0"/>
          <c:showBubbleSize val="0"/>
        </c:dLbls>
        <c:gapWidth val="50"/>
        <c:overlap val="100"/>
        <c:axId val="226650368"/>
        <c:axId val="226656256"/>
      </c:barChart>
      <c:catAx>
        <c:axId val="226650368"/>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656256"/>
        <c:crosses val="autoZero"/>
        <c:auto val="0"/>
        <c:lblAlgn val="ctr"/>
        <c:lblOffset val="100"/>
        <c:noMultiLvlLbl val="0"/>
      </c:catAx>
      <c:valAx>
        <c:axId val="226656256"/>
        <c:scaling>
          <c:orientation val="minMax"/>
        </c:scaling>
        <c:delete val="1"/>
        <c:axPos val="l"/>
        <c:numFmt formatCode="0%" sourceLinked="1"/>
        <c:majorTickMark val="out"/>
        <c:minorTickMark val="none"/>
        <c:tickLblPos val="none"/>
        <c:crossAx val="22665036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2"/>
              <c:numFmt formatCode="0%" sourceLinked="0"/>
              <c:spPr>
                <a:solidFill>
                  <a:srgbClr val="FF0000"/>
                </a:solidFill>
                <a:ln>
                  <a:noFill/>
                </a:ln>
                <a:effectLst/>
              </c:spPr>
              <c:txPr>
                <a:bodyPr/>
                <a:lstStyle/>
                <a:p>
                  <a:pPr algn="ct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AEE-4DE9-A8EF-0D8CA03C0430}"/>
                </c:ext>
              </c:extLst>
            </c:dLbl>
            <c:dLbl>
              <c:idx val="5"/>
              <c:numFmt formatCode="0%" sourceLinked="0"/>
              <c:spPr>
                <a:solidFill>
                  <a:srgbClr val="00FF00"/>
                </a:solid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AEE-4DE9-A8EF-0D8CA03C0430}"/>
                </c:ext>
              </c:extLst>
            </c:dLbl>
            <c:dLbl>
              <c:idx val="8"/>
              <c:numFmt formatCode="0%" sourceLinked="0"/>
              <c:spPr>
                <a:solidFill>
                  <a:srgbClr val="00FF00"/>
                </a:solid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AEE-4DE9-A8EF-0D8CA03C0430}"/>
                </c:ext>
              </c:extLst>
            </c:dLbl>
            <c:dLbl>
              <c:idx val="9"/>
              <c:numFmt formatCode="0%" sourceLinked="0"/>
              <c:spPr>
                <a:noFill/>
                <a:ln>
                  <a:noFill/>
                </a:ln>
                <a:effectLst/>
              </c:spPr>
              <c:txPr>
                <a:bodyPr/>
                <a:lstStyle/>
                <a:p>
                  <a:pPr algn="ct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B7A-44AB-A445-01FE2307C07E}"/>
                </c:ext>
              </c:extLst>
            </c:dLbl>
            <c:dLbl>
              <c:idx val="11"/>
              <c:delete val="1"/>
              <c:extLst>
                <c:ext xmlns:c15="http://schemas.microsoft.com/office/drawing/2012/chart" uri="{CE6537A1-D6FC-4f65-9D91-7224C49458BB}"/>
                <c:ext xmlns:c16="http://schemas.microsoft.com/office/drawing/2014/chart" uri="{C3380CC4-5D6E-409C-BE32-E72D297353CC}">
                  <c16:uniqueId val="{00000000-E40E-42B2-AA73-F5649599A2CB}"/>
                </c:ext>
              </c:extLst>
            </c:dLbl>
            <c:numFmt formatCode="0%" sourceLinked="0"/>
            <c:spPr>
              <a:no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7.8610798287627459E-2</c:v>
                </c:pt>
                <c:pt idx="1">
                  <c:v>0.12323083431524177</c:v>
                </c:pt>
                <c:pt idx="2">
                  <c:v>3.1954242528034832E-2</c:v>
                </c:pt>
                <c:pt idx="3">
                  <c:v>9.9302317126222853E-2</c:v>
                </c:pt>
                <c:pt idx="4">
                  <c:v>0.10829264781933017</c:v>
                </c:pt>
                <c:pt idx="5">
                  <c:v>0.16752730973763674</c:v>
                </c:pt>
                <c:pt idx="6">
                  <c:v>9.7314507990892127E-2</c:v>
                </c:pt>
                <c:pt idx="7">
                  <c:v>4.8608302042876007E-2</c:v>
                </c:pt>
                <c:pt idx="8">
                  <c:v>0.12207164927852382</c:v>
                </c:pt>
                <c:pt idx="9">
                  <c:v>4.2137934896892298E-2</c:v>
                </c:pt>
                <c:pt idx="10">
                  <c:v>0.1131937438824277</c:v>
                </c:pt>
              </c:numCache>
            </c:numRef>
          </c:val>
          <c:extLst>
            <c:ext xmlns:c16="http://schemas.microsoft.com/office/drawing/2014/chart" uri="{C3380CC4-5D6E-409C-BE32-E72D297353CC}">
              <c16:uniqueId val="{00000000-7F46-4074-8865-22CB18F5BFFE}"/>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dLbl>
              <c:idx val="2"/>
              <c:numFmt formatCode="0%" sourceLinked="0"/>
              <c:spPr>
                <a:solidFill>
                  <a:srgbClr val="00FF00"/>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AEE-4DE9-A8EF-0D8CA03C0430}"/>
                </c:ext>
              </c:extLst>
            </c:dLbl>
            <c:dLbl>
              <c:idx val="3"/>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AEE-4DE9-A8EF-0D8CA03C0430}"/>
                </c:ext>
              </c:extLst>
            </c:dLbl>
            <c:dLbl>
              <c:idx val="9"/>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AEE-4DE9-A8EF-0D8CA03C043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0.80921948892121509</c:v>
                </c:pt>
                <c:pt idx="1">
                  <c:v>0.77787052802312362</c:v>
                </c:pt>
                <c:pt idx="2">
                  <c:v>0.90722768594494374</c:v>
                </c:pt>
                <c:pt idx="3">
                  <c:v>0.70613039199674288</c:v>
                </c:pt>
                <c:pt idx="4">
                  <c:v>0.80859702272773082</c:v>
                </c:pt>
                <c:pt idx="5">
                  <c:v>0.73709630612582788</c:v>
                </c:pt>
                <c:pt idx="6">
                  <c:v>0.83072959423623549</c:v>
                </c:pt>
                <c:pt idx="7">
                  <c:v>0.8175224748720149</c:v>
                </c:pt>
                <c:pt idx="8">
                  <c:v>0.77403554415688203</c:v>
                </c:pt>
                <c:pt idx="9">
                  <c:v>0.74411401268241273</c:v>
                </c:pt>
                <c:pt idx="10">
                  <c:v>0.83160107321000287</c:v>
                </c:pt>
              </c:numCache>
            </c:numRef>
          </c:val>
          <c:extLst>
            <c:ext xmlns:c16="http://schemas.microsoft.com/office/drawing/2014/chart" uri="{C3380CC4-5D6E-409C-BE32-E72D297353CC}">
              <c16:uniqueId val="{00000001-7F46-4074-8865-22CB18F5BFFE}"/>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dLbl>
              <c:idx val="2"/>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AEE-4DE9-A8EF-0D8CA03C0430}"/>
                </c:ext>
              </c:extLst>
            </c:dLbl>
            <c:dLbl>
              <c:idx val="3"/>
              <c:numFmt formatCode="0%" sourceLinked="0"/>
              <c:spPr>
                <a:solidFill>
                  <a:srgbClr val="00FF00"/>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AEE-4DE9-A8EF-0D8CA03C0430}"/>
                </c:ext>
              </c:extLst>
            </c:dLbl>
            <c:dLbl>
              <c:idx val="6"/>
              <c:numFmt formatCode="0%" sourceLinked="0"/>
              <c:spPr>
                <a:noFill/>
                <a:ln>
                  <a:noFill/>
                </a:ln>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FB7A-44AB-A445-01FE2307C07E}"/>
                </c:ext>
              </c:extLst>
            </c:dLbl>
            <c:dLbl>
              <c:idx val="9"/>
              <c:numFmt formatCode="0%" sourceLinked="0"/>
              <c:spPr>
                <a:solidFill>
                  <a:srgbClr val="00FF00"/>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FB7A-44AB-A445-01FE2307C07E}"/>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0.11216971279115744</c:v>
                </c:pt>
                <c:pt idx="1">
                  <c:v>9.8898637661634842E-2</c:v>
                </c:pt>
                <c:pt idx="2">
                  <c:v>6.0818071527021074E-2</c:v>
                </c:pt>
                <c:pt idx="3">
                  <c:v>0.19456729087703437</c:v>
                </c:pt>
                <c:pt idx="4">
                  <c:v>8.3110329452939224E-2</c:v>
                </c:pt>
                <c:pt idx="5">
                  <c:v>9.5376384136536055E-2</c:v>
                </c:pt>
                <c:pt idx="6">
                  <c:v>7.195589777287166E-2</c:v>
                </c:pt>
                <c:pt idx="7">
                  <c:v>0.13386922308510907</c:v>
                </c:pt>
                <c:pt idx="8">
                  <c:v>0.10389280656459415</c:v>
                </c:pt>
                <c:pt idx="9">
                  <c:v>0.21374805242069508</c:v>
                </c:pt>
                <c:pt idx="10">
                  <c:v>5.5205182907569428E-2</c:v>
                </c:pt>
              </c:numCache>
            </c:numRef>
          </c:val>
          <c:extLst>
            <c:ext xmlns:c16="http://schemas.microsoft.com/office/drawing/2014/chart" uri="{C3380CC4-5D6E-409C-BE32-E72D297353CC}">
              <c16:uniqueId val="{00000004-7F46-4074-8865-22CB18F5BFFE}"/>
            </c:ext>
          </c:extLst>
        </c:ser>
        <c:dLbls>
          <c:dLblPos val="ctr"/>
          <c:showLegendKey val="0"/>
          <c:showVal val="1"/>
          <c:showCatName val="0"/>
          <c:showSerName val="0"/>
          <c:showPercent val="0"/>
          <c:showBubbleSize val="0"/>
        </c:dLbls>
        <c:gapWidth val="50"/>
        <c:overlap val="100"/>
        <c:axId val="226914688"/>
        <c:axId val="226916224"/>
      </c:barChart>
      <c:catAx>
        <c:axId val="226914688"/>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916224"/>
        <c:crosses val="autoZero"/>
        <c:auto val="0"/>
        <c:lblAlgn val="ctr"/>
        <c:lblOffset val="100"/>
        <c:noMultiLvlLbl val="0"/>
      </c:catAx>
      <c:valAx>
        <c:axId val="226916224"/>
        <c:scaling>
          <c:orientation val="minMax"/>
        </c:scaling>
        <c:delete val="1"/>
        <c:axPos val="l"/>
        <c:numFmt formatCode="0%" sourceLinked="1"/>
        <c:majorTickMark val="out"/>
        <c:minorTickMark val="none"/>
        <c:tickLblPos val="none"/>
        <c:crossAx val="22691468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5.1898823865202816E-2</c:v>
                </c:pt>
                <c:pt idx="1">
                  <c:v>3.683908097687897E-2</c:v>
                </c:pt>
                <c:pt idx="2">
                  <c:v>2.9020037113096656E-2</c:v>
                </c:pt>
                <c:pt idx="3">
                  <c:v>4.6699664054601443E-2</c:v>
                </c:pt>
                <c:pt idx="4">
                  <c:v>7.8933642920203412E-2</c:v>
                </c:pt>
                <c:pt idx="5">
                  <c:v>9.4836166387876786E-2</c:v>
                </c:pt>
                <c:pt idx="6">
                  <c:v>8.5288020240478671E-2</c:v>
                </c:pt>
                <c:pt idx="7">
                  <c:v>8.6046510112798874E-2</c:v>
                </c:pt>
                <c:pt idx="8">
                  <c:v>7.0318400407292134E-2</c:v>
                </c:pt>
                <c:pt idx="9">
                  <c:v>4.0668747465881644E-2</c:v>
                </c:pt>
                <c:pt idx="10">
                  <c:v>2.9379524644659493E-2</c:v>
                </c:pt>
              </c:numCache>
            </c:numRef>
          </c:val>
          <c:extLst>
            <c:ext xmlns:c16="http://schemas.microsoft.com/office/drawing/2014/chart" uri="{C3380CC4-5D6E-409C-BE32-E72D297353CC}">
              <c16:uniqueId val="{00000000-35C9-4B68-A803-FEF7936F7AA5}"/>
            </c:ext>
          </c:extLst>
        </c:ser>
        <c:ser>
          <c:idx val="1"/>
          <c:order val="1"/>
          <c:tx>
            <c:strRef>
              <c:f>Sheet1!$C$1</c:f>
              <c:strCache>
                <c:ptCount val="1"/>
                <c:pt idx="0">
                  <c:v>Too few</c:v>
                </c:pt>
              </c:strCache>
            </c:strRef>
          </c:tx>
          <c:spPr>
            <a:solidFill>
              <a:srgbClr val="171717"/>
            </a:solidFill>
            <a:ln w="28575">
              <a:solidFill>
                <a:sysClr val="window" lastClr="FFFFFF"/>
              </a:solidFill>
            </a:ln>
          </c:spPr>
          <c:invertIfNegative val="0"/>
          <c:dLbls>
            <c:dLbl>
              <c:idx val="9"/>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A0F-4151-8BD7-062D02E7259C}"/>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0.18478468934003181</c:v>
                </c:pt>
                <c:pt idx="1">
                  <c:v>0.16544421351485031</c:v>
                </c:pt>
                <c:pt idx="2">
                  <c:v>0.20297160976544856</c:v>
                </c:pt>
                <c:pt idx="3">
                  <c:v>0.13662913449336103</c:v>
                </c:pt>
                <c:pt idx="4">
                  <c:v>0.14991262060243546</c:v>
                </c:pt>
                <c:pt idx="5">
                  <c:v>0.23863205932922846</c:v>
                </c:pt>
                <c:pt idx="6">
                  <c:v>0.13100341984597944</c:v>
                </c:pt>
                <c:pt idx="7">
                  <c:v>0.20760328069835637</c:v>
                </c:pt>
                <c:pt idx="8">
                  <c:v>0.17208506471910101</c:v>
                </c:pt>
                <c:pt idx="9">
                  <c:v>9.7302567997065215E-2</c:v>
                </c:pt>
                <c:pt idx="10">
                  <c:v>0.18255193436376937</c:v>
                </c:pt>
              </c:numCache>
            </c:numRef>
          </c:val>
          <c:extLst>
            <c:ext xmlns:c16="http://schemas.microsoft.com/office/drawing/2014/chart" uri="{C3380CC4-5D6E-409C-BE32-E72D297353CC}">
              <c16:uniqueId val="{00000001-35C9-4B68-A803-FEF7936F7AA5}"/>
            </c:ext>
          </c:extLst>
        </c:ser>
        <c:ser>
          <c:idx val="2"/>
          <c:order val="2"/>
          <c:tx>
            <c:strRef>
              <c:f>Sheet1!$D$1</c:f>
              <c:strCache>
                <c:ptCount val="1"/>
                <c:pt idx="0">
                  <c:v>Just right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0.49311602236209034</c:v>
                </c:pt>
                <c:pt idx="1">
                  <c:v>0.53448787529994346</c:v>
                </c:pt>
                <c:pt idx="2">
                  <c:v>0.47173286985788465</c:v>
                </c:pt>
                <c:pt idx="3">
                  <c:v>0.54837771324316675</c:v>
                </c:pt>
                <c:pt idx="4">
                  <c:v>0.54226839744187971</c:v>
                </c:pt>
                <c:pt idx="5">
                  <c:v>0.47127822929727281</c:v>
                </c:pt>
                <c:pt idx="6">
                  <c:v>0.42772166404419343</c:v>
                </c:pt>
                <c:pt idx="7">
                  <c:v>0.4867809186017516</c:v>
                </c:pt>
                <c:pt idx="8">
                  <c:v>0.53461910647068001</c:v>
                </c:pt>
                <c:pt idx="9">
                  <c:v>0.50501894669066849</c:v>
                </c:pt>
                <c:pt idx="10">
                  <c:v>0.46843708024456004</c:v>
                </c:pt>
              </c:numCache>
            </c:numRef>
          </c:val>
          <c:extLst>
            <c:ext xmlns:c16="http://schemas.microsoft.com/office/drawing/2014/chart" uri="{C3380CC4-5D6E-409C-BE32-E72D297353CC}">
              <c16:uniqueId val="{00000002-35C9-4B68-A803-FEF7936F7AA5}"/>
            </c:ext>
          </c:extLst>
        </c:ser>
        <c:ser>
          <c:idx val="3"/>
          <c:order val="3"/>
          <c:tx>
            <c:strRef>
              <c:f>Sheet1!$E$1</c:f>
              <c:strCache>
                <c:ptCount val="1"/>
                <c:pt idx="0">
                  <c:v>Too many</c:v>
                </c:pt>
              </c:strCache>
            </c:strRef>
          </c:tx>
          <c:spPr>
            <a:solidFill>
              <a:srgbClr val="66B32E"/>
            </a:solidFill>
            <a:ln w="28575">
              <a:solidFill>
                <a:sysClr val="window" lastClr="FFFFFF"/>
              </a:solidFill>
            </a:ln>
          </c:spPr>
          <c:invertIfNegative val="0"/>
          <c:dLbls>
            <c:dLbl>
              <c:idx val="6"/>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A0F-4151-8BD7-062D02E7259C}"/>
                </c:ext>
              </c:extLst>
            </c:dLbl>
            <c:dLbl>
              <c:idx val="9"/>
              <c:numFmt formatCode="0%" sourceLinked="0"/>
              <c:spPr>
                <a:solidFill>
                  <a:srgbClr val="00FF00"/>
                </a:solidFill>
                <a:ln>
                  <a:solidFill>
                    <a:srgbClr val="FFFFFF"/>
                  </a:solid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A0F-4151-8BD7-062D02E7259C}"/>
                </c:ext>
              </c:extLst>
            </c:dLbl>
            <c:dLbl>
              <c:idx val="10"/>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0A0F-4151-8BD7-062D02E7259C}"/>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0.27020046443267742</c:v>
                </c:pt>
                <c:pt idx="1">
                  <c:v>0.26322883020832766</c:v>
                </c:pt>
                <c:pt idx="2">
                  <c:v>0.29627548326357034</c:v>
                </c:pt>
                <c:pt idx="3">
                  <c:v>0.26829348820887106</c:v>
                </c:pt>
                <c:pt idx="4">
                  <c:v>0.22888533903548156</c:v>
                </c:pt>
                <c:pt idx="5">
                  <c:v>0.19525354498562281</c:v>
                </c:pt>
                <c:pt idx="6">
                  <c:v>0.35598689586934762</c:v>
                </c:pt>
                <c:pt idx="7">
                  <c:v>0.21956929058709304</c:v>
                </c:pt>
                <c:pt idx="8">
                  <c:v>0.22297742840292664</c:v>
                </c:pt>
                <c:pt idx="9">
                  <c:v>0.35700973784638523</c:v>
                </c:pt>
                <c:pt idx="10">
                  <c:v>0.31963146074701088</c:v>
                </c:pt>
              </c:numCache>
            </c:numRef>
          </c:val>
          <c:extLst>
            <c:ext xmlns:c16="http://schemas.microsoft.com/office/drawing/2014/chart" uri="{C3380CC4-5D6E-409C-BE32-E72D297353CC}">
              <c16:uniqueId val="{00000004-35C9-4B68-A803-FEF7936F7AA5}"/>
            </c:ext>
          </c:extLst>
        </c:ser>
        <c:dLbls>
          <c:dLblPos val="ctr"/>
          <c:showLegendKey val="0"/>
          <c:showVal val="1"/>
          <c:showCatName val="0"/>
          <c:showSerName val="0"/>
          <c:showPercent val="0"/>
          <c:showBubbleSize val="0"/>
        </c:dLbls>
        <c:gapWidth val="50"/>
        <c:overlap val="100"/>
        <c:axId val="225256192"/>
        <c:axId val="225257728"/>
      </c:barChart>
      <c:catAx>
        <c:axId val="225256192"/>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5257728"/>
        <c:crosses val="autoZero"/>
        <c:auto val="0"/>
        <c:lblAlgn val="ctr"/>
        <c:lblOffset val="100"/>
        <c:noMultiLvlLbl val="0"/>
      </c:catAx>
      <c:valAx>
        <c:axId val="225257728"/>
        <c:scaling>
          <c:orientation val="minMax"/>
        </c:scaling>
        <c:delete val="1"/>
        <c:axPos val="l"/>
        <c:numFmt formatCode="0%" sourceLinked="1"/>
        <c:majorTickMark val="out"/>
        <c:minorTickMark val="none"/>
        <c:tickLblPos val="none"/>
        <c:crossAx val="225256192"/>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1"/>
              <c:numFmt formatCode="0%" sourceLinked="0"/>
              <c:spPr>
                <a:noFill/>
                <a:ln>
                  <a:noFill/>
                </a:ln>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48C-43BF-9A80-BD22677A66CB}"/>
                </c:ext>
              </c:extLst>
            </c:dLbl>
            <c:dLbl>
              <c:idx val="5"/>
              <c:numFmt formatCode="0%" sourceLinked="0"/>
              <c:spPr>
                <a:solidFill>
                  <a:srgbClr val="00FF00"/>
                </a:solidFill>
                <a:ln>
                  <a:noFill/>
                </a:ln>
                <a:effectLst/>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B8F8-4196-8FA7-EE7865A27FA2}"/>
                </c:ext>
              </c:extLst>
            </c:dLbl>
            <c:numFmt formatCode="0%" sourceLinked="0"/>
            <c:spPr>
              <a:noFill/>
              <a:ln>
                <a:noFill/>
              </a:ln>
              <a:effectLst/>
            </c:spPr>
            <c:txPr>
              <a:bodyPr anchorCtr="0"/>
              <a:lstStyle/>
              <a:p>
                <a:pPr algn="ctr" rtl="0">
                  <a:defRPr lang="en-NZ" sz="1000" b="0"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7.1558027984684136E-2</c:v>
                </c:pt>
                <c:pt idx="1">
                  <c:v>4.2748842701603555E-2</c:v>
                </c:pt>
                <c:pt idx="2">
                  <c:v>5.1715600971623893E-2</c:v>
                </c:pt>
                <c:pt idx="3">
                  <c:v>1.9506398483555492E-2</c:v>
                </c:pt>
                <c:pt idx="4">
                  <c:v>0.12143605478363599</c:v>
                </c:pt>
                <c:pt idx="5">
                  <c:v>0.17159169101648092</c:v>
                </c:pt>
                <c:pt idx="6">
                  <c:v>8.3751179059719794E-2</c:v>
                </c:pt>
                <c:pt idx="7">
                  <c:v>8.1021751401429587E-2</c:v>
                </c:pt>
                <c:pt idx="8">
                  <c:v>9.3803971573617945E-2</c:v>
                </c:pt>
                <c:pt idx="9">
                  <c:v>3.71797032684726E-2</c:v>
                </c:pt>
                <c:pt idx="10">
                  <c:v>3.6017450022330103E-2</c:v>
                </c:pt>
              </c:numCache>
            </c:numRef>
          </c:val>
          <c:extLst>
            <c:ext xmlns:c16="http://schemas.microsoft.com/office/drawing/2014/chart" uri="{C3380CC4-5D6E-409C-BE32-E72D297353CC}">
              <c16:uniqueId val="{00000001-03BA-411C-BF50-CBD07E898F6E}"/>
            </c:ext>
          </c:extLst>
        </c:ser>
        <c:ser>
          <c:idx val="1"/>
          <c:order val="1"/>
          <c:tx>
            <c:strRef>
              <c:f>Sheet1!$C$1</c:f>
              <c:strCache>
                <c:ptCount val="1"/>
                <c:pt idx="0">
                  <c:v>Well equipped to handle</c:v>
                </c:pt>
              </c:strCache>
            </c:strRef>
          </c:tx>
          <c:spPr>
            <a:solidFill>
              <a:srgbClr val="171717"/>
            </a:solidFill>
            <a:ln w="28575">
              <a:solidFill>
                <a:sysClr val="window" lastClr="FFFFFF"/>
              </a:solidFill>
            </a:ln>
          </c:spPr>
          <c:invertIfNegative val="0"/>
          <c:dLbls>
            <c:dLbl>
              <c:idx val="2"/>
              <c:numFmt formatCode="0%" sourceLinked="0"/>
              <c:spPr>
                <a:solidFill>
                  <a:srgbClr val="00FF00"/>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8F8-4196-8FA7-EE7865A27FA2}"/>
                </c:ext>
              </c:extLst>
            </c:dLbl>
            <c:dLbl>
              <c:idx val="4"/>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B8F8-4196-8FA7-EE7865A27FA2}"/>
                </c:ext>
              </c:extLst>
            </c:dLbl>
            <c:dLbl>
              <c:idx val="5"/>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748C-43BF-9A80-BD22677A66CB}"/>
                </c:ext>
              </c:extLst>
            </c:dLbl>
            <c:dLbl>
              <c:idx val="9"/>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B8F8-4196-8FA7-EE7865A27FA2}"/>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0.50776038384255662</c:v>
                </c:pt>
                <c:pt idx="1">
                  <c:v>0.4849310368906849</c:v>
                </c:pt>
                <c:pt idx="2">
                  <c:v>0.60515149802821877</c:v>
                </c:pt>
                <c:pt idx="3">
                  <c:v>0.56170845128076341</c:v>
                </c:pt>
                <c:pt idx="4">
                  <c:v>0.37612038571538631</c:v>
                </c:pt>
                <c:pt idx="5">
                  <c:v>0.44181363469997764</c:v>
                </c:pt>
                <c:pt idx="6">
                  <c:v>0.4876478099184039</c:v>
                </c:pt>
                <c:pt idx="7">
                  <c:v>0.46340590339785181</c:v>
                </c:pt>
                <c:pt idx="8">
                  <c:v>0.45401073429641742</c:v>
                </c:pt>
                <c:pt idx="9">
                  <c:v>0.31059786883279511</c:v>
                </c:pt>
                <c:pt idx="10">
                  <c:v>0.49803059335905131</c:v>
                </c:pt>
              </c:numCache>
            </c:numRef>
          </c:val>
          <c:extLst>
            <c:ext xmlns:c16="http://schemas.microsoft.com/office/drawing/2014/chart" uri="{C3380CC4-5D6E-409C-BE32-E72D297353CC}">
              <c16:uniqueId val="{00000003-03BA-411C-BF50-CBD07E898F6E}"/>
            </c:ext>
          </c:extLst>
        </c:ser>
        <c:ser>
          <c:idx val="2"/>
          <c:order val="2"/>
          <c:tx>
            <c:strRef>
              <c:f>Sheet1!$D$1</c:f>
              <c:strCache>
                <c:ptCount val="1"/>
                <c:pt idx="0">
                  <c:v>Too much pressure</c:v>
                </c:pt>
              </c:strCache>
            </c:strRef>
          </c:tx>
          <c:spPr>
            <a:solidFill>
              <a:srgbClr val="0093DE"/>
            </a:solidFill>
            <a:ln w="28575">
              <a:solidFill>
                <a:sysClr val="window" lastClr="FFFFFF"/>
              </a:solidFill>
            </a:ln>
          </c:spPr>
          <c:invertIfNegative val="0"/>
          <c:dLbls>
            <c:dLbl>
              <c:idx val="2"/>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8F8-4196-8FA7-EE7865A27FA2}"/>
                </c:ext>
              </c:extLst>
            </c:dLbl>
            <c:dLbl>
              <c:idx val="9"/>
              <c:numFmt formatCode="0%" sourceLinked="0"/>
              <c:spPr>
                <a:solidFill>
                  <a:srgbClr val="00FF00"/>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B8F8-4196-8FA7-EE7865A27FA2}"/>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0.42068158817276197</c:v>
                </c:pt>
                <c:pt idx="1">
                  <c:v>0.47232012040771182</c:v>
                </c:pt>
                <c:pt idx="2">
                  <c:v>0.34313290100015709</c:v>
                </c:pt>
                <c:pt idx="3">
                  <c:v>0.41878515023568125</c:v>
                </c:pt>
                <c:pt idx="4">
                  <c:v>0.50244355950097785</c:v>
                </c:pt>
                <c:pt idx="5">
                  <c:v>0.38659467428354211</c:v>
                </c:pt>
                <c:pt idx="6">
                  <c:v>0.42860101102187514</c:v>
                </c:pt>
                <c:pt idx="7">
                  <c:v>0.45557234520071854</c:v>
                </c:pt>
                <c:pt idx="8">
                  <c:v>0.45218529412996444</c:v>
                </c:pt>
                <c:pt idx="9">
                  <c:v>0.65222242789873264</c:v>
                </c:pt>
                <c:pt idx="10">
                  <c:v>0.46595195661861849</c:v>
                </c:pt>
              </c:numCache>
            </c:numRef>
          </c:val>
          <c:extLst>
            <c:ext xmlns:c16="http://schemas.microsoft.com/office/drawing/2014/chart" uri="{C3380CC4-5D6E-409C-BE32-E72D297353CC}">
              <c16:uniqueId val="{00000005-03BA-411C-BF50-CBD07E898F6E}"/>
            </c:ext>
          </c:extLst>
        </c:ser>
        <c:dLbls>
          <c:dLblPos val="ctr"/>
          <c:showLegendKey val="0"/>
          <c:showVal val="1"/>
          <c:showCatName val="0"/>
          <c:showSerName val="0"/>
          <c:showPercent val="0"/>
          <c:showBubbleSize val="0"/>
        </c:dLbls>
        <c:gapWidth val="50"/>
        <c:overlap val="100"/>
        <c:axId val="225441664"/>
        <c:axId val="225443200"/>
      </c:barChart>
      <c:catAx>
        <c:axId val="225441664"/>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5443200"/>
        <c:crosses val="autoZero"/>
        <c:auto val="0"/>
        <c:lblAlgn val="ctr"/>
        <c:lblOffset val="100"/>
        <c:noMultiLvlLbl val="0"/>
      </c:catAx>
      <c:valAx>
        <c:axId val="225443200"/>
        <c:scaling>
          <c:orientation val="minMax"/>
        </c:scaling>
        <c:delete val="1"/>
        <c:axPos val="l"/>
        <c:numFmt formatCode="0%" sourceLinked="1"/>
        <c:majorTickMark val="out"/>
        <c:minorTickMark val="none"/>
        <c:tickLblPos val="none"/>
        <c:crossAx val="225441664"/>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Not enough growth</c:v>
                </c:pt>
              </c:strCache>
            </c:strRef>
          </c:tx>
          <c:spPr>
            <a:solidFill>
              <a:srgbClr val="171717"/>
            </a:solidFill>
            <a:ln w="28575">
              <a:solidFill>
                <a:sysClr val="window" lastClr="FFFFFF"/>
              </a:solidFill>
            </a:ln>
          </c:spPr>
          <c:invertIfNegative val="0"/>
          <c:dLbls>
            <c:dLbl>
              <c:idx val="6"/>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4C1-421F-8E7B-7E74C4419894}"/>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4.9378806676252926E-2</c:v>
                </c:pt>
                <c:pt idx="1">
                  <c:v>5.316223127617193E-2</c:v>
                </c:pt>
                <c:pt idx="2">
                  <c:v>6.4218763035913493E-2</c:v>
                </c:pt>
                <c:pt idx="3">
                  <c:v>5.5180813827130429E-2</c:v>
                </c:pt>
                <c:pt idx="4">
                  <c:v>3.086613457020913E-2</c:v>
                </c:pt>
                <c:pt idx="5">
                  <c:v>5.5631142152881258E-2</c:v>
                </c:pt>
                <c:pt idx="6">
                  <c:v>2.2940615366180295E-2</c:v>
                </c:pt>
                <c:pt idx="7">
                  <c:v>3.1674218995051004E-2</c:v>
                </c:pt>
                <c:pt idx="8">
                  <c:v>2.988235364705966E-2</c:v>
                </c:pt>
                <c:pt idx="9">
                  <c:v>3.6080745188758395E-2</c:v>
                </c:pt>
                <c:pt idx="10">
                  <c:v>4.9752405417028321E-2</c:v>
                </c:pt>
              </c:numCache>
            </c:numRef>
          </c:val>
          <c:extLst>
            <c:ext xmlns:c16="http://schemas.microsoft.com/office/drawing/2014/chart" uri="{C3380CC4-5D6E-409C-BE32-E72D297353CC}">
              <c16:uniqueId val="{00000001-A492-4475-B29E-58D722E9F724}"/>
            </c:ext>
          </c:extLst>
        </c:ser>
        <c:ser>
          <c:idx val="1"/>
          <c:order val="1"/>
          <c:tx>
            <c:strRef>
              <c:f>Sheet1!$C$1</c:f>
              <c:strCache>
                <c:ptCount val="1"/>
                <c:pt idx="0">
                  <c:v>Just right</c:v>
                </c:pt>
              </c:strCache>
            </c:strRef>
          </c:tx>
          <c:spPr>
            <a:solidFill>
              <a:srgbClr val="0093DE"/>
            </a:solidFill>
            <a:ln w="28575">
              <a:solidFill>
                <a:sysClr val="window" lastClr="FFFFFF"/>
              </a:solidFill>
            </a:ln>
          </c:spPr>
          <c:invertIfNegative val="0"/>
          <c:dLbls>
            <c:dLbl>
              <c:idx val="3"/>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1D7-44F0-B253-FA16C27B2C13}"/>
                </c:ext>
              </c:extLst>
            </c:dLbl>
            <c:dLbl>
              <c:idx val="9"/>
              <c:numFmt formatCode="0%" sourceLinked="0"/>
              <c:spPr>
                <a:solidFill>
                  <a:srgbClr val="FF0000"/>
                </a:solid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B1D7-44F0-B253-FA16C27B2C13}"/>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0.41501412407462412</c:v>
                </c:pt>
                <c:pt idx="1">
                  <c:v>0.42385156686591846</c:v>
                </c:pt>
                <c:pt idx="2">
                  <c:v>0.4417266147777742</c:v>
                </c:pt>
                <c:pt idx="3">
                  <c:v>0.26065590754963319</c:v>
                </c:pt>
                <c:pt idx="4">
                  <c:v>0.42469040558785376</c:v>
                </c:pt>
                <c:pt idx="5">
                  <c:v>0.3791737238557904</c:v>
                </c:pt>
                <c:pt idx="6">
                  <c:v>0.35627372655284228</c:v>
                </c:pt>
                <c:pt idx="7">
                  <c:v>0.37505610659533273</c:v>
                </c:pt>
                <c:pt idx="8">
                  <c:v>0.41016848120042304</c:v>
                </c:pt>
                <c:pt idx="9">
                  <c:v>0.30475617353279022</c:v>
                </c:pt>
                <c:pt idx="10">
                  <c:v>0.35622957718605974</c:v>
                </c:pt>
              </c:numCache>
            </c:numRef>
          </c:val>
          <c:extLst>
            <c:ext xmlns:c16="http://schemas.microsoft.com/office/drawing/2014/chart" uri="{C3380CC4-5D6E-409C-BE32-E72D297353CC}">
              <c16:uniqueId val="{00000003-A492-4475-B29E-58D722E9F724}"/>
            </c:ext>
          </c:extLst>
        </c:ser>
        <c:ser>
          <c:idx val="2"/>
          <c:order val="2"/>
          <c:tx>
            <c:strRef>
              <c:f>Sheet1!$D$1</c:f>
              <c:strCache>
                <c:ptCount val="1"/>
                <c:pt idx="0">
                  <c:v>Too much growth</c:v>
                </c:pt>
              </c:strCache>
            </c:strRef>
          </c:tx>
          <c:spPr>
            <a:solidFill>
              <a:srgbClr val="66B32E"/>
            </a:solidFill>
            <a:ln w="28575">
              <a:solidFill>
                <a:sysClr val="window" lastClr="FFFFFF"/>
              </a:solidFill>
            </a:ln>
          </c:spPr>
          <c:invertIfNegative val="0"/>
          <c:dLbls>
            <c:dLbl>
              <c:idx val="1"/>
              <c:numFmt formatCode="0%" sourceLinked="0"/>
              <c:spPr>
                <a:noFill/>
                <a:ln>
                  <a:noFill/>
                </a:ln>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757-4483-B793-D7DE5689A9BC}"/>
                </c:ext>
              </c:extLst>
            </c:dLbl>
            <c:dLbl>
              <c:idx val="3"/>
              <c:numFmt formatCode="0%" sourceLinked="0"/>
              <c:spPr>
                <a:solidFill>
                  <a:srgbClr val="00FF00"/>
                </a:solidFill>
                <a:ln>
                  <a:solidFill>
                    <a:srgbClr val="FFFFFF"/>
                  </a:solid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1D7-44F0-B253-FA16C27B2C13}"/>
                </c:ext>
              </c:extLst>
            </c:dLbl>
            <c:dLbl>
              <c:idx val="9"/>
              <c:numFmt formatCode="0%" sourceLinked="0"/>
              <c:spPr>
                <a:solidFill>
                  <a:srgbClr val="00FF00"/>
                </a:solidFill>
                <a:ln>
                  <a:solidFill>
                    <a:srgbClr val="FFFFFF"/>
                  </a:solidFill>
                </a:ln>
                <a:effectLst/>
              </c:spPr>
              <c:txPr>
                <a:bodyPr wrap="square" lIns="38100" tIns="19050" rIns="38100" bIns="19050" anchor="ctr">
                  <a:spAutoFit/>
                </a:bodyPr>
                <a:lstStyle/>
                <a:p>
                  <a:pPr>
                    <a:defRPr strike="noStrike"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C757-4483-B793-D7DE5689A9BC}"/>
                </c:ext>
              </c:extLst>
            </c:dLbl>
            <c:dLbl>
              <c:idx val="10"/>
              <c:layout>
                <c:manualLayout>
                  <c:x val="1.2980690558428286E-3"/>
                  <c:y val="5.71428571428566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33-4E49-82C8-EC4EB2101549}"/>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 New Zealand</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0.53560706924912527</c:v>
                </c:pt>
                <c:pt idx="1">
                  <c:v>0.52298620185791</c:v>
                </c:pt>
                <c:pt idx="2">
                  <c:v>0.49405462218631241</c:v>
                </c:pt>
                <c:pt idx="3">
                  <c:v>0.68416327862323656</c:v>
                </c:pt>
                <c:pt idx="4">
                  <c:v>0.54444345984193732</c:v>
                </c:pt>
                <c:pt idx="5">
                  <c:v>0.56519513399132904</c:v>
                </c:pt>
                <c:pt idx="6">
                  <c:v>0.62078565808097641</c:v>
                </c:pt>
                <c:pt idx="7">
                  <c:v>0.5932696744096162</c:v>
                </c:pt>
                <c:pt idx="8">
                  <c:v>0.55994916515251714</c:v>
                </c:pt>
                <c:pt idx="9">
                  <c:v>0.6591630812784518</c:v>
                </c:pt>
                <c:pt idx="10">
                  <c:v>0.59401801739691185</c:v>
                </c:pt>
              </c:numCache>
            </c:numRef>
          </c:val>
          <c:extLst>
            <c:ext xmlns:c16="http://schemas.microsoft.com/office/drawing/2014/chart" uri="{C3380CC4-5D6E-409C-BE32-E72D297353CC}">
              <c16:uniqueId val="{00000006-A492-4475-B29E-58D722E9F724}"/>
            </c:ext>
          </c:extLst>
        </c:ser>
        <c:dLbls>
          <c:dLblPos val="ctr"/>
          <c:showLegendKey val="0"/>
          <c:showVal val="1"/>
          <c:showCatName val="0"/>
          <c:showSerName val="0"/>
          <c:showPercent val="0"/>
          <c:showBubbleSize val="0"/>
        </c:dLbls>
        <c:gapWidth val="50"/>
        <c:overlap val="100"/>
        <c:axId val="227325056"/>
        <c:axId val="227326592"/>
      </c:barChart>
      <c:catAx>
        <c:axId val="227325056"/>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7326592"/>
        <c:crosses val="autoZero"/>
        <c:auto val="0"/>
        <c:lblAlgn val="ctr"/>
        <c:lblOffset val="100"/>
        <c:noMultiLvlLbl val="0"/>
      </c:catAx>
      <c:valAx>
        <c:axId val="227326592"/>
        <c:scaling>
          <c:orientation val="minMax"/>
        </c:scaling>
        <c:delete val="1"/>
        <c:axPos val="l"/>
        <c:numFmt formatCode="0%" sourceLinked="1"/>
        <c:majorTickMark val="out"/>
        <c:minorTickMark val="none"/>
        <c:tickLblPos val="none"/>
        <c:crossAx val="227325056"/>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Strongly disagree</c:v>
                </c:pt>
              </c:strCache>
            </c:strRef>
          </c:tx>
          <c:spPr>
            <a:solidFill>
              <a:srgbClr val="8B8B8B"/>
            </a:solidFill>
            <a:ln w="28575">
              <a:solidFill>
                <a:sysClr val="window" lastClr="FFFFFF"/>
              </a:solidFill>
            </a:ln>
          </c:spPr>
          <c:invertIfNegative val="0"/>
          <c:dLbls>
            <c:dLbl>
              <c:idx val="8"/>
              <c:spPr>
                <a:solidFill>
                  <a:srgbClr val="FF0000"/>
                </a:solid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4FA1-4D95-8467-49647B8EDAAA}"/>
                </c:ext>
              </c:extLst>
            </c:dLbl>
            <c:dLbl>
              <c:idx val="9"/>
              <c:spPr>
                <a:solidFill>
                  <a:srgbClr val="00FF00"/>
                </a:solid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4FA1-4D95-8467-49647B8EDAAA}"/>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Sheet1!$B$2:$B$12</c:f>
              <c:numCache>
                <c:formatCode>###0%</c:formatCode>
                <c:ptCount val="11"/>
                <c:pt idx="0">
                  <c:v>6.6279345291844899E-2</c:v>
                </c:pt>
                <c:pt idx="1">
                  <c:v>4.4162589970550503E-2</c:v>
                </c:pt>
                <c:pt idx="2">
                  <c:v>8.9388800175520741E-2</c:v>
                </c:pt>
                <c:pt idx="3">
                  <c:v>6.3106328722308563E-2</c:v>
                </c:pt>
                <c:pt idx="4">
                  <c:v>4.7270035663051949E-2</c:v>
                </c:pt>
                <c:pt idx="5">
                  <c:v>4.9412910427453764E-2</c:v>
                </c:pt>
                <c:pt idx="6">
                  <c:v>5.4571115097174452E-2</c:v>
                </c:pt>
                <c:pt idx="7">
                  <c:v>7.7767977512252534E-2</c:v>
                </c:pt>
                <c:pt idx="8">
                  <c:v>1.9233940370871037E-2</c:v>
                </c:pt>
                <c:pt idx="9">
                  <c:v>0.14633592586616037</c:v>
                </c:pt>
                <c:pt idx="10">
                  <c:v>8.7235425967671074E-2</c:v>
                </c:pt>
              </c:numCache>
            </c:numRef>
          </c:val>
          <c:extLst>
            <c:ext xmlns:c16="http://schemas.microsoft.com/office/drawing/2014/chart" uri="{C3380CC4-5D6E-409C-BE32-E72D297353CC}">
              <c16:uniqueId val="{00000000-C0CC-431A-8F36-E7F4614E33FB}"/>
            </c:ext>
          </c:extLst>
        </c:ser>
        <c:ser>
          <c:idx val="1"/>
          <c:order val="1"/>
          <c:tx>
            <c:strRef>
              <c:f>Sheet1!$C$1</c:f>
              <c:strCache>
                <c:ptCount val="1"/>
                <c:pt idx="0">
                  <c:v>Disagree</c:v>
                </c:pt>
              </c:strCache>
            </c:strRef>
          </c:tx>
          <c:spPr>
            <a:solidFill>
              <a:srgbClr val="CCCCCC"/>
            </a:solidFill>
            <a:ln w="28575">
              <a:solidFill>
                <a:sysClr val="window" lastClr="FFFFFF"/>
              </a:solidFill>
            </a:ln>
          </c:spPr>
          <c:invertIfNegative val="0"/>
          <c:dLbls>
            <c:dLbl>
              <c:idx val="4"/>
              <c:numFmt formatCode="0%" sourceLinked="0"/>
              <c:spPr>
                <a:solidFill>
                  <a:srgbClr val="00FF00"/>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4FA1-4D95-8467-49647B8EDAAA}"/>
                </c:ext>
              </c:extLst>
            </c:dLbl>
            <c:numFmt formatCode="0%" sourceLinked="0"/>
            <c:spPr>
              <a:no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Sheet1!$C$2:$C$12</c:f>
              <c:numCache>
                <c:formatCode>###0%</c:formatCode>
                <c:ptCount val="11"/>
                <c:pt idx="0">
                  <c:v>0.22617607989234595</c:v>
                </c:pt>
                <c:pt idx="1">
                  <c:v>0.20065135716301044</c:v>
                </c:pt>
                <c:pt idx="2">
                  <c:v>0.21359460895428647</c:v>
                </c:pt>
                <c:pt idx="3">
                  <c:v>0.17460379934101047</c:v>
                </c:pt>
                <c:pt idx="4">
                  <c:v>0.34415885595183371</c:v>
                </c:pt>
                <c:pt idx="5">
                  <c:v>0.18101191527831989</c:v>
                </c:pt>
                <c:pt idx="6">
                  <c:v>0.22836952874326871</c:v>
                </c:pt>
                <c:pt idx="7">
                  <c:v>0.23761092112536644</c:v>
                </c:pt>
                <c:pt idx="8">
                  <c:v>0.2606269852076385</c:v>
                </c:pt>
                <c:pt idx="9">
                  <c:v>0.20934570753517925</c:v>
                </c:pt>
                <c:pt idx="10">
                  <c:v>0.1880815554785602</c:v>
                </c:pt>
              </c:numCache>
            </c:numRef>
          </c:val>
          <c:extLst>
            <c:ext xmlns:c16="http://schemas.microsoft.com/office/drawing/2014/chart" uri="{C3380CC4-5D6E-409C-BE32-E72D297353CC}">
              <c16:uniqueId val="{00000003-C0CC-431A-8F36-E7F4614E33FB}"/>
            </c:ext>
          </c:extLst>
        </c:ser>
        <c:ser>
          <c:idx val="2"/>
          <c:order val="2"/>
          <c:tx>
            <c:strRef>
              <c:f>Sheet1!$D$1</c:f>
              <c:strCache>
                <c:ptCount val="1"/>
                <c:pt idx="0">
                  <c:v>Neither</c:v>
                </c:pt>
              </c:strCache>
            </c:strRef>
          </c:tx>
          <c:spPr>
            <a:solidFill>
              <a:srgbClr val="171717"/>
            </a:solidFill>
            <a:ln w="28575">
              <a:solidFill>
                <a:sysClr val="window" lastClr="FFFFFF"/>
              </a:solidFill>
            </a:ln>
          </c:spPr>
          <c:invertIfNegative val="0"/>
          <c:dLbls>
            <c:dLbl>
              <c:idx val="3"/>
              <c:numFmt formatCode="0%" sourceLinked="0"/>
              <c:spPr>
                <a:solidFill>
                  <a:srgbClr val="00FF00"/>
                </a:solid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FA1-4D95-8467-49647B8EDAAA}"/>
                </c:ext>
              </c:extLst>
            </c:dLbl>
            <c:dLbl>
              <c:idx val="9"/>
              <c:tx>
                <c:rich>
                  <a:bodyPr/>
                  <a:lstStyle/>
                  <a:p>
                    <a:fld id="{A1A500B0-9AC7-4F41-BFE2-0F4FF872A1D0}"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B0-4CF9-AA69-42385890BE9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Sheet1!$D$2:$D$12</c:f>
              <c:numCache>
                <c:formatCode>###0%</c:formatCode>
                <c:ptCount val="11"/>
                <c:pt idx="0">
                  <c:v>0.36497638925032017</c:v>
                </c:pt>
                <c:pt idx="1">
                  <c:v>0.45509016381169048</c:v>
                </c:pt>
                <c:pt idx="2">
                  <c:v>0.31760159865611726</c:v>
                </c:pt>
                <c:pt idx="3">
                  <c:v>0.48385845999251598</c:v>
                </c:pt>
                <c:pt idx="4">
                  <c:v>0.363871562282092</c:v>
                </c:pt>
                <c:pt idx="5">
                  <c:v>0.4333977136074873</c:v>
                </c:pt>
                <c:pt idx="6">
                  <c:v>0.44856540218514779</c:v>
                </c:pt>
                <c:pt idx="7">
                  <c:v>0.37828935710128514</c:v>
                </c:pt>
                <c:pt idx="8">
                  <c:v>0.42081941510219711</c:v>
                </c:pt>
                <c:pt idx="9">
                  <c:v>0.32630740112765716</c:v>
                </c:pt>
                <c:pt idx="10">
                  <c:v>0.40226723560579375</c:v>
                </c:pt>
              </c:numCache>
            </c:numRef>
          </c:val>
          <c:extLst>
            <c:ext xmlns:c16="http://schemas.microsoft.com/office/drawing/2014/chart" uri="{C3380CC4-5D6E-409C-BE32-E72D297353CC}">
              <c16:uniqueId val="{00000004-C0CC-431A-8F36-E7F4614E33FB}"/>
            </c:ext>
          </c:extLst>
        </c:ser>
        <c:ser>
          <c:idx val="3"/>
          <c:order val="3"/>
          <c:tx>
            <c:strRef>
              <c:f>Sheet1!$E$1</c:f>
              <c:strCache>
                <c:ptCount val="1"/>
                <c:pt idx="0">
                  <c:v>Agree</c:v>
                </c:pt>
              </c:strCache>
            </c:strRef>
          </c:tx>
          <c:spPr>
            <a:solidFill>
              <a:srgbClr val="0093DE"/>
            </a:solidFill>
            <a:ln w="28575">
              <a:solidFill>
                <a:sysClr val="window" lastClr="FFFFFF"/>
              </a:solidFill>
            </a:ln>
          </c:spPr>
          <c:invertIfNegative val="0"/>
          <c:dLbls>
            <c:dLbl>
              <c:idx val="4"/>
              <c:numFmt formatCode="0%" sourceLinked="0"/>
              <c:spPr>
                <a:solidFill>
                  <a:srgbClr val="FF0000"/>
                </a:solid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4FA1-4D95-8467-49647B8EDAAA}"/>
                </c:ext>
              </c:extLst>
            </c:dLbl>
            <c:dLbl>
              <c:idx val="6"/>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12B0-4CF9-AA69-42385890BE90}"/>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Sheet1!$E$2:$E$12</c:f>
              <c:numCache>
                <c:formatCode>###0%</c:formatCode>
                <c:ptCount val="11"/>
                <c:pt idx="0">
                  <c:v>0.31082954381909678</c:v>
                </c:pt>
                <c:pt idx="1">
                  <c:v>0.26863834568185097</c:v>
                </c:pt>
                <c:pt idx="2">
                  <c:v>0.33115281093720056</c:v>
                </c:pt>
                <c:pt idx="3">
                  <c:v>0.23844572878834178</c:v>
                </c:pt>
                <c:pt idx="4">
                  <c:v>0.20973303631533613</c:v>
                </c:pt>
                <c:pt idx="5">
                  <c:v>0.3072634768696007</c:v>
                </c:pt>
                <c:pt idx="6">
                  <c:v>0.26849395397440812</c:v>
                </c:pt>
                <c:pt idx="7">
                  <c:v>0.2944959888443523</c:v>
                </c:pt>
                <c:pt idx="8">
                  <c:v>0.26778811810624581</c:v>
                </c:pt>
                <c:pt idx="9">
                  <c:v>0.28369268872929626</c:v>
                </c:pt>
                <c:pt idx="10">
                  <c:v>0.28561257516140093</c:v>
                </c:pt>
              </c:numCache>
            </c:numRef>
          </c:val>
          <c:extLst>
            <c:ext xmlns:c16="http://schemas.microsoft.com/office/drawing/2014/chart" uri="{C3380CC4-5D6E-409C-BE32-E72D297353CC}">
              <c16:uniqueId val="{00000008-C0CC-431A-8F36-E7F4614E33FB}"/>
            </c:ext>
          </c:extLst>
        </c:ser>
        <c:ser>
          <c:idx val="4"/>
          <c:order val="4"/>
          <c:tx>
            <c:strRef>
              <c:f>Sheet1!$F$1</c:f>
              <c:strCache>
                <c:ptCount val="1"/>
                <c:pt idx="0">
                  <c:v>Strongly agree</c:v>
                </c:pt>
              </c:strCache>
            </c:strRef>
          </c:tx>
          <c:spPr>
            <a:solidFill>
              <a:srgbClr val="66B32E"/>
            </a:solidFill>
            <a:ln w="28575">
              <a:solidFill>
                <a:srgbClr val="FFFFFF"/>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Total</c:v>
                </c:pt>
                <c:pt idx="1">
                  <c:v>Northland</c:v>
                </c:pt>
                <c:pt idx="2">
                  <c:v>Auckland</c:v>
                </c:pt>
                <c:pt idx="3">
                  <c:v>Bay of Plenty</c:v>
                </c:pt>
                <c:pt idx="4">
                  <c:v>Gisborne/Hawkes Bay</c:v>
                </c:pt>
                <c:pt idx="5">
                  <c:v>Taranaki</c:v>
                </c:pt>
                <c:pt idx="6">
                  <c:v>Manawatu-Whanganui</c:v>
                </c:pt>
                <c:pt idx="7">
                  <c:v>Wellington</c:v>
                </c:pt>
                <c:pt idx="8">
                  <c:v>Canterbury</c:v>
                </c:pt>
                <c:pt idx="9">
                  <c:v>Otago</c:v>
                </c:pt>
                <c:pt idx="10">
                  <c:v>West Coast</c:v>
                </c:pt>
              </c:strCache>
            </c:strRef>
          </c:cat>
          <c:val>
            <c:numRef>
              <c:f>Sheet1!$F$2:$F$12</c:f>
              <c:numCache>
                <c:formatCode>###0%</c:formatCode>
                <c:ptCount val="11"/>
                <c:pt idx="0">
                  <c:v>3.1738641746394285E-2</c:v>
                </c:pt>
                <c:pt idx="1">
                  <c:v>3.1457543372898168E-2</c:v>
                </c:pt>
                <c:pt idx="2">
                  <c:v>4.8262181276875295E-2</c:v>
                </c:pt>
                <c:pt idx="3">
                  <c:v>3.9985683155823383E-2</c:v>
                </c:pt>
                <c:pt idx="4">
                  <c:v>3.4966509787686374E-2</c:v>
                </c:pt>
                <c:pt idx="5">
                  <c:v>2.8913983817139072E-2</c:v>
                </c:pt>
                <c:pt idx="6">
                  <c:v>0</c:v>
                </c:pt>
                <c:pt idx="7">
                  <c:v>1.183575541674353E-2</c:v>
                </c:pt>
                <c:pt idx="8">
                  <c:v>3.1531541213047118E-2</c:v>
                </c:pt>
                <c:pt idx="9">
                  <c:v>3.4318276741707232E-2</c:v>
                </c:pt>
                <c:pt idx="10">
                  <c:v>3.680320778657363E-2</c:v>
                </c:pt>
              </c:numCache>
            </c:numRef>
          </c:val>
          <c:extLst>
            <c:ext xmlns:c16="http://schemas.microsoft.com/office/drawing/2014/chart" uri="{C3380CC4-5D6E-409C-BE32-E72D297353CC}">
              <c16:uniqueId val="{00000009-C0CC-431A-8F36-E7F4614E33FB}"/>
            </c:ext>
          </c:extLst>
        </c:ser>
        <c:dLbls>
          <c:dLblPos val="ctr"/>
          <c:showLegendKey val="0"/>
          <c:showVal val="1"/>
          <c:showCatName val="0"/>
          <c:showSerName val="0"/>
          <c:showPercent val="0"/>
          <c:showBubbleSize val="0"/>
        </c:dLbls>
        <c:gapWidth val="50"/>
        <c:overlap val="100"/>
        <c:axId val="226976896"/>
        <c:axId val="226978432"/>
      </c:barChart>
      <c:catAx>
        <c:axId val="226976896"/>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226978432"/>
        <c:crosses val="autoZero"/>
        <c:auto val="0"/>
        <c:lblAlgn val="ctr"/>
        <c:lblOffset val="100"/>
        <c:noMultiLvlLbl val="0"/>
      </c:catAx>
      <c:valAx>
        <c:axId val="226978432"/>
        <c:scaling>
          <c:orientation val="minMax"/>
        </c:scaling>
        <c:delete val="1"/>
        <c:axPos val="l"/>
        <c:numFmt formatCode="0%" sourceLinked="1"/>
        <c:majorTickMark val="out"/>
        <c:minorTickMark val="none"/>
        <c:tickLblPos val="none"/>
        <c:crossAx val="226976896"/>
        <c:crosses val="autoZero"/>
        <c:crossBetween val="between"/>
      </c:valAx>
    </c:plotArea>
    <c:legend>
      <c:legendPos val="l"/>
      <c:layout>
        <c:manualLayout>
          <c:xMode val="edge"/>
          <c:yMode val="edge"/>
          <c:x val="7.7884143350569713E-3"/>
          <c:y val="0.1512373453318335"/>
          <c:w val="0.12184647154678624"/>
          <c:h val="0.52661754780652426"/>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0402753010268"/>
          <c:y val="0.15677030371203599"/>
          <c:w val="0.83206226479525314"/>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dLbl>
              <c:idx val="1"/>
              <c:spPr>
                <a:solidFill>
                  <a:srgbClr val="FF0000"/>
                </a:solid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0E4-482A-B555-743E2179B16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 New Zealand</c:v>
                </c:pt>
                <c:pt idx="1">
                  <c:v>Queenstown</c:v>
                </c:pt>
                <c:pt idx="2">
                  <c:v>Rest of Otago</c:v>
                </c:pt>
              </c:strCache>
            </c:strRef>
          </c:cat>
          <c:val>
            <c:numRef>
              <c:f>Sheet1!$B$2:$B$4</c:f>
              <c:numCache>
                <c:formatCode>###0%</c:formatCode>
                <c:ptCount val="3"/>
                <c:pt idx="0">
                  <c:v>7.1558027984684136E-2</c:v>
                </c:pt>
                <c:pt idx="1">
                  <c:v>1.6405135739438456E-2</c:v>
                </c:pt>
                <c:pt idx="2">
                  <c:v>8.2364506872870877E-2</c:v>
                </c:pt>
              </c:numCache>
            </c:numRef>
          </c:val>
          <c:extLst>
            <c:ext xmlns:c16="http://schemas.microsoft.com/office/drawing/2014/chart" uri="{C3380CC4-5D6E-409C-BE32-E72D297353CC}">
              <c16:uniqueId val="{00000001-03BA-411C-BF50-CBD07E898F6E}"/>
            </c:ext>
          </c:extLst>
        </c:ser>
        <c:ser>
          <c:idx val="1"/>
          <c:order val="1"/>
          <c:tx>
            <c:strRef>
              <c:f>Sheet1!$C$1</c:f>
              <c:strCache>
                <c:ptCount val="1"/>
                <c:pt idx="0">
                  <c:v>Well equipped to handle</c:v>
                </c:pt>
              </c:strCache>
            </c:strRef>
          </c:tx>
          <c:spPr>
            <a:solidFill>
              <a:srgbClr val="171717"/>
            </a:solidFill>
            <a:ln w="28575">
              <a:solidFill>
                <a:sysClr val="window" lastClr="FFFFFF"/>
              </a:solidFill>
            </a:ln>
          </c:spPr>
          <c:invertIfNegative val="0"/>
          <c:dLbls>
            <c:dLbl>
              <c:idx val="2"/>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68-4688-8EBB-813791A16047}"/>
                </c:ext>
              </c:extLst>
            </c:dLbl>
            <c:dLbl>
              <c:idx val="5"/>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797C-4B8D-9483-201976ADC3E1}"/>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New Zealand</c:v>
                </c:pt>
                <c:pt idx="1">
                  <c:v>Queenstown</c:v>
                </c:pt>
                <c:pt idx="2">
                  <c:v>Rest of Otago</c:v>
                </c:pt>
              </c:strCache>
            </c:strRef>
          </c:cat>
          <c:val>
            <c:numRef>
              <c:f>Sheet1!$C$2:$C$4</c:f>
              <c:numCache>
                <c:formatCode>###0%</c:formatCode>
                <c:ptCount val="3"/>
                <c:pt idx="0">
                  <c:v>0.50776038384255662</c:v>
                </c:pt>
                <c:pt idx="1">
                  <c:v>0.26723619137597626</c:v>
                </c:pt>
                <c:pt idx="2">
                  <c:v>0.4049097661613606</c:v>
                </c:pt>
              </c:numCache>
            </c:numRef>
          </c:val>
          <c:extLst>
            <c:ext xmlns:c16="http://schemas.microsoft.com/office/drawing/2014/chart" uri="{C3380CC4-5D6E-409C-BE32-E72D297353CC}">
              <c16:uniqueId val="{00000003-03BA-411C-BF50-CBD07E898F6E}"/>
            </c:ext>
          </c:extLst>
        </c:ser>
        <c:ser>
          <c:idx val="2"/>
          <c:order val="2"/>
          <c:tx>
            <c:strRef>
              <c:f>Sheet1!$D$1</c:f>
              <c:strCache>
                <c:ptCount val="1"/>
                <c:pt idx="0">
                  <c:v>Too much pressure</c:v>
                </c:pt>
              </c:strCache>
            </c:strRef>
          </c:tx>
          <c:spPr>
            <a:solidFill>
              <a:srgbClr val="0093DE"/>
            </a:solidFill>
            <a:ln w="28575">
              <a:solidFill>
                <a:sysClr val="window" lastClr="FFFFFF"/>
              </a:solidFill>
            </a:ln>
          </c:spPr>
          <c:invertIfNegative val="0"/>
          <c:dLbls>
            <c:dLbl>
              <c:idx val="1"/>
              <c:numFmt formatCode="0%" sourceLinked="0"/>
              <c:spPr>
                <a:solidFill>
                  <a:srgbClr val="00FF00"/>
                </a:solidFill>
                <a:ln>
                  <a:noFill/>
                </a:ln>
                <a:effectLst/>
              </c:spPr>
              <c:txPr>
                <a:bodyPr/>
                <a:lstStyle/>
                <a:p>
                  <a:pPr>
                    <a:defRPr baseline="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0E4-482A-B555-743E2179B160}"/>
                </c:ext>
              </c:extLst>
            </c:dLbl>
            <c:numFmt formatCode="0%" sourceLinked="0"/>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New Zealand</c:v>
                </c:pt>
                <c:pt idx="1">
                  <c:v>Queenstown</c:v>
                </c:pt>
                <c:pt idx="2">
                  <c:v>Rest of Otago</c:v>
                </c:pt>
              </c:strCache>
            </c:strRef>
          </c:cat>
          <c:val>
            <c:numRef>
              <c:f>Sheet1!$D$2:$D$4</c:f>
              <c:numCache>
                <c:formatCode>###0%</c:formatCode>
                <c:ptCount val="3"/>
                <c:pt idx="0">
                  <c:v>0.42068158817276197</c:v>
                </c:pt>
                <c:pt idx="1">
                  <c:v>0.71635867288458532</c:v>
                </c:pt>
                <c:pt idx="2">
                  <c:v>0.51272572696576846</c:v>
                </c:pt>
              </c:numCache>
            </c:numRef>
          </c:val>
          <c:extLst>
            <c:ext xmlns:c16="http://schemas.microsoft.com/office/drawing/2014/chart" uri="{C3380CC4-5D6E-409C-BE32-E72D297353CC}">
              <c16:uniqueId val="{00000005-03BA-411C-BF50-CBD07E898F6E}"/>
            </c:ext>
          </c:extLst>
        </c:ser>
        <c:dLbls>
          <c:dLblPos val="ctr"/>
          <c:showLegendKey val="0"/>
          <c:showVal val="1"/>
          <c:showCatName val="0"/>
          <c:showSerName val="0"/>
          <c:showPercent val="0"/>
          <c:showBubbleSize val="0"/>
        </c:dLbls>
        <c:gapWidth val="50"/>
        <c:overlap val="100"/>
        <c:axId val="132041728"/>
        <c:axId val="132051712"/>
      </c:barChart>
      <c:catAx>
        <c:axId val="132041728"/>
        <c:scaling>
          <c:orientation val="minMax"/>
        </c:scaling>
        <c:delete val="0"/>
        <c:axPos val="b"/>
        <c:numFmt formatCode="General" sourceLinked="0"/>
        <c:majorTickMark val="none"/>
        <c:minorTickMark val="none"/>
        <c:tickLblPos val="nextTo"/>
        <c:spPr>
          <a:ln>
            <a:noFill/>
          </a:ln>
        </c:spPr>
        <c:txPr>
          <a:bodyPr/>
          <a:lstStyle/>
          <a:p>
            <a:pPr>
              <a:defRPr>
                <a:solidFill>
                  <a:srgbClr val="171717"/>
                </a:solidFill>
              </a:defRPr>
            </a:pPr>
            <a:endParaRPr lang="en-US"/>
          </a:p>
        </c:txPr>
        <c:crossAx val="132051712"/>
        <c:crosses val="autoZero"/>
        <c:auto val="0"/>
        <c:lblAlgn val="ctr"/>
        <c:lblOffset val="100"/>
        <c:noMultiLvlLbl val="0"/>
      </c:catAx>
      <c:valAx>
        <c:axId val="132051712"/>
        <c:scaling>
          <c:orientation val="minMax"/>
        </c:scaling>
        <c:delete val="1"/>
        <c:axPos val="l"/>
        <c:numFmt formatCode="0%" sourceLinked="1"/>
        <c:majorTickMark val="out"/>
        <c:minorTickMark val="none"/>
        <c:tickLblPos val="none"/>
        <c:crossAx val="13204172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6837174471411306"/>
          <c:w val="1"/>
          <c:h val="0.7244057601678956"/>
        </c:manualLayout>
      </c:layout>
      <c:barChart>
        <c:barDir val="col"/>
        <c:grouping val="percentStacked"/>
        <c:varyColors val="0"/>
        <c:ser>
          <c:idx val="0"/>
          <c:order val="0"/>
          <c:tx>
            <c:strRef>
              <c:f>Sheet1!$B$1</c:f>
              <c:strCache>
                <c:ptCount val="1"/>
                <c:pt idx="0">
                  <c:v>Too much growth</c:v>
                </c:pt>
              </c:strCache>
            </c:strRef>
          </c:tx>
          <c:spPr>
            <a:solidFill>
              <a:schemeClr val="tx2"/>
            </a:solidFill>
            <a:ln w="6350">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Mar-20</c:v>
                </c:pt>
                <c:pt idx="1">
                  <c:v>Nov-19</c:v>
                </c:pt>
                <c:pt idx="2">
                  <c:v>Mar-19</c:v>
                </c:pt>
                <c:pt idx="3">
                  <c:v>Nov-18</c:v>
                </c:pt>
                <c:pt idx="4">
                  <c:v>Mar-18</c:v>
                </c:pt>
                <c:pt idx="5">
                  <c:v>Nov-17</c:v>
                </c:pt>
                <c:pt idx="6">
                  <c:v>Mar-17</c:v>
                </c:pt>
                <c:pt idx="7">
                  <c:v>Nov-16</c:v>
                </c:pt>
                <c:pt idx="8">
                  <c:v>Mar-16</c:v>
                </c:pt>
                <c:pt idx="9">
                  <c:v>Dec-15</c:v>
                </c:pt>
              </c:strCache>
            </c:strRef>
          </c:cat>
          <c:val>
            <c:numRef>
              <c:f>Sheet1!$B$2:$B$11</c:f>
              <c:numCache>
                <c:formatCode>###0%</c:formatCode>
                <c:ptCount val="10"/>
                <c:pt idx="0">
                  <c:v>0.53560706924912527</c:v>
                </c:pt>
                <c:pt idx="1">
                  <c:v>0.52099237274947496</c:v>
                </c:pt>
                <c:pt idx="2">
                  <c:v>0.52104697050494286</c:v>
                </c:pt>
                <c:pt idx="3">
                  <c:v>0.47156142894457459</c:v>
                </c:pt>
                <c:pt idx="4">
                  <c:v>0.41702554347373955</c:v>
                </c:pt>
                <c:pt idx="5">
                  <c:v>0.44309140999285185</c:v>
                </c:pt>
                <c:pt idx="6">
                  <c:v>0.36528578291802055</c:v>
                </c:pt>
                <c:pt idx="7">
                  <c:v>0.35216734726531262</c:v>
                </c:pt>
                <c:pt idx="8">
                  <c:v>0.29724369648497273</c:v>
                </c:pt>
                <c:pt idx="9">
                  <c:v>0.30106561220533251</c:v>
                </c:pt>
              </c:numCache>
            </c:numRef>
          </c:val>
          <c:extLst>
            <c:ext xmlns:c16="http://schemas.microsoft.com/office/drawing/2014/chart" uri="{C3380CC4-5D6E-409C-BE32-E72D297353CC}">
              <c16:uniqueId val="{00000000-3D56-4778-97AD-FA89856B8F67}"/>
            </c:ext>
          </c:extLst>
        </c:ser>
        <c:ser>
          <c:idx val="1"/>
          <c:order val="1"/>
          <c:tx>
            <c:strRef>
              <c:f>Sheet1!$C$1</c:f>
              <c:strCache>
                <c:ptCount val="1"/>
                <c:pt idx="0">
                  <c:v>Just right</c:v>
                </c:pt>
              </c:strCache>
            </c:strRef>
          </c:tx>
          <c:spPr>
            <a:solidFill>
              <a:schemeClr val="accent2"/>
            </a:solidFill>
            <a:ln w="6350">
              <a:solidFill>
                <a:schemeClr val="bg1"/>
              </a:solidFill>
            </a:ln>
          </c:spPr>
          <c:invertIfNegative val="0"/>
          <c:dPt>
            <c:idx val="0"/>
            <c:invertIfNegative val="0"/>
            <c:bubble3D val="0"/>
            <c:extLst>
              <c:ext xmlns:c16="http://schemas.microsoft.com/office/drawing/2014/chart" uri="{C3380CC4-5D6E-409C-BE32-E72D297353CC}">
                <c16:uniqueId val="{00000002-3D56-4778-97AD-FA89856B8F67}"/>
              </c:ext>
            </c:extLst>
          </c:dPt>
          <c:dPt>
            <c:idx val="1"/>
            <c:invertIfNegative val="0"/>
            <c:bubble3D val="0"/>
            <c:extLst>
              <c:ext xmlns:c16="http://schemas.microsoft.com/office/drawing/2014/chart" uri="{C3380CC4-5D6E-409C-BE32-E72D297353CC}">
                <c16:uniqueId val="{00000003-3D56-4778-97AD-FA89856B8F67}"/>
              </c:ext>
            </c:extLst>
          </c:dPt>
          <c:dPt>
            <c:idx val="2"/>
            <c:invertIfNegative val="0"/>
            <c:bubble3D val="0"/>
            <c:extLst>
              <c:ext xmlns:c16="http://schemas.microsoft.com/office/drawing/2014/chart" uri="{C3380CC4-5D6E-409C-BE32-E72D297353CC}">
                <c16:uniqueId val="{00000005-3D56-4778-97AD-FA89856B8F67}"/>
              </c:ext>
            </c:extLst>
          </c:dPt>
          <c:dPt>
            <c:idx val="3"/>
            <c:invertIfNegative val="0"/>
            <c:bubble3D val="0"/>
            <c:extLst>
              <c:ext xmlns:c16="http://schemas.microsoft.com/office/drawing/2014/chart" uri="{C3380CC4-5D6E-409C-BE32-E72D297353CC}">
                <c16:uniqueId val="{00000006-3D56-4778-97AD-FA89856B8F67}"/>
              </c:ext>
            </c:extLst>
          </c:dPt>
          <c:dPt>
            <c:idx val="4"/>
            <c:invertIfNegative val="0"/>
            <c:bubble3D val="0"/>
            <c:extLst>
              <c:ext xmlns:c16="http://schemas.microsoft.com/office/drawing/2014/chart" uri="{C3380CC4-5D6E-409C-BE32-E72D297353CC}">
                <c16:uniqueId val="{00000008-3D56-4778-97AD-FA89856B8F67}"/>
              </c:ext>
            </c:extLst>
          </c:dPt>
          <c:dLbls>
            <c:dLbl>
              <c:idx val="0"/>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D56-4778-97AD-FA89856B8F67}"/>
                </c:ext>
              </c:extLst>
            </c:dLbl>
            <c:dLbl>
              <c:idx val="1"/>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D56-4778-97AD-FA89856B8F67}"/>
                </c:ext>
              </c:extLst>
            </c:dLbl>
            <c:dLbl>
              <c:idx val="2"/>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D56-4778-97AD-FA89856B8F67}"/>
                </c:ext>
              </c:extLst>
            </c:dLbl>
            <c:dLbl>
              <c:idx val="3"/>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D56-4778-97AD-FA89856B8F67}"/>
                </c:ext>
              </c:extLst>
            </c:dLbl>
            <c:dLbl>
              <c:idx val="4"/>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D56-4778-97AD-FA89856B8F67}"/>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Mar-20</c:v>
                </c:pt>
                <c:pt idx="1">
                  <c:v>Nov-19</c:v>
                </c:pt>
                <c:pt idx="2">
                  <c:v>Mar-19</c:v>
                </c:pt>
                <c:pt idx="3">
                  <c:v>Nov-18</c:v>
                </c:pt>
                <c:pt idx="4">
                  <c:v>Mar-18</c:v>
                </c:pt>
                <c:pt idx="5">
                  <c:v>Nov-17</c:v>
                </c:pt>
                <c:pt idx="6">
                  <c:v>Mar-17</c:v>
                </c:pt>
                <c:pt idx="7">
                  <c:v>Nov-16</c:v>
                </c:pt>
                <c:pt idx="8">
                  <c:v>Mar-16</c:v>
                </c:pt>
                <c:pt idx="9">
                  <c:v>Dec-15</c:v>
                </c:pt>
              </c:strCache>
            </c:strRef>
          </c:cat>
          <c:val>
            <c:numRef>
              <c:f>Sheet1!$C$2:$C$11</c:f>
              <c:numCache>
                <c:formatCode>###0%</c:formatCode>
                <c:ptCount val="10"/>
                <c:pt idx="0">
                  <c:v>0.41501412407462412</c:v>
                </c:pt>
                <c:pt idx="1">
                  <c:v>0.39672575494861101</c:v>
                </c:pt>
                <c:pt idx="2">
                  <c:v>0.41110969609925052</c:v>
                </c:pt>
                <c:pt idx="3">
                  <c:v>0.45094090305401058</c:v>
                </c:pt>
                <c:pt idx="4">
                  <c:v>0.47659090140034654</c:v>
                </c:pt>
                <c:pt idx="5">
                  <c:v>0.45822421368400545</c:v>
                </c:pt>
                <c:pt idx="6">
                  <c:v>0.54086553194843978</c:v>
                </c:pt>
                <c:pt idx="7">
                  <c:v>0.51262180812873126</c:v>
                </c:pt>
                <c:pt idx="8">
                  <c:v>0.58086965842631366</c:v>
                </c:pt>
                <c:pt idx="9">
                  <c:v>0.56835813266136836</c:v>
                </c:pt>
              </c:numCache>
            </c:numRef>
          </c:val>
          <c:extLst>
            <c:ext xmlns:c16="http://schemas.microsoft.com/office/drawing/2014/chart" uri="{C3380CC4-5D6E-409C-BE32-E72D297353CC}">
              <c16:uniqueId val="{00000009-3D56-4778-97AD-FA89856B8F67}"/>
            </c:ext>
          </c:extLst>
        </c:ser>
        <c:ser>
          <c:idx val="2"/>
          <c:order val="2"/>
          <c:tx>
            <c:strRef>
              <c:f>Sheet1!$D$1</c:f>
              <c:strCache>
                <c:ptCount val="1"/>
                <c:pt idx="0">
                  <c:v>Not enough growth</c:v>
                </c:pt>
              </c:strCache>
            </c:strRef>
          </c:tx>
          <c:spPr>
            <a:solidFill>
              <a:schemeClr val="accent5"/>
            </a:solidFill>
            <a:ln w="6350">
              <a:solidFill>
                <a:schemeClr val="bg1"/>
              </a:solidFill>
            </a:ln>
          </c:spPr>
          <c:invertIfNegative val="0"/>
          <c:dLbls>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Mar-20</c:v>
                </c:pt>
                <c:pt idx="1">
                  <c:v>Nov-19</c:v>
                </c:pt>
                <c:pt idx="2">
                  <c:v>Mar-19</c:v>
                </c:pt>
                <c:pt idx="3">
                  <c:v>Nov-18</c:v>
                </c:pt>
                <c:pt idx="4">
                  <c:v>Mar-18</c:v>
                </c:pt>
                <c:pt idx="5">
                  <c:v>Nov-17</c:v>
                </c:pt>
                <c:pt idx="6">
                  <c:v>Mar-17</c:v>
                </c:pt>
                <c:pt idx="7">
                  <c:v>Nov-16</c:v>
                </c:pt>
                <c:pt idx="8">
                  <c:v>Mar-16</c:v>
                </c:pt>
                <c:pt idx="9">
                  <c:v>Dec-15</c:v>
                </c:pt>
              </c:strCache>
            </c:strRef>
          </c:cat>
          <c:val>
            <c:numRef>
              <c:f>Sheet1!$D$2:$D$11</c:f>
              <c:numCache>
                <c:formatCode>###0%</c:formatCode>
                <c:ptCount val="10"/>
                <c:pt idx="0">
                  <c:v>4.9378806676252926E-2</c:v>
                </c:pt>
                <c:pt idx="1">
                  <c:v>8.2281872301917969E-2</c:v>
                </c:pt>
                <c:pt idx="2">
                  <c:v>6.7843333395804145E-2</c:v>
                </c:pt>
                <c:pt idx="3">
                  <c:v>7.7497668001410253E-2</c:v>
                </c:pt>
                <c:pt idx="4">
                  <c:v>0.10638355512591352</c:v>
                </c:pt>
                <c:pt idx="5">
                  <c:v>9.8684376323141892E-2</c:v>
                </c:pt>
                <c:pt idx="6">
                  <c:v>9.3848685133541346E-2</c:v>
                </c:pt>
                <c:pt idx="7">
                  <c:v>0.13521084460595367</c:v>
                </c:pt>
                <c:pt idx="8">
                  <c:v>0.12188664508871475</c:v>
                </c:pt>
                <c:pt idx="9">
                  <c:v>0.13057625513329951</c:v>
                </c:pt>
              </c:numCache>
            </c:numRef>
          </c:val>
          <c:extLst>
            <c:ext xmlns:c16="http://schemas.microsoft.com/office/drawing/2014/chart" uri="{C3380CC4-5D6E-409C-BE32-E72D297353CC}">
              <c16:uniqueId val="{0000000A-3D56-4778-97AD-FA89856B8F67}"/>
            </c:ext>
          </c:extLst>
        </c:ser>
        <c:dLbls>
          <c:showLegendKey val="0"/>
          <c:showVal val="0"/>
          <c:showCatName val="0"/>
          <c:showSerName val="0"/>
          <c:showPercent val="0"/>
          <c:showBubbleSize val="0"/>
        </c:dLbls>
        <c:gapWidth val="80"/>
        <c:overlap val="100"/>
        <c:axId val="95194496"/>
        <c:axId val="95196288"/>
      </c:barChart>
      <c:catAx>
        <c:axId val="95194496"/>
        <c:scaling>
          <c:orientation val="maxMin"/>
        </c:scaling>
        <c:delete val="0"/>
        <c:axPos val="b"/>
        <c:numFmt formatCode="General" sourceLinked="0"/>
        <c:majorTickMark val="none"/>
        <c:minorTickMark val="none"/>
        <c:tickLblPos val="nextTo"/>
        <c:spPr>
          <a:ln>
            <a:noFill/>
          </a:ln>
        </c:spPr>
        <c:txPr>
          <a:bodyPr/>
          <a:lstStyle/>
          <a:p>
            <a:pPr>
              <a:defRPr>
                <a:solidFill>
                  <a:schemeClr val="bg1"/>
                </a:solidFill>
              </a:defRPr>
            </a:pPr>
            <a:endParaRPr lang="en-US"/>
          </a:p>
        </c:txPr>
        <c:crossAx val="95196288"/>
        <c:crosses val="autoZero"/>
        <c:auto val="1"/>
        <c:lblAlgn val="ctr"/>
        <c:lblOffset val="150"/>
        <c:noMultiLvlLbl val="0"/>
      </c:catAx>
      <c:valAx>
        <c:axId val="95196288"/>
        <c:scaling>
          <c:orientation val="minMax"/>
        </c:scaling>
        <c:delete val="1"/>
        <c:axPos val="r"/>
        <c:numFmt formatCode="0%" sourceLinked="1"/>
        <c:majorTickMark val="none"/>
        <c:minorTickMark val="none"/>
        <c:tickLblPos val="low"/>
        <c:crossAx val="95194496"/>
        <c:crosses val="autoZero"/>
        <c:crossBetween val="between"/>
      </c:valAx>
    </c:plotArea>
    <c:legend>
      <c:legendPos val="t"/>
      <c:layout>
        <c:manualLayout>
          <c:xMode val="edge"/>
          <c:yMode val="edge"/>
          <c:x val="5.731922498089171E-3"/>
          <c:y val="6.7240216240525424E-2"/>
          <c:w val="0.97026234437512904"/>
          <c:h val="6.7778943719374513E-2"/>
        </c:manualLayout>
      </c:layout>
      <c:overlay val="0"/>
      <c:txPr>
        <a:bodyPr/>
        <a:lstStyle/>
        <a:p>
          <a:pPr>
            <a:defRPr>
              <a:solidFill>
                <a:schemeClr val="bg1"/>
              </a:solidFill>
            </a:defRPr>
          </a:pPr>
          <a:endParaRPr lang="en-US"/>
        </a:p>
      </c:txPr>
    </c:legend>
    <c:plotVisOnly val="1"/>
    <c:dispBlanksAs val="gap"/>
    <c:showDLblsOverMax val="0"/>
  </c:chart>
  <c:txPr>
    <a:bodyPr/>
    <a:lstStyle/>
    <a:p>
      <a:pPr>
        <a:defRPr sz="900">
          <a:latin typeface="+mn-lt"/>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7583517711947"/>
          <c:y val="0.16408818897637795"/>
          <c:w val="0.85864723010972377"/>
          <c:h val="0.51206726659167601"/>
        </c:manualLayout>
      </c:layout>
      <c:barChart>
        <c:barDir val="col"/>
        <c:grouping val="stacked"/>
        <c:varyColors val="0"/>
        <c:ser>
          <c:idx val="0"/>
          <c:order val="0"/>
          <c:tx>
            <c:strRef>
              <c:f>Sheet1!$A$2</c:f>
              <c:strCache>
                <c:ptCount val="1"/>
                <c:pt idx="0">
                  <c:v>Strongly agree</c:v>
                </c:pt>
              </c:strCache>
            </c:strRef>
          </c:tx>
          <c:spPr>
            <a:solidFill>
              <a:srgbClr val="171717"/>
            </a:solidFill>
          </c:spPr>
          <c:invertIfNegative val="0"/>
          <c:dLbls>
            <c:numFmt formatCode="0%" sourceLinked="0"/>
            <c:spPr>
              <a:noFill/>
              <a:ln>
                <a:noFill/>
              </a:ln>
              <a:effectLst/>
            </c:spPr>
            <c:txPr>
              <a:bodyPr/>
              <a:lstStyle/>
              <a:p>
                <a:pPr algn="ct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Mar-17</c:v>
                </c:pt>
                <c:pt idx="1">
                  <c:v>Nov-17</c:v>
                </c:pt>
                <c:pt idx="2">
                  <c:v>Mar-18</c:v>
                </c:pt>
                <c:pt idx="3">
                  <c:v>Nov-18</c:v>
                </c:pt>
                <c:pt idx="4">
                  <c:v>Mar-19</c:v>
                </c:pt>
                <c:pt idx="5">
                  <c:v>Nov-19</c:v>
                </c:pt>
                <c:pt idx="6">
                  <c:v>Mar-20</c:v>
                </c:pt>
              </c:strCache>
            </c:strRef>
          </c:cat>
          <c:val>
            <c:numRef>
              <c:f>Sheet1!$B$2:$H$2</c:f>
              <c:numCache>
                <c:formatCode>###0%</c:formatCode>
                <c:ptCount val="7"/>
                <c:pt idx="0">
                  <c:v>0.51272717488712249</c:v>
                </c:pt>
                <c:pt idx="1">
                  <c:v>0.55211389604371808</c:v>
                </c:pt>
                <c:pt idx="2">
                  <c:v>0.5589309027358248</c:v>
                </c:pt>
                <c:pt idx="3">
                  <c:v>0.48368513008712583</c:v>
                </c:pt>
                <c:pt idx="4">
                  <c:v>0.46218546226077917</c:v>
                </c:pt>
                <c:pt idx="5">
                  <c:v>0.44920047656130108</c:v>
                </c:pt>
                <c:pt idx="6">
                  <c:v>0.46569831002738465</c:v>
                </c:pt>
              </c:numCache>
            </c:numRef>
          </c:val>
          <c:extLst>
            <c:ext xmlns:c16="http://schemas.microsoft.com/office/drawing/2014/chart" uri="{C3380CC4-5D6E-409C-BE32-E72D297353CC}">
              <c16:uniqueId val="{00000001-552E-4337-9CBA-78DA40279B39}"/>
            </c:ext>
          </c:extLst>
        </c:ser>
        <c:ser>
          <c:idx val="1"/>
          <c:order val="1"/>
          <c:tx>
            <c:strRef>
              <c:f>Sheet1!$A$3</c:f>
              <c:strCache>
                <c:ptCount val="1"/>
                <c:pt idx="0">
                  <c:v>Agree</c:v>
                </c:pt>
              </c:strCache>
            </c:strRef>
          </c:tx>
          <c:spPr>
            <a:solidFill>
              <a:srgbClr val="0093DE"/>
            </a:solidFill>
          </c:spPr>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Mar-17</c:v>
                </c:pt>
                <c:pt idx="1">
                  <c:v>Nov-17</c:v>
                </c:pt>
                <c:pt idx="2">
                  <c:v>Mar-18</c:v>
                </c:pt>
                <c:pt idx="3">
                  <c:v>Nov-18</c:v>
                </c:pt>
                <c:pt idx="4">
                  <c:v>Mar-19</c:v>
                </c:pt>
                <c:pt idx="5">
                  <c:v>Nov-19</c:v>
                </c:pt>
                <c:pt idx="6">
                  <c:v>Mar-20</c:v>
                </c:pt>
              </c:strCache>
            </c:strRef>
          </c:cat>
          <c:val>
            <c:numRef>
              <c:f>Sheet1!$B$3:$H$3</c:f>
              <c:numCache>
                <c:formatCode>###0%</c:formatCode>
                <c:ptCount val="7"/>
                <c:pt idx="0">
                  <c:v>0.44515189817785228</c:v>
                </c:pt>
                <c:pt idx="1">
                  <c:v>0.37186357035392542</c:v>
                </c:pt>
                <c:pt idx="2">
                  <c:v>0.40552758143625472</c:v>
                </c:pt>
                <c:pt idx="3">
                  <c:v>0.4637913915563579</c:v>
                </c:pt>
                <c:pt idx="4">
                  <c:v>0.47107895815970158</c:v>
                </c:pt>
                <c:pt idx="5">
                  <c:v>0.48246827315982743</c:v>
                </c:pt>
                <c:pt idx="6">
                  <c:v>0.45774411841822432</c:v>
                </c:pt>
              </c:numCache>
            </c:numRef>
          </c:val>
          <c:extLst>
            <c:ext xmlns:c16="http://schemas.microsoft.com/office/drawing/2014/chart" uri="{C3380CC4-5D6E-409C-BE32-E72D297353CC}">
              <c16:uniqueId val="{00000003-552E-4337-9CBA-78DA40279B39}"/>
            </c:ext>
          </c:extLst>
        </c:ser>
        <c:ser>
          <c:idx val="2"/>
          <c:order val="2"/>
          <c:tx>
            <c:strRef>
              <c:f>Sheet1!$A$4</c:f>
              <c:strCache>
                <c:ptCount val="1"/>
                <c:pt idx="0">
                  <c:v>Total</c:v>
                </c:pt>
              </c:strCache>
            </c:strRef>
          </c:tx>
          <c:spPr>
            <a:noFill/>
            <a:ln>
              <a:noFill/>
            </a:ln>
          </c:spPr>
          <c:invertIfNegative val="0"/>
          <c:dLbls>
            <c:dLbl>
              <c:idx val="0"/>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FC1B-46C5-9DA8-E931C5F21E41}"/>
                </c:ext>
              </c:extLst>
            </c:dLbl>
            <c:dLbl>
              <c:idx val="1"/>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FC1B-46C5-9DA8-E931C5F21E41}"/>
                </c:ext>
              </c:extLst>
            </c:dLbl>
            <c:dLbl>
              <c:idx val="2"/>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FC1B-46C5-9DA8-E931C5F21E41}"/>
                </c:ext>
              </c:extLst>
            </c:dLbl>
            <c:dLbl>
              <c:idx val="3"/>
              <c:spPr>
                <a:noFill/>
              </c:spPr>
              <c:txPr>
                <a:bodyPr/>
                <a:lstStyle/>
                <a:p>
                  <a:pPr>
                    <a:defRPr sz="1000"/>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FC1B-46C5-9DA8-E931C5F21E41}"/>
                </c:ext>
              </c:extLst>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Mar-17</c:v>
                </c:pt>
                <c:pt idx="1">
                  <c:v>Nov-17</c:v>
                </c:pt>
                <c:pt idx="2">
                  <c:v>Mar-18</c:v>
                </c:pt>
                <c:pt idx="3">
                  <c:v>Nov-18</c:v>
                </c:pt>
                <c:pt idx="4">
                  <c:v>Mar-19</c:v>
                </c:pt>
                <c:pt idx="5">
                  <c:v>Nov-19</c:v>
                </c:pt>
                <c:pt idx="6">
                  <c:v>Mar-20</c:v>
                </c:pt>
              </c:strCache>
            </c:strRef>
          </c:cat>
          <c:val>
            <c:numRef>
              <c:f>Sheet1!$B$4:$H$4</c:f>
              <c:numCache>
                <c:formatCode>###0%</c:formatCode>
                <c:ptCount val="7"/>
                <c:pt idx="0">
                  <c:v>0.95787907306497477</c:v>
                </c:pt>
                <c:pt idx="1">
                  <c:v>0.92397746639764344</c:v>
                </c:pt>
                <c:pt idx="2">
                  <c:v>0.96445848417207958</c:v>
                </c:pt>
                <c:pt idx="3">
                  <c:v>0.94747652164348373</c:v>
                </c:pt>
                <c:pt idx="4">
                  <c:v>0.93326442042048074</c:v>
                </c:pt>
                <c:pt idx="5">
                  <c:v>0.93166874972112845</c:v>
                </c:pt>
                <c:pt idx="6">
                  <c:v>0.92344242844560898</c:v>
                </c:pt>
              </c:numCache>
            </c:numRef>
          </c:val>
          <c:extLst>
            <c:ext xmlns:c16="http://schemas.microsoft.com/office/drawing/2014/chart" uri="{C3380CC4-5D6E-409C-BE32-E72D297353CC}">
              <c16:uniqueId val="{00000008-552E-4337-9CBA-78DA40279B39}"/>
            </c:ext>
          </c:extLst>
        </c:ser>
        <c:dLbls>
          <c:dLblPos val="ctr"/>
          <c:showLegendKey val="0"/>
          <c:showVal val="1"/>
          <c:showCatName val="0"/>
          <c:showSerName val="0"/>
          <c:showPercent val="0"/>
          <c:showBubbleSize val="0"/>
        </c:dLbls>
        <c:gapWidth val="120"/>
        <c:overlap val="100"/>
        <c:axId val="95306880"/>
        <c:axId val="95308416"/>
      </c:barChart>
      <c:catAx>
        <c:axId val="95306880"/>
        <c:scaling>
          <c:orientation val="minMax"/>
        </c:scaling>
        <c:delete val="0"/>
        <c:axPos val="b"/>
        <c:numFmt formatCode="General" sourceLinked="0"/>
        <c:majorTickMark val="none"/>
        <c:minorTickMark val="none"/>
        <c:tickLblPos val="nextTo"/>
        <c:spPr>
          <a:ln>
            <a:noFill/>
          </a:ln>
        </c:spPr>
        <c:txPr>
          <a:bodyPr/>
          <a:lstStyle/>
          <a:p>
            <a:pPr>
              <a:defRPr sz="1000"/>
            </a:pPr>
            <a:endParaRPr lang="en-US"/>
          </a:p>
        </c:txPr>
        <c:crossAx val="95308416"/>
        <c:crosses val="autoZero"/>
        <c:auto val="1"/>
        <c:lblAlgn val="ctr"/>
        <c:lblOffset val="100"/>
        <c:noMultiLvlLbl val="0"/>
      </c:catAx>
      <c:valAx>
        <c:axId val="95308416"/>
        <c:scaling>
          <c:orientation val="minMax"/>
          <c:max val="1"/>
          <c:min val="0"/>
        </c:scaling>
        <c:delete val="1"/>
        <c:axPos val="l"/>
        <c:numFmt formatCode="###0%" sourceLinked="1"/>
        <c:majorTickMark val="out"/>
        <c:minorTickMark val="none"/>
        <c:tickLblPos val="nextTo"/>
        <c:crossAx val="95306880"/>
        <c:crosses val="autoZero"/>
        <c:crossBetween val="between"/>
        <c:majorUnit val="0.2"/>
        <c:minorUnit val="0.2"/>
      </c:valAx>
    </c:plotArea>
    <c:legend>
      <c:legendPos val="l"/>
      <c:legendEntry>
        <c:idx val="0"/>
        <c:delete val="1"/>
      </c:legendEntry>
      <c:layout>
        <c:manualLayout>
          <c:xMode val="edge"/>
          <c:yMode val="edge"/>
          <c:x val="2.4663312061013742E-2"/>
          <c:y val="0.29454600674915637"/>
          <c:w val="0.12093353038089741"/>
          <c:h val="0.28519370078740158"/>
        </c:manualLayout>
      </c:layout>
      <c:overlay val="0"/>
      <c:txPr>
        <a:bodyPr/>
        <a:lstStyle/>
        <a:p>
          <a:pPr>
            <a:defRPr sz="1000"/>
          </a:pPr>
          <a:endParaRPr lang="en-US"/>
        </a:p>
      </c:txPr>
    </c:legend>
    <c:plotVisOnly val="1"/>
    <c:dispBlanksAs val="gap"/>
    <c:showDLblsOverMax val="0"/>
  </c:chart>
  <c:txPr>
    <a:bodyPr/>
    <a:lstStyle/>
    <a:p>
      <a:pPr>
        <a:defRPr sz="1800">
          <a:latin typeface="+mn-lt"/>
          <a:ea typeface="National-Book" pitchFamily="50"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399947988557481"/>
          <c:y val="7.1056017997750284E-2"/>
          <c:w val="0.61600052011442519"/>
          <c:h val="0.85586974128233961"/>
        </c:manualLayout>
      </c:layout>
      <c:barChart>
        <c:barDir val="bar"/>
        <c:grouping val="stacked"/>
        <c:varyColors val="0"/>
        <c:ser>
          <c:idx val="0"/>
          <c:order val="0"/>
          <c:tx>
            <c:strRef>
              <c:f>Sheet1!$B$1</c:f>
              <c:strCache>
                <c:ptCount val="1"/>
                <c:pt idx="0">
                  <c:v>Strongly agree</c:v>
                </c:pt>
              </c:strCache>
            </c:strRef>
          </c:tx>
          <c:spPr>
            <a:solidFill>
              <a:srgbClr val="171717"/>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want international visitors to have an enjoyable New Zealand experience</c:v>
                </c:pt>
                <c:pt idx="1">
                  <c:v>I am proud that New Zealand is an attractive tourist destination</c:v>
                </c:pt>
                <c:pt idx="2">
                  <c:v>I am open to international tourists coming to New Zealand</c:v>
                </c:pt>
                <c:pt idx="3">
                  <c:v>I take pride in making international visitors feel welcome in New Zealand</c:v>
                </c:pt>
              </c:strCache>
            </c:strRef>
          </c:cat>
          <c:val>
            <c:numRef>
              <c:f>Sheet1!$B$2:$B$5</c:f>
              <c:numCache>
                <c:formatCode>###0%</c:formatCode>
                <c:ptCount val="4"/>
                <c:pt idx="0">
                  <c:v>0.68387445637851196</c:v>
                </c:pt>
                <c:pt idx="1">
                  <c:v>0.63768217340281785</c:v>
                </c:pt>
                <c:pt idx="2">
                  <c:v>0.5764369129738075</c:v>
                </c:pt>
                <c:pt idx="3">
                  <c:v>0.57105859907680401</c:v>
                </c:pt>
              </c:numCache>
            </c:numRef>
          </c:val>
          <c:extLst>
            <c:ext xmlns:c16="http://schemas.microsoft.com/office/drawing/2014/chart" uri="{C3380CC4-5D6E-409C-BE32-E72D297353CC}">
              <c16:uniqueId val="{00000000-DF7B-455E-B6DA-60C286AD6385}"/>
            </c:ext>
          </c:extLst>
        </c:ser>
        <c:ser>
          <c:idx val="1"/>
          <c:order val="1"/>
          <c:tx>
            <c:strRef>
              <c:f>Sheet1!$C$1</c:f>
              <c:strCache>
                <c:ptCount val="1"/>
                <c:pt idx="0">
                  <c:v>Somewhat agree</c:v>
                </c:pt>
              </c:strCache>
            </c:strRef>
          </c:tx>
          <c:spPr>
            <a:solidFill>
              <a:srgbClr val="0093DE"/>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want international visitors to have an enjoyable New Zealand experience</c:v>
                </c:pt>
                <c:pt idx="1">
                  <c:v>I am proud that New Zealand is an attractive tourist destination</c:v>
                </c:pt>
                <c:pt idx="2">
                  <c:v>I am open to international tourists coming to New Zealand</c:v>
                </c:pt>
                <c:pt idx="3">
                  <c:v>I take pride in making international visitors feel welcome in New Zealand</c:v>
                </c:pt>
              </c:strCache>
            </c:strRef>
          </c:cat>
          <c:val>
            <c:numRef>
              <c:f>Sheet1!$C$2:$C$5</c:f>
              <c:numCache>
                <c:formatCode>###0%</c:formatCode>
                <c:ptCount val="4"/>
                <c:pt idx="0">
                  <c:v>0.22677481068647165</c:v>
                </c:pt>
                <c:pt idx="1">
                  <c:v>0.25638934053875179</c:v>
                </c:pt>
                <c:pt idx="2">
                  <c:v>0.2998922336607831</c:v>
                </c:pt>
                <c:pt idx="3">
                  <c:v>0.28968128173771129</c:v>
                </c:pt>
              </c:numCache>
            </c:numRef>
          </c:val>
          <c:extLst>
            <c:ext xmlns:c16="http://schemas.microsoft.com/office/drawing/2014/chart" uri="{C3380CC4-5D6E-409C-BE32-E72D297353CC}">
              <c16:uniqueId val="{00000001-DF7B-455E-B6DA-60C286AD6385}"/>
            </c:ext>
          </c:extLst>
        </c:ser>
        <c:ser>
          <c:idx val="2"/>
          <c:order val="2"/>
          <c:tx>
            <c:strRef>
              <c:f>Sheet1!$D$1</c:f>
              <c:strCache>
                <c:ptCount val="1"/>
                <c:pt idx="0">
                  <c:v>Column2</c:v>
                </c:pt>
              </c:strCache>
            </c:strRef>
          </c:tx>
          <c:spPr>
            <a:noFill/>
          </c:spPr>
          <c:invertIfNegative val="0"/>
          <c:dLbls>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want international visitors to have an enjoyable New Zealand experience</c:v>
                </c:pt>
                <c:pt idx="1">
                  <c:v>I am proud that New Zealand is an attractive tourist destination</c:v>
                </c:pt>
                <c:pt idx="2">
                  <c:v>I am open to international tourists coming to New Zealand</c:v>
                </c:pt>
                <c:pt idx="3">
                  <c:v>I take pride in making international visitors feel welcome in New Zealand</c:v>
                </c:pt>
              </c:strCache>
            </c:strRef>
          </c:cat>
          <c:val>
            <c:numRef>
              <c:f>Sheet1!$D$2:$D$5</c:f>
              <c:numCache>
                <c:formatCode>###0%</c:formatCode>
                <c:ptCount val="4"/>
                <c:pt idx="0">
                  <c:v>0.91064926706498361</c:v>
                </c:pt>
                <c:pt idx="1">
                  <c:v>0.89407151394156958</c:v>
                </c:pt>
                <c:pt idx="2">
                  <c:v>0.87632914663459061</c:v>
                </c:pt>
                <c:pt idx="3">
                  <c:v>0.86073988081451525</c:v>
                </c:pt>
              </c:numCache>
            </c:numRef>
          </c:val>
          <c:extLst>
            <c:ext xmlns:c16="http://schemas.microsoft.com/office/drawing/2014/chart" uri="{C3380CC4-5D6E-409C-BE32-E72D297353CC}">
              <c16:uniqueId val="{00000002-DF7B-455E-B6DA-60C286AD6385}"/>
            </c:ext>
          </c:extLst>
        </c:ser>
        <c:dLbls>
          <c:dLblPos val="ctr"/>
          <c:showLegendKey val="0"/>
          <c:showVal val="1"/>
          <c:showCatName val="0"/>
          <c:showSerName val="0"/>
          <c:showPercent val="0"/>
          <c:showBubbleSize val="0"/>
        </c:dLbls>
        <c:gapWidth val="50"/>
        <c:overlap val="100"/>
        <c:axId val="96532736"/>
        <c:axId val="96546816"/>
      </c:barChart>
      <c:catAx>
        <c:axId val="96532736"/>
        <c:scaling>
          <c:orientation val="maxMin"/>
        </c:scaling>
        <c:delete val="0"/>
        <c:axPos val="l"/>
        <c:numFmt formatCode="General" sourceLinked="1"/>
        <c:majorTickMark val="none"/>
        <c:minorTickMark val="none"/>
        <c:tickLblPos val="nextTo"/>
        <c:spPr>
          <a:ln>
            <a:noFill/>
          </a:ln>
        </c:spPr>
        <c:txPr>
          <a:bodyPr/>
          <a:lstStyle/>
          <a:p>
            <a:pPr>
              <a:defRPr>
                <a:solidFill>
                  <a:srgbClr val="171717"/>
                </a:solidFill>
              </a:defRPr>
            </a:pPr>
            <a:endParaRPr lang="en-US"/>
          </a:p>
        </c:txPr>
        <c:crossAx val="96546816"/>
        <c:crosses val="autoZero"/>
        <c:auto val="0"/>
        <c:lblAlgn val="ctr"/>
        <c:lblOffset val="0"/>
        <c:noMultiLvlLbl val="0"/>
      </c:catAx>
      <c:valAx>
        <c:axId val="96546816"/>
        <c:scaling>
          <c:orientation val="minMax"/>
          <c:max val="1.1000000000000001"/>
          <c:min val="0"/>
        </c:scaling>
        <c:delete val="0"/>
        <c:axPos val="t"/>
        <c:numFmt formatCode="###0%" sourceLinked="1"/>
        <c:majorTickMark val="out"/>
        <c:minorTickMark val="none"/>
        <c:tickLblPos val="none"/>
        <c:spPr>
          <a:ln>
            <a:noFill/>
          </a:ln>
        </c:spPr>
        <c:crossAx val="96532736"/>
        <c:crosses val="autoZero"/>
        <c:crossBetween val="between"/>
      </c:valAx>
    </c:plotArea>
    <c:legend>
      <c:legendPos val="l"/>
      <c:legendEntry>
        <c:idx val="2"/>
        <c:delete val="1"/>
      </c:legendEntry>
      <c:layout>
        <c:manualLayout>
          <c:xMode val="edge"/>
          <c:yMode val="edge"/>
          <c:x val="0.34105177051994917"/>
          <c:y val="0.9223151856017997"/>
          <c:w val="0.65894812812857562"/>
          <c:h val="7.482767154105735E-2"/>
        </c:manualLayout>
      </c:layout>
      <c:overlay val="0"/>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30620750283542"/>
          <c:y val="6.8198875140607421E-2"/>
          <c:w val="0.59069379249716458"/>
          <c:h val="0.85586974128233961"/>
        </c:manualLayout>
      </c:layout>
      <c:barChart>
        <c:barDir val="bar"/>
        <c:grouping val="stacked"/>
        <c:varyColors val="0"/>
        <c:ser>
          <c:idx val="0"/>
          <c:order val="0"/>
          <c:tx>
            <c:strRef>
              <c:f>Sheet1!$B$1</c:f>
              <c:strCache>
                <c:ptCount val="1"/>
                <c:pt idx="0">
                  <c:v>Strongly agree</c:v>
                </c:pt>
              </c:strCache>
            </c:strRef>
          </c:tx>
          <c:spPr>
            <a:solidFill>
              <a:srgbClr val="171717"/>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Kiwis want international visitors to have an enjoyable experience here</c:v>
                </c:pt>
                <c:pt idx="1">
                  <c:v>Kiwis are proud that New Zealand is an attractive tourist destination</c:v>
                </c:pt>
                <c:pt idx="2">
                  <c:v>Kiwis are open to international tourists coming to New Zealand</c:v>
                </c:pt>
                <c:pt idx="3">
                  <c:v>Kiwis take pride in making international visitors feel welcome here</c:v>
                </c:pt>
              </c:strCache>
            </c:strRef>
          </c:cat>
          <c:val>
            <c:numRef>
              <c:f>Sheet1!$B$2:$B$5</c:f>
              <c:numCache>
                <c:formatCode>###0%</c:formatCode>
                <c:ptCount val="4"/>
                <c:pt idx="0">
                  <c:v>0.48927819495478031</c:v>
                </c:pt>
                <c:pt idx="1">
                  <c:v>0.53464518965014163</c:v>
                </c:pt>
                <c:pt idx="2">
                  <c:v>0.27998221097116976</c:v>
                </c:pt>
                <c:pt idx="3">
                  <c:v>0.34731475842677495</c:v>
                </c:pt>
              </c:numCache>
            </c:numRef>
          </c:val>
          <c:extLst>
            <c:ext xmlns:c16="http://schemas.microsoft.com/office/drawing/2014/chart" uri="{C3380CC4-5D6E-409C-BE32-E72D297353CC}">
              <c16:uniqueId val="{00000000-51C8-4037-97B7-537E472C7474}"/>
            </c:ext>
          </c:extLst>
        </c:ser>
        <c:ser>
          <c:idx val="1"/>
          <c:order val="1"/>
          <c:tx>
            <c:strRef>
              <c:f>Sheet1!$C$1</c:f>
              <c:strCache>
                <c:ptCount val="1"/>
                <c:pt idx="0">
                  <c:v>Somewhat agree</c:v>
                </c:pt>
              </c:strCache>
            </c:strRef>
          </c:tx>
          <c:spPr>
            <a:solidFill>
              <a:srgbClr val="0093DE"/>
            </a:solidFill>
            <a:ln w="28575">
              <a:solidFill>
                <a:sysClr val="window" lastClr="FFFFFF"/>
              </a:solid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Kiwis want international visitors to have an enjoyable experience here</c:v>
                </c:pt>
                <c:pt idx="1">
                  <c:v>Kiwis are proud that New Zealand is an attractive tourist destination</c:v>
                </c:pt>
                <c:pt idx="2">
                  <c:v>Kiwis are open to international tourists coming to New Zealand</c:v>
                </c:pt>
                <c:pt idx="3">
                  <c:v>Kiwis take pride in making international visitors feel welcome here</c:v>
                </c:pt>
              </c:strCache>
            </c:strRef>
          </c:cat>
          <c:val>
            <c:numRef>
              <c:f>Sheet1!$C$2:$C$5</c:f>
              <c:numCache>
                <c:formatCode>###0%</c:formatCode>
                <c:ptCount val="4"/>
                <c:pt idx="0">
                  <c:v>0.38780580249433155</c:v>
                </c:pt>
                <c:pt idx="1">
                  <c:v>0.34939427867406186</c:v>
                </c:pt>
                <c:pt idx="2">
                  <c:v>0.53275376351972448</c:v>
                </c:pt>
                <c:pt idx="3">
                  <c:v>0.47715500319912835</c:v>
                </c:pt>
              </c:numCache>
            </c:numRef>
          </c:val>
          <c:extLst>
            <c:ext xmlns:c16="http://schemas.microsoft.com/office/drawing/2014/chart" uri="{C3380CC4-5D6E-409C-BE32-E72D297353CC}">
              <c16:uniqueId val="{00000001-51C8-4037-97B7-537E472C7474}"/>
            </c:ext>
          </c:extLst>
        </c:ser>
        <c:ser>
          <c:idx val="2"/>
          <c:order val="2"/>
          <c:tx>
            <c:strRef>
              <c:f>Sheet1!$D$1</c:f>
              <c:strCache>
                <c:ptCount val="1"/>
                <c:pt idx="0">
                  <c:v>Column2</c:v>
                </c:pt>
              </c:strCache>
            </c:strRef>
          </c:tx>
          <c:spPr>
            <a:noFill/>
          </c:spPr>
          <c:invertIfNegative val="0"/>
          <c:dLbls>
            <c:spPr>
              <a:noFill/>
              <a:ln>
                <a:noFill/>
              </a:ln>
              <a:effectLst/>
            </c:spPr>
            <c:txPr>
              <a:bodyPr wrap="square" lIns="38100" tIns="19050" rIns="38100" bIns="19050" anchor="ctr">
                <a:spAutoFit/>
              </a:bodyPr>
              <a:lstStyle/>
              <a:p>
                <a:pPr>
                  <a:defRPr>
                    <a:solidFill>
                      <a:srgbClr val="171717"/>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Kiwis want international visitors to have an enjoyable experience here</c:v>
                </c:pt>
                <c:pt idx="1">
                  <c:v>Kiwis are proud that New Zealand is an attractive tourist destination</c:v>
                </c:pt>
                <c:pt idx="2">
                  <c:v>Kiwis are open to international tourists coming to New Zealand</c:v>
                </c:pt>
                <c:pt idx="3">
                  <c:v>Kiwis take pride in making international visitors feel welcome here</c:v>
                </c:pt>
              </c:strCache>
            </c:strRef>
          </c:cat>
          <c:val>
            <c:numRef>
              <c:f>Sheet1!$D$2:$D$5</c:f>
              <c:numCache>
                <c:formatCode>###0%</c:formatCode>
                <c:ptCount val="4"/>
                <c:pt idx="0">
                  <c:v>0.87708399744911181</c:v>
                </c:pt>
                <c:pt idx="1">
                  <c:v>0.88403946832420344</c:v>
                </c:pt>
                <c:pt idx="2">
                  <c:v>0.81273597449089419</c:v>
                </c:pt>
                <c:pt idx="3">
                  <c:v>0.82446976162590335</c:v>
                </c:pt>
              </c:numCache>
            </c:numRef>
          </c:val>
          <c:extLst>
            <c:ext xmlns:c16="http://schemas.microsoft.com/office/drawing/2014/chart" uri="{C3380CC4-5D6E-409C-BE32-E72D297353CC}">
              <c16:uniqueId val="{00000002-51C8-4037-97B7-537E472C7474}"/>
            </c:ext>
          </c:extLst>
        </c:ser>
        <c:dLbls>
          <c:dLblPos val="ctr"/>
          <c:showLegendKey val="0"/>
          <c:showVal val="1"/>
          <c:showCatName val="0"/>
          <c:showSerName val="0"/>
          <c:showPercent val="0"/>
          <c:showBubbleSize val="0"/>
        </c:dLbls>
        <c:gapWidth val="50"/>
        <c:overlap val="100"/>
        <c:axId val="96714752"/>
        <c:axId val="96716288"/>
      </c:barChart>
      <c:catAx>
        <c:axId val="96714752"/>
        <c:scaling>
          <c:orientation val="maxMin"/>
        </c:scaling>
        <c:delete val="0"/>
        <c:axPos val="l"/>
        <c:numFmt formatCode="General" sourceLinked="1"/>
        <c:majorTickMark val="none"/>
        <c:minorTickMark val="none"/>
        <c:tickLblPos val="nextTo"/>
        <c:spPr>
          <a:ln>
            <a:noFill/>
          </a:ln>
        </c:spPr>
        <c:txPr>
          <a:bodyPr/>
          <a:lstStyle/>
          <a:p>
            <a:pPr>
              <a:defRPr>
                <a:solidFill>
                  <a:srgbClr val="171717"/>
                </a:solidFill>
              </a:defRPr>
            </a:pPr>
            <a:endParaRPr lang="en-US"/>
          </a:p>
        </c:txPr>
        <c:crossAx val="96716288"/>
        <c:crosses val="autoZero"/>
        <c:auto val="0"/>
        <c:lblAlgn val="ctr"/>
        <c:lblOffset val="0"/>
        <c:noMultiLvlLbl val="0"/>
      </c:catAx>
      <c:valAx>
        <c:axId val="96716288"/>
        <c:scaling>
          <c:orientation val="minMax"/>
          <c:max val="1.1000000000000001"/>
          <c:min val="0"/>
        </c:scaling>
        <c:delete val="0"/>
        <c:axPos val="t"/>
        <c:numFmt formatCode="###0%" sourceLinked="1"/>
        <c:majorTickMark val="out"/>
        <c:minorTickMark val="none"/>
        <c:tickLblPos val="none"/>
        <c:spPr>
          <a:ln>
            <a:noFill/>
          </a:ln>
        </c:spPr>
        <c:crossAx val="96714752"/>
        <c:crosses val="autoZero"/>
        <c:crossBetween val="between"/>
      </c:valAx>
    </c:plotArea>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3878452493178"/>
          <c:y val="0.15677030371203599"/>
          <c:w val="0.85932171496795251"/>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Sheet1!$B$2:$B$10</c:f>
              <c:numCache>
                <c:formatCode>###0%</c:formatCode>
                <c:ptCount val="9"/>
                <c:pt idx="0">
                  <c:v>0.15750071174511096</c:v>
                </c:pt>
                <c:pt idx="1">
                  <c:v>5.2987431206496287E-2</c:v>
                </c:pt>
                <c:pt idx="2">
                  <c:v>0.11989053124396996</c:v>
                </c:pt>
                <c:pt idx="3">
                  <c:v>0.17679523518641513</c:v>
                </c:pt>
                <c:pt idx="4">
                  <c:v>0.12621682525794251</c:v>
                </c:pt>
                <c:pt idx="5">
                  <c:v>0.15381485178222121</c:v>
                </c:pt>
                <c:pt idx="6">
                  <c:v>0.18458609818651131</c:v>
                </c:pt>
                <c:pt idx="7">
                  <c:v>0.14702768033677568</c:v>
                </c:pt>
                <c:pt idx="8">
                  <c:v>0.16347780924439548</c:v>
                </c:pt>
              </c:numCache>
            </c:numRef>
          </c:val>
          <c:extLst>
            <c:ext xmlns:c16="http://schemas.microsoft.com/office/drawing/2014/chart" uri="{C3380CC4-5D6E-409C-BE32-E72D297353CC}">
              <c16:uniqueId val="{00000000-744B-4CC6-8D0A-0A0D9EAE25F4}"/>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Sheet1!$C$2:$C$10</c:f>
              <c:numCache>
                <c:formatCode>###0%</c:formatCode>
                <c:ptCount val="9"/>
                <c:pt idx="0">
                  <c:v>0.49677693431745612</c:v>
                </c:pt>
                <c:pt idx="1">
                  <c:v>0.61962477171409336</c:v>
                </c:pt>
                <c:pt idx="2">
                  <c:v>0.54677432799123415</c:v>
                </c:pt>
                <c:pt idx="3">
                  <c:v>0.48954406553189195</c:v>
                </c:pt>
                <c:pt idx="4">
                  <c:v>0.46939089805536349</c:v>
                </c:pt>
                <c:pt idx="5">
                  <c:v>0.52493703687503324</c:v>
                </c:pt>
                <c:pt idx="6">
                  <c:v>0.49174697036623199</c:v>
                </c:pt>
                <c:pt idx="7">
                  <c:v>0.53880057384388746</c:v>
                </c:pt>
                <c:pt idx="8">
                  <c:v>0.48151049064656698</c:v>
                </c:pt>
              </c:numCache>
            </c:numRef>
          </c:val>
          <c:extLst>
            <c:ext xmlns:c16="http://schemas.microsoft.com/office/drawing/2014/chart" uri="{C3380CC4-5D6E-409C-BE32-E72D297353CC}">
              <c16:uniqueId val="{00000001-744B-4CC6-8D0A-0A0D9EAE25F4}"/>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Sheet1!$D$2:$D$10</c:f>
              <c:numCache>
                <c:formatCode>###0%</c:formatCode>
                <c:ptCount val="9"/>
                <c:pt idx="0">
                  <c:v>0.19278777940769706</c:v>
                </c:pt>
                <c:pt idx="1">
                  <c:v>0.2010506003062888</c:v>
                </c:pt>
                <c:pt idx="2">
                  <c:v>0.20014832216405998</c:v>
                </c:pt>
                <c:pt idx="3">
                  <c:v>0.19249354255648427</c:v>
                </c:pt>
                <c:pt idx="4">
                  <c:v>0.25853742094094501</c:v>
                </c:pt>
                <c:pt idx="5">
                  <c:v>0.18293822205769972</c:v>
                </c:pt>
                <c:pt idx="6">
                  <c:v>0.18554538069723114</c:v>
                </c:pt>
                <c:pt idx="7">
                  <c:v>0.1500441273561855</c:v>
                </c:pt>
                <c:pt idx="8">
                  <c:v>0.18999557363348812</c:v>
                </c:pt>
              </c:numCache>
            </c:numRef>
          </c:val>
          <c:extLst>
            <c:ext xmlns:c16="http://schemas.microsoft.com/office/drawing/2014/chart" uri="{C3380CC4-5D6E-409C-BE32-E72D297353CC}">
              <c16:uniqueId val="{00000002-744B-4CC6-8D0A-0A0D9EAE25F4}"/>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Sheet1!$E$2:$E$10</c:f>
              <c:numCache>
                <c:formatCode>###0%</c:formatCode>
                <c:ptCount val="9"/>
                <c:pt idx="0">
                  <c:v>0.15293457452973661</c:v>
                </c:pt>
                <c:pt idx="1">
                  <c:v>0.12633719677312025</c:v>
                </c:pt>
                <c:pt idx="2">
                  <c:v>0.13318681860073689</c:v>
                </c:pt>
                <c:pt idx="3">
                  <c:v>0.14116715672520783</c:v>
                </c:pt>
                <c:pt idx="4">
                  <c:v>0.14585485574574863</c:v>
                </c:pt>
                <c:pt idx="5">
                  <c:v>0.13830988928504206</c:v>
                </c:pt>
                <c:pt idx="6">
                  <c:v>0.13812155075002269</c:v>
                </c:pt>
                <c:pt idx="7">
                  <c:v>0.16412761846315579</c:v>
                </c:pt>
                <c:pt idx="8">
                  <c:v>0.16501612647555183</c:v>
                </c:pt>
              </c:numCache>
            </c:numRef>
          </c:val>
          <c:extLst>
            <c:ext xmlns:c16="http://schemas.microsoft.com/office/drawing/2014/chart" uri="{C3380CC4-5D6E-409C-BE32-E72D297353CC}">
              <c16:uniqueId val="{00000003-744B-4CC6-8D0A-0A0D9EAE25F4}"/>
            </c:ext>
          </c:extLst>
        </c:ser>
        <c:dLbls>
          <c:dLblPos val="ctr"/>
          <c:showLegendKey val="0"/>
          <c:showVal val="1"/>
          <c:showCatName val="0"/>
          <c:showSerName val="0"/>
          <c:showPercent val="0"/>
          <c:showBubbleSize val="0"/>
        </c:dLbls>
        <c:gapWidth val="50"/>
        <c:overlap val="100"/>
        <c:axId val="101813248"/>
        <c:axId val="101819136"/>
      </c:barChart>
      <c:catAx>
        <c:axId val="101813248"/>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1819136"/>
        <c:crosses val="autoZero"/>
        <c:auto val="0"/>
        <c:lblAlgn val="ctr"/>
        <c:lblOffset val="100"/>
        <c:noMultiLvlLbl val="0"/>
      </c:catAx>
      <c:valAx>
        <c:axId val="101819136"/>
        <c:scaling>
          <c:orientation val="minMax"/>
        </c:scaling>
        <c:delete val="1"/>
        <c:axPos val="l"/>
        <c:numFmt formatCode="0%" sourceLinked="1"/>
        <c:majorTickMark val="out"/>
        <c:minorTickMark val="none"/>
        <c:tickLblPos val="none"/>
        <c:crossAx val="101813248"/>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368535807746"/>
          <c:y val="0.15677030371203599"/>
          <c:w val="0.85412943874458125"/>
          <c:h val="0.51872688413948254"/>
        </c:manualLayout>
      </c:layout>
      <c:barChart>
        <c:barDir val="col"/>
        <c:grouping val="percentStacked"/>
        <c:varyColors val="0"/>
        <c:ser>
          <c:idx val="0"/>
          <c:order val="0"/>
          <c:tx>
            <c:strRef>
              <c:f>Sheet1!$B$1</c:f>
              <c:strCache>
                <c:ptCount val="1"/>
                <c:pt idx="0">
                  <c:v>Don't know</c:v>
                </c:pt>
              </c:strCache>
            </c:strRef>
          </c:tx>
          <c:spPr>
            <a:solidFill>
              <a:srgbClr val="D9D9D9"/>
            </a:solidFill>
            <a:ln w="28575">
              <a:solidFill>
                <a:sysClr val="window" lastClr="FFFFFF"/>
              </a:solidFill>
            </a:ln>
          </c:spPr>
          <c:invertIfNegative val="0"/>
          <c:dLbls>
            <c:numFmt formatCode="0%" sourceLinked="0"/>
            <c:spPr>
              <a:noFill/>
              <a:ln>
                <a:noFill/>
              </a:ln>
              <a:effectLst/>
            </c:spPr>
            <c:txPr>
              <a:bodyPr/>
              <a:lstStyle/>
              <a:p>
                <a:pPr algn="ctr">
                  <a:defRPr>
                    <a:solidFill>
                      <a:srgbClr val="171717"/>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Sheet1!$B$2:$B$10</c:f>
              <c:numCache>
                <c:formatCode>###0%</c:formatCode>
                <c:ptCount val="9"/>
                <c:pt idx="0">
                  <c:v>0.1184015406120566</c:v>
                </c:pt>
                <c:pt idx="1">
                  <c:v>5.1053747107388442E-2</c:v>
                </c:pt>
                <c:pt idx="2">
                  <c:v>0.11449039861917748</c:v>
                </c:pt>
                <c:pt idx="3">
                  <c:v>0.17682054291365984</c:v>
                </c:pt>
                <c:pt idx="4">
                  <c:v>0.11517103393753417</c:v>
                </c:pt>
                <c:pt idx="5">
                  <c:v>0.13994853780778085</c:v>
                </c:pt>
                <c:pt idx="6">
                  <c:v>0.13784868939294853</c:v>
                </c:pt>
                <c:pt idx="7">
                  <c:v>0.12714360000221925</c:v>
                </c:pt>
                <c:pt idx="8">
                  <c:v>0.11439539449300475</c:v>
                </c:pt>
              </c:numCache>
            </c:numRef>
          </c:val>
          <c:extLst>
            <c:ext xmlns:c16="http://schemas.microsoft.com/office/drawing/2014/chart" uri="{C3380CC4-5D6E-409C-BE32-E72D297353CC}">
              <c16:uniqueId val="{00000000-8663-416A-BBD3-23EC9E7F8BFC}"/>
            </c:ext>
          </c:extLst>
        </c:ser>
        <c:ser>
          <c:idx val="1"/>
          <c:order val="1"/>
          <c:tx>
            <c:strRef>
              <c:f>Sheet1!$C$1</c:f>
              <c:strCache>
                <c:ptCount val="1"/>
                <c:pt idx="0">
                  <c:v>Under estimated</c:v>
                </c:pt>
              </c:strCache>
            </c:strRef>
          </c:tx>
          <c:spPr>
            <a:solidFill>
              <a:srgbClr val="171717"/>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Sheet1!$C$2:$C$10</c:f>
              <c:numCache>
                <c:formatCode>###0%</c:formatCode>
                <c:ptCount val="9"/>
                <c:pt idx="0">
                  <c:v>0.33028993220374919</c:v>
                </c:pt>
                <c:pt idx="1">
                  <c:v>0.30793689618319992</c:v>
                </c:pt>
                <c:pt idx="2">
                  <c:v>0.29875386972085832</c:v>
                </c:pt>
                <c:pt idx="3">
                  <c:v>0.26608709538064396</c:v>
                </c:pt>
                <c:pt idx="4">
                  <c:v>0.26272972870218148</c:v>
                </c:pt>
                <c:pt idx="5">
                  <c:v>0.24579759095253662</c:v>
                </c:pt>
                <c:pt idx="6">
                  <c:v>0.28152663811025525</c:v>
                </c:pt>
                <c:pt idx="7">
                  <c:v>0.31283010458078747</c:v>
                </c:pt>
                <c:pt idx="8">
                  <c:v>0.30344669183313472</c:v>
                </c:pt>
              </c:numCache>
            </c:numRef>
          </c:val>
          <c:extLst>
            <c:ext xmlns:c16="http://schemas.microsoft.com/office/drawing/2014/chart" uri="{C3380CC4-5D6E-409C-BE32-E72D297353CC}">
              <c16:uniqueId val="{00000001-8663-416A-BBD3-23EC9E7F8BFC}"/>
            </c:ext>
          </c:extLst>
        </c:ser>
        <c:ser>
          <c:idx val="2"/>
          <c:order val="2"/>
          <c:tx>
            <c:strRef>
              <c:f>Sheet1!$D$1</c:f>
              <c:strCache>
                <c:ptCount val="1"/>
                <c:pt idx="0">
                  <c:v>Correct</c:v>
                </c:pt>
              </c:strCache>
            </c:strRef>
          </c:tx>
          <c:spPr>
            <a:solidFill>
              <a:srgbClr val="0093D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Sheet1!$D$2:$D$10</c:f>
              <c:numCache>
                <c:formatCode>###0%</c:formatCode>
                <c:ptCount val="9"/>
                <c:pt idx="0">
                  <c:v>0.1894005571620731</c:v>
                </c:pt>
                <c:pt idx="1">
                  <c:v>0.25436751983504663</c:v>
                </c:pt>
                <c:pt idx="2">
                  <c:v>0.23504790615614965</c:v>
                </c:pt>
                <c:pt idx="3">
                  <c:v>0.18829811615994335</c:v>
                </c:pt>
                <c:pt idx="4">
                  <c:v>0.24995598983778344</c:v>
                </c:pt>
                <c:pt idx="5">
                  <c:v>0.22208949354038604</c:v>
                </c:pt>
                <c:pt idx="6">
                  <c:v>0.21169903374201737</c:v>
                </c:pt>
                <c:pt idx="7">
                  <c:v>0.1747702444789192</c:v>
                </c:pt>
                <c:pt idx="8">
                  <c:v>0.23614254828357337</c:v>
                </c:pt>
              </c:numCache>
            </c:numRef>
          </c:val>
          <c:extLst>
            <c:ext xmlns:c16="http://schemas.microsoft.com/office/drawing/2014/chart" uri="{C3380CC4-5D6E-409C-BE32-E72D297353CC}">
              <c16:uniqueId val="{00000002-8663-416A-BBD3-23EC9E7F8BFC}"/>
            </c:ext>
          </c:extLst>
        </c:ser>
        <c:ser>
          <c:idx val="3"/>
          <c:order val="3"/>
          <c:tx>
            <c:strRef>
              <c:f>Sheet1!$E$1</c:f>
              <c:strCache>
                <c:ptCount val="1"/>
                <c:pt idx="0">
                  <c:v>Over estimated</c:v>
                </c:pt>
              </c:strCache>
            </c:strRef>
          </c:tx>
          <c:spPr>
            <a:solidFill>
              <a:srgbClr val="66B32E"/>
            </a:solidFill>
            <a:ln w="28575">
              <a:solidFill>
                <a:sysClr val="window" lastClr="FFFFFF"/>
              </a:solid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Mar-16</c:v>
                </c:pt>
                <c:pt idx="1">
                  <c:v>Nov-16</c:v>
                </c:pt>
                <c:pt idx="2">
                  <c:v>Mar-17</c:v>
                </c:pt>
                <c:pt idx="3">
                  <c:v>Nov-17</c:v>
                </c:pt>
                <c:pt idx="4">
                  <c:v>Mar-18</c:v>
                </c:pt>
                <c:pt idx="5">
                  <c:v>Nov-18</c:v>
                </c:pt>
                <c:pt idx="6">
                  <c:v>Mar-19</c:v>
                </c:pt>
                <c:pt idx="7">
                  <c:v>Nov-19</c:v>
                </c:pt>
                <c:pt idx="8">
                  <c:v>Mar-20</c:v>
                </c:pt>
              </c:strCache>
            </c:strRef>
          </c:cat>
          <c:val>
            <c:numRef>
              <c:f>Sheet1!$E$2:$E$10</c:f>
              <c:numCache>
                <c:formatCode>###0%</c:formatCode>
                <c:ptCount val="9"/>
                <c:pt idx="0">
                  <c:v>0.36190797002212127</c:v>
                </c:pt>
                <c:pt idx="1">
                  <c:v>0.38664183687436238</c:v>
                </c:pt>
                <c:pt idx="2">
                  <c:v>0.35170782550381569</c:v>
                </c:pt>
                <c:pt idx="3">
                  <c:v>0.36879424554575208</c:v>
                </c:pt>
                <c:pt idx="4">
                  <c:v>0.37214324752250066</c:v>
                </c:pt>
                <c:pt idx="5">
                  <c:v>0.39216437769929124</c:v>
                </c:pt>
                <c:pt idx="6">
                  <c:v>0.36892563875477613</c:v>
                </c:pt>
                <c:pt idx="7">
                  <c:v>0.38525605093807713</c:v>
                </c:pt>
                <c:pt idx="8">
                  <c:v>0.34601536539028915</c:v>
                </c:pt>
              </c:numCache>
            </c:numRef>
          </c:val>
          <c:extLst>
            <c:ext xmlns:c16="http://schemas.microsoft.com/office/drawing/2014/chart" uri="{C3380CC4-5D6E-409C-BE32-E72D297353CC}">
              <c16:uniqueId val="{00000003-8663-416A-BBD3-23EC9E7F8BFC}"/>
            </c:ext>
          </c:extLst>
        </c:ser>
        <c:dLbls>
          <c:dLblPos val="ctr"/>
          <c:showLegendKey val="0"/>
          <c:showVal val="1"/>
          <c:showCatName val="0"/>
          <c:showSerName val="0"/>
          <c:showPercent val="0"/>
          <c:showBubbleSize val="0"/>
        </c:dLbls>
        <c:gapWidth val="50"/>
        <c:overlap val="100"/>
        <c:axId val="106305792"/>
        <c:axId val="106307584"/>
      </c:barChart>
      <c:catAx>
        <c:axId val="106305792"/>
        <c:scaling>
          <c:orientation val="minMax"/>
        </c:scaling>
        <c:delete val="0"/>
        <c:axPos val="b"/>
        <c:numFmt formatCode="General" sourceLinked="1"/>
        <c:majorTickMark val="none"/>
        <c:minorTickMark val="none"/>
        <c:tickLblPos val="nextTo"/>
        <c:spPr>
          <a:ln>
            <a:noFill/>
          </a:ln>
        </c:spPr>
        <c:txPr>
          <a:bodyPr/>
          <a:lstStyle/>
          <a:p>
            <a:pPr>
              <a:defRPr>
                <a:solidFill>
                  <a:srgbClr val="171717"/>
                </a:solidFill>
              </a:defRPr>
            </a:pPr>
            <a:endParaRPr lang="en-US"/>
          </a:p>
        </c:txPr>
        <c:crossAx val="106307584"/>
        <c:crosses val="autoZero"/>
        <c:auto val="0"/>
        <c:lblAlgn val="ctr"/>
        <c:lblOffset val="100"/>
        <c:noMultiLvlLbl val="0"/>
      </c:catAx>
      <c:valAx>
        <c:axId val="106307584"/>
        <c:scaling>
          <c:orientation val="minMax"/>
        </c:scaling>
        <c:delete val="1"/>
        <c:axPos val="l"/>
        <c:numFmt formatCode="0%" sourceLinked="1"/>
        <c:majorTickMark val="out"/>
        <c:minorTickMark val="none"/>
        <c:tickLblPos val="none"/>
        <c:crossAx val="106305792"/>
        <c:crosses val="autoZero"/>
        <c:crossBetween val="between"/>
      </c:valAx>
    </c:plotArea>
    <c:legend>
      <c:legendPos val="l"/>
      <c:layout>
        <c:manualLayout>
          <c:xMode val="edge"/>
          <c:yMode val="edge"/>
          <c:x val="7.7884143350569713E-3"/>
          <c:y val="0.1512373453318335"/>
          <c:w val="0.13015063835867652"/>
          <c:h val="0.52038245219347579"/>
        </c:manualLayout>
      </c:layout>
      <c:overlay val="0"/>
      <c:txPr>
        <a:bodyPr/>
        <a:lstStyle/>
        <a:p>
          <a:pPr>
            <a:defRPr>
              <a:solidFill>
                <a:srgbClr val="171717"/>
              </a:solidFill>
            </a:defRPr>
          </a:pPr>
          <a:endParaRPr lang="en-US"/>
        </a:p>
      </c:txPr>
    </c:legend>
    <c:plotVisOnly val="1"/>
    <c:dispBlanksAs val="gap"/>
    <c:showDLblsOverMax val="0"/>
  </c:chart>
  <c:txPr>
    <a:bodyPr/>
    <a:lstStyle/>
    <a:p>
      <a:pPr>
        <a:defRPr sz="1000" baseline="0">
          <a:solidFill>
            <a:srgbClr val="333333"/>
          </a:solidFill>
          <a:latin typeface="Arial" panose="020B0604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0.73034</cdr:x>
      <cdr:y>0.02752</cdr:y>
    </cdr:from>
    <cdr:to>
      <cdr:x>0.75991</cdr:x>
      <cdr:y>0.09483</cdr:y>
    </cdr:to>
    <cdr:sp macro="" textlink="">
      <cdr:nvSpPr>
        <cdr:cNvPr id="4" name="arrow">
          <a:extLst xmlns:a="http://schemas.openxmlformats.org/drawingml/2006/main">
            <a:ext uri="{FF2B5EF4-FFF2-40B4-BE49-F238E27FC236}">
              <a16:creationId xmlns:a16="http://schemas.microsoft.com/office/drawing/2014/main" id="{29876D1E-381D-4644-831E-BFDBB64CC75C}"/>
            </a:ext>
          </a:extLst>
        </cdr:cNvPr>
        <cdr:cNvSpPr/>
      </cdr:nvSpPr>
      <cdr:spPr bwMode="ltGray">
        <a:xfrm xmlns:a="http://schemas.openxmlformats.org/drawingml/2006/main" rot="10800000">
          <a:off x="3450418" y="57111"/>
          <a:ext cx="139701" cy="139687"/>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0.14381</cdr:x>
      <cdr:y>0.21932</cdr:y>
    </cdr:from>
    <cdr:to>
      <cdr:x>0.17338</cdr:x>
      <cdr:y>0.28663</cdr:y>
    </cdr:to>
    <cdr:sp macro="" textlink="">
      <cdr:nvSpPr>
        <cdr:cNvPr id="5" name="arrow">
          <a:extLst xmlns:a="http://schemas.openxmlformats.org/drawingml/2006/main">
            <a:ext uri="{FF2B5EF4-FFF2-40B4-BE49-F238E27FC236}">
              <a16:creationId xmlns:a16="http://schemas.microsoft.com/office/drawing/2014/main" id="{BD06B73E-BDEF-4105-B7F6-D437D0C6C327}"/>
            </a:ext>
          </a:extLst>
        </cdr:cNvPr>
        <cdr:cNvSpPr/>
      </cdr:nvSpPr>
      <cdr:spPr bwMode="ltGray">
        <a:xfrm xmlns:a="http://schemas.openxmlformats.org/drawingml/2006/main" rot="10800000">
          <a:off x="679413" y="45514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0.15302</cdr:x>
      <cdr:y>0.49974</cdr:y>
    </cdr:from>
    <cdr:to>
      <cdr:x>0.1673</cdr:x>
      <cdr:y>0.53117</cdr:y>
    </cdr:to>
    <cdr:sp macro="" textlink="">
      <cdr:nvSpPr>
        <cdr:cNvPr id="4" name="arrow">
          <a:extLst xmlns:a="http://schemas.openxmlformats.org/drawingml/2006/main">
            <a:ext uri="{FF2B5EF4-FFF2-40B4-BE49-F238E27FC236}">
              <a16:creationId xmlns:a16="http://schemas.microsoft.com/office/drawing/2014/main" id="{9361A2F3-195D-4A1C-9178-D23AC773E08B}"/>
            </a:ext>
          </a:extLst>
        </cdr:cNvPr>
        <cdr:cNvSpPr/>
      </cdr:nvSpPr>
      <cdr:spPr bwMode="ltGray">
        <a:xfrm xmlns:a="http://schemas.openxmlformats.org/drawingml/2006/main" rot="10800000">
          <a:off x="1497092" y="222134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0.25016</cdr:x>
      <cdr:y>0.43423</cdr:y>
    </cdr:from>
    <cdr:to>
      <cdr:x>0.26444</cdr:x>
      <cdr:y>0.46566</cdr:y>
    </cdr:to>
    <cdr:sp macro="" textlink="">
      <cdr:nvSpPr>
        <cdr:cNvPr id="5" name="arrow">
          <a:extLst xmlns:a="http://schemas.openxmlformats.org/drawingml/2006/main">
            <a:ext uri="{FF2B5EF4-FFF2-40B4-BE49-F238E27FC236}">
              <a16:creationId xmlns:a16="http://schemas.microsoft.com/office/drawing/2014/main" id="{BD2322FF-BC8F-4740-94DF-A5B99BE0A448}"/>
            </a:ext>
          </a:extLst>
        </cdr:cNvPr>
        <cdr:cNvSpPr/>
      </cdr:nvSpPr>
      <cdr:spPr bwMode="ltGray">
        <a:xfrm xmlns:a="http://schemas.openxmlformats.org/drawingml/2006/main" rot="10800000">
          <a:off x="2447528" y="193015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1.xml><?xml version="1.0" encoding="utf-8"?>
<c:userShapes xmlns:c="http://schemas.openxmlformats.org/drawingml/2006/chart">
  <cdr:relSizeAnchor xmlns:cdr="http://schemas.openxmlformats.org/drawingml/2006/chartDrawing">
    <cdr:from>
      <cdr:x>0.14803</cdr:x>
      <cdr:y>0.49497</cdr:y>
    </cdr:from>
    <cdr:to>
      <cdr:x>0.16231</cdr:x>
      <cdr:y>0.5264</cdr:y>
    </cdr:to>
    <cdr:sp macro="" textlink="">
      <cdr:nvSpPr>
        <cdr:cNvPr id="6" name="arrow">
          <a:extLst xmlns:a="http://schemas.openxmlformats.org/drawingml/2006/main">
            <a:ext uri="{FF2B5EF4-FFF2-40B4-BE49-F238E27FC236}">
              <a16:creationId xmlns:a16="http://schemas.microsoft.com/office/drawing/2014/main" id="{4644E333-19FC-4E40-8429-C12F2D38092B}"/>
            </a:ext>
          </a:extLst>
        </cdr:cNvPr>
        <cdr:cNvSpPr/>
      </cdr:nvSpPr>
      <cdr:spPr bwMode="ltGray">
        <a:xfrm xmlns:a="http://schemas.openxmlformats.org/drawingml/2006/main" rot="10800000">
          <a:off x="1448289" y="2200146"/>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0.24737</cdr:x>
      <cdr:y>0.39314</cdr:y>
    </cdr:from>
    <cdr:to>
      <cdr:x>0.26165</cdr:x>
      <cdr:y>0.42457</cdr:y>
    </cdr:to>
    <cdr:sp macro="" textlink="">
      <cdr:nvSpPr>
        <cdr:cNvPr id="7" name="arrow">
          <a:extLst xmlns:a="http://schemas.openxmlformats.org/drawingml/2006/main">
            <a:ext uri="{FF2B5EF4-FFF2-40B4-BE49-F238E27FC236}">
              <a16:creationId xmlns:a16="http://schemas.microsoft.com/office/drawing/2014/main" id="{58C9B314-10CB-4096-BADC-421FB50C5EF8}"/>
            </a:ext>
          </a:extLst>
        </cdr:cNvPr>
        <cdr:cNvSpPr/>
      </cdr:nvSpPr>
      <cdr:spPr bwMode="ltGray">
        <a:xfrm xmlns:a="http://schemas.openxmlformats.org/drawingml/2006/main" rot="10800000">
          <a:off x="2420226" y="1747497"/>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0.74408</cdr:x>
      <cdr:y>0.29558</cdr:y>
    </cdr:from>
    <cdr:to>
      <cdr:x>0.75836</cdr:x>
      <cdr:y>0.32701</cdr:y>
    </cdr:to>
    <cdr:sp macro="" textlink="">
      <cdr:nvSpPr>
        <cdr:cNvPr id="8" name="arrow">
          <a:extLst xmlns:a="http://schemas.openxmlformats.org/drawingml/2006/main">
            <a:ext uri="{FF2B5EF4-FFF2-40B4-BE49-F238E27FC236}">
              <a16:creationId xmlns:a16="http://schemas.microsoft.com/office/drawing/2014/main" id="{194B77FB-F78D-42D1-8E31-5E83C0CF8898}"/>
            </a:ext>
          </a:extLst>
        </cdr:cNvPr>
        <cdr:cNvSpPr/>
      </cdr:nvSpPr>
      <cdr:spPr bwMode="ltGray">
        <a:xfrm xmlns:a="http://schemas.openxmlformats.org/drawingml/2006/main" rot="10800000">
          <a:off x="7279909" y="131385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0.84342</cdr:x>
      <cdr:y>0.34128</cdr:y>
    </cdr:from>
    <cdr:to>
      <cdr:x>0.8577</cdr:x>
      <cdr:y>0.37271</cdr:y>
    </cdr:to>
    <cdr:sp macro="" textlink="">
      <cdr:nvSpPr>
        <cdr:cNvPr id="9" name="arrow">
          <a:extLst xmlns:a="http://schemas.openxmlformats.org/drawingml/2006/main">
            <a:ext uri="{FF2B5EF4-FFF2-40B4-BE49-F238E27FC236}">
              <a16:creationId xmlns:a16="http://schemas.microsoft.com/office/drawing/2014/main" id="{01D64C74-4774-433E-8E28-76790727CFE2}"/>
            </a:ext>
          </a:extLst>
        </cdr:cNvPr>
        <cdr:cNvSpPr/>
      </cdr:nvSpPr>
      <cdr:spPr bwMode="ltGray">
        <a:xfrm xmlns:a="http://schemas.openxmlformats.org/drawingml/2006/main">
          <a:off x="8251846" y="151700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2.xml><?xml version="1.0" encoding="utf-8"?>
<c:userShapes xmlns:c="http://schemas.openxmlformats.org/drawingml/2006/chart">
  <cdr:relSizeAnchor xmlns:cdr="http://schemas.openxmlformats.org/drawingml/2006/chartDrawing">
    <cdr:from>
      <cdr:x>0.50617</cdr:x>
      <cdr:y>0.26137</cdr:y>
    </cdr:from>
    <cdr:to>
      <cdr:x>0.52045</cdr:x>
      <cdr:y>0.29279</cdr:y>
    </cdr:to>
    <cdr:sp macro="" textlink="">
      <cdr:nvSpPr>
        <cdr:cNvPr id="2" name="arrow">
          <a:extLst xmlns:a="http://schemas.openxmlformats.org/drawingml/2006/main">
            <a:ext uri="{FF2B5EF4-FFF2-40B4-BE49-F238E27FC236}">
              <a16:creationId xmlns:a16="http://schemas.microsoft.com/office/drawing/2014/main" id="{89197DD3-DC52-46EA-9BBD-65BDDADBCFD7}"/>
            </a:ext>
          </a:extLst>
        </cdr:cNvPr>
        <cdr:cNvSpPr/>
      </cdr:nvSpPr>
      <cdr:spPr bwMode="ltGray">
        <a:xfrm xmlns:a="http://schemas.openxmlformats.org/drawingml/2006/main" rot="10800000">
          <a:off x="4952250" y="116177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0.39016</cdr:x>
      <cdr:y>0.41904</cdr:y>
    </cdr:from>
    <cdr:to>
      <cdr:x>0.40444</cdr:x>
      <cdr:y>0.45047</cdr:y>
    </cdr:to>
    <cdr:sp macro="" textlink="">
      <cdr:nvSpPr>
        <cdr:cNvPr id="3" name="arrow">
          <a:extLst xmlns:a="http://schemas.openxmlformats.org/drawingml/2006/main">
            <a:ext uri="{FF2B5EF4-FFF2-40B4-BE49-F238E27FC236}">
              <a16:creationId xmlns:a16="http://schemas.microsoft.com/office/drawing/2014/main" id="{0CCDCE3B-0B0A-438E-9907-490956C935C0}"/>
            </a:ext>
          </a:extLst>
        </cdr:cNvPr>
        <cdr:cNvSpPr/>
      </cdr:nvSpPr>
      <cdr:spPr bwMode="ltGray">
        <a:xfrm xmlns:a="http://schemas.openxmlformats.org/drawingml/2006/main" rot="10800000">
          <a:off x="3817266" y="186264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0.37654</cdr:x>
      <cdr:y>0.65556</cdr:y>
    </cdr:from>
    <cdr:to>
      <cdr:x>0.39082</cdr:x>
      <cdr:y>0.68699</cdr:y>
    </cdr:to>
    <cdr:sp macro="" textlink="">
      <cdr:nvSpPr>
        <cdr:cNvPr id="4" name="arrow">
          <a:extLst xmlns:a="http://schemas.openxmlformats.org/drawingml/2006/main">
            <a:ext uri="{FF2B5EF4-FFF2-40B4-BE49-F238E27FC236}">
              <a16:creationId xmlns:a16="http://schemas.microsoft.com/office/drawing/2014/main" id="{42BB5CD3-0F8F-4B7B-834A-E174C3F83844}"/>
            </a:ext>
          </a:extLst>
        </cdr:cNvPr>
        <cdr:cNvSpPr/>
      </cdr:nvSpPr>
      <cdr:spPr bwMode="ltGray">
        <a:xfrm xmlns:a="http://schemas.openxmlformats.org/drawingml/2006/main" rot="10800000">
          <a:off x="3683961" y="291395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0.23858</cdr:x>
      <cdr:y>0.18253</cdr:y>
    </cdr:from>
    <cdr:to>
      <cdr:x>0.32114</cdr:x>
      <cdr:y>0.21396</cdr:y>
    </cdr:to>
    <cdr:sp macro="" textlink="">
      <cdr:nvSpPr>
        <cdr:cNvPr id="5" name="arrow">
          <a:extLst xmlns:a="http://schemas.openxmlformats.org/drawingml/2006/main">
            <a:ext uri="{FF2B5EF4-FFF2-40B4-BE49-F238E27FC236}">
              <a16:creationId xmlns:a16="http://schemas.microsoft.com/office/drawing/2014/main" id="{C9D5E9B8-24F8-45FC-A69D-8A8C4A3E476F}"/>
            </a:ext>
          </a:extLst>
        </cdr:cNvPr>
        <cdr:cNvSpPr/>
      </cdr:nvSpPr>
      <cdr:spPr bwMode="ltGray">
        <a:xfrm xmlns:a="http://schemas.openxmlformats.org/drawingml/2006/main" rot="10800000">
          <a:off x="403673" y="811336"/>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0.26137</cdr:y>
    </cdr:from>
    <cdr:to>
      <cdr:x>0.32114</cdr:x>
      <cdr:y>0.29279</cdr:y>
    </cdr:to>
    <cdr:sp macro="" textlink="">
      <cdr:nvSpPr>
        <cdr:cNvPr id="6" name="arrow">
          <a:extLst xmlns:a="http://schemas.openxmlformats.org/drawingml/2006/main">
            <a:ext uri="{FF2B5EF4-FFF2-40B4-BE49-F238E27FC236}">
              <a16:creationId xmlns:a16="http://schemas.microsoft.com/office/drawing/2014/main" id="{2BF55643-7C07-4C55-8B8E-886F76BCEE30}"/>
            </a:ext>
          </a:extLst>
        </cdr:cNvPr>
        <cdr:cNvSpPr/>
      </cdr:nvSpPr>
      <cdr:spPr bwMode="ltGray">
        <a:xfrm xmlns:a="http://schemas.openxmlformats.org/drawingml/2006/main">
          <a:off x="403673" y="116177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0.49788</cdr:y>
    </cdr:from>
    <cdr:to>
      <cdr:x>0.32114</cdr:x>
      <cdr:y>0.52931</cdr:y>
    </cdr:to>
    <cdr:sp macro="" textlink="">
      <cdr:nvSpPr>
        <cdr:cNvPr id="7" name="arrow">
          <a:extLst xmlns:a="http://schemas.openxmlformats.org/drawingml/2006/main">
            <a:ext uri="{FF2B5EF4-FFF2-40B4-BE49-F238E27FC236}">
              <a16:creationId xmlns:a16="http://schemas.microsoft.com/office/drawing/2014/main" id="{FCCEC676-C9EF-497C-AE10-3F86CB25DB6C}"/>
            </a:ext>
          </a:extLst>
        </cdr:cNvPr>
        <cdr:cNvSpPr/>
      </cdr:nvSpPr>
      <cdr:spPr bwMode="ltGray">
        <a:xfrm xmlns:a="http://schemas.openxmlformats.org/drawingml/2006/main">
          <a:off x="403673" y="221308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0.21771</cdr:x>
      <cdr:y>0.18253</cdr:y>
    </cdr:from>
    <cdr:to>
      <cdr:x>0.30028</cdr:x>
      <cdr:y>0.21396</cdr:y>
    </cdr:to>
    <cdr:sp macro="" textlink="">
      <cdr:nvSpPr>
        <cdr:cNvPr id="2" name="arrow">
          <a:extLst xmlns:a="http://schemas.openxmlformats.org/drawingml/2006/main">
            <a:ext uri="{FF2B5EF4-FFF2-40B4-BE49-F238E27FC236}">
              <a16:creationId xmlns:a16="http://schemas.microsoft.com/office/drawing/2014/main" id="{E404DB33-3D15-4C6A-9120-44AA289EC3EA}"/>
            </a:ext>
          </a:extLst>
        </cdr:cNvPr>
        <cdr:cNvSpPr/>
      </cdr:nvSpPr>
      <cdr:spPr bwMode="ltGray">
        <a:xfrm xmlns:a="http://schemas.openxmlformats.org/drawingml/2006/main">
          <a:off x="368367" y="811336"/>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0.21771</cdr:x>
      <cdr:y>0.41904</cdr:y>
    </cdr:from>
    <cdr:to>
      <cdr:x>0.30028</cdr:x>
      <cdr:y>0.45047</cdr:y>
    </cdr:to>
    <cdr:sp macro="" textlink="">
      <cdr:nvSpPr>
        <cdr:cNvPr id="3" name="arrow">
          <a:extLst xmlns:a="http://schemas.openxmlformats.org/drawingml/2006/main">
            <a:ext uri="{FF2B5EF4-FFF2-40B4-BE49-F238E27FC236}">
              <a16:creationId xmlns:a16="http://schemas.microsoft.com/office/drawing/2014/main" id="{7493FA2E-1DA2-499C-B195-FADDA3D1BA92}"/>
            </a:ext>
          </a:extLst>
        </cdr:cNvPr>
        <cdr:cNvSpPr/>
      </cdr:nvSpPr>
      <cdr:spPr bwMode="ltGray">
        <a:xfrm xmlns:a="http://schemas.openxmlformats.org/drawingml/2006/main">
          <a:off x="368367" y="186264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0.49788</cdr:y>
    </cdr:from>
    <cdr:to>
      <cdr:x>0.32114</cdr:x>
      <cdr:y>0.52931</cdr:y>
    </cdr:to>
    <cdr:sp macro="" textlink="">
      <cdr:nvSpPr>
        <cdr:cNvPr id="4" name="arrow">
          <a:extLst xmlns:a="http://schemas.openxmlformats.org/drawingml/2006/main">
            <a:ext uri="{FF2B5EF4-FFF2-40B4-BE49-F238E27FC236}">
              <a16:creationId xmlns:a16="http://schemas.microsoft.com/office/drawing/2014/main" id="{F7862F9A-A610-47B9-8BEA-D94A38E3936D}"/>
            </a:ext>
          </a:extLst>
        </cdr:cNvPr>
        <cdr:cNvSpPr/>
      </cdr:nvSpPr>
      <cdr:spPr bwMode="ltGray">
        <a:xfrm xmlns:a="http://schemas.openxmlformats.org/drawingml/2006/main" rot="10800000">
          <a:off x="403673" y="221308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5.xml><?xml version="1.0" encoding="utf-8"?>
<c:userShapes xmlns:c="http://schemas.openxmlformats.org/drawingml/2006/chart">
  <cdr:relSizeAnchor xmlns:cdr="http://schemas.openxmlformats.org/drawingml/2006/chartDrawing">
    <cdr:from>
      <cdr:x>0.29788</cdr:x>
      <cdr:y>0.45705</cdr:y>
    </cdr:from>
    <cdr:to>
      <cdr:x>0.31216</cdr:x>
      <cdr:y>0.48848</cdr:y>
    </cdr:to>
    <cdr:sp macro="" textlink="">
      <cdr:nvSpPr>
        <cdr:cNvPr id="2" name="arrow">
          <a:extLst xmlns:a="http://schemas.openxmlformats.org/drawingml/2006/main">
            <a:ext uri="{FF2B5EF4-FFF2-40B4-BE49-F238E27FC236}">
              <a16:creationId xmlns:a16="http://schemas.microsoft.com/office/drawing/2014/main" id="{57A5C84B-851E-43E1-A24B-FA05470F747C}"/>
            </a:ext>
          </a:extLst>
        </cdr:cNvPr>
        <cdr:cNvSpPr/>
      </cdr:nvSpPr>
      <cdr:spPr bwMode="ltGray">
        <a:xfrm xmlns:a="http://schemas.openxmlformats.org/drawingml/2006/main">
          <a:off x="2914386" y="2031574"/>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0.39278</cdr:x>
      <cdr:y>0.6358</cdr:y>
    </cdr:from>
    <cdr:to>
      <cdr:x>0.40706</cdr:x>
      <cdr:y>0.66723</cdr:y>
    </cdr:to>
    <cdr:sp macro="" textlink="">
      <cdr:nvSpPr>
        <cdr:cNvPr id="3" name="arrow">
          <a:extLst xmlns:a="http://schemas.openxmlformats.org/drawingml/2006/main">
            <a:ext uri="{FF2B5EF4-FFF2-40B4-BE49-F238E27FC236}">
              <a16:creationId xmlns:a16="http://schemas.microsoft.com/office/drawing/2014/main" id="{B41A9203-2E0E-49BE-8638-66E27D24CD4C}"/>
            </a:ext>
          </a:extLst>
        </cdr:cNvPr>
        <cdr:cNvSpPr/>
      </cdr:nvSpPr>
      <cdr:spPr bwMode="ltGray">
        <a:xfrm xmlns:a="http://schemas.openxmlformats.org/drawingml/2006/main">
          <a:off x="3842897" y="2826127"/>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0.48769</cdr:x>
      <cdr:y>0.4901</cdr:y>
    </cdr:from>
    <cdr:to>
      <cdr:x>0.50197</cdr:x>
      <cdr:y>0.52153</cdr:y>
    </cdr:to>
    <cdr:sp macro="" textlink="">
      <cdr:nvSpPr>
        <cdr:cNvPr id="4" name="arrow">
          <a:extLst xmlns:a="http://schemas.openxmlformats.org/drawingml/2006/main">
            <a:ext uri="{FF2B5EF4-FFF2-40B4-BE49-F238E27FC236}">
              <a16:creationId xmlns:a16="http://schemas.microsoft.com/office/drawing/2014/main" id="{652AF620-BC89-401F-B11B-BF86FC10BE28}"/>
            </a:ext>
          </a:extLst>
        </cdr:cNvPr>
        <cdr:cNvSpPr/>
      </cdr:nvSpPr>
      <cdr:spPr bwMode="ltGray">
        <a:xfrm xmlns:a="http://schemas.openxmlformats.org/drawingml/2006/main">
          <a:off x="4771408" y="2178508"/>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0.48769</cdr:x>
      <cdr:y>0.25633</cdr:y>
    </cdr:from>
    <cdr:to>
      <cdr:x>0.50197</cdr:x>
      <cdr:y>0.28776</cdr:y>
    </cdr:to>
    <cdr:sp macro="" textlink="">
      <cdr:nvSpPr>
        <cdr:cNvPr id="5" name="arrow">
          <a:extLst xmlns:a="http://schemas.openxmlformats.org/drawingml/2006/main">
            <a:ext uri="{FF2B5EF4-FFF2-40B4-BE49-F238E27FC236}">
              <a16:creationId xmlns:a16="http://schemas.microsoft.com/office/drawing/2014/main" id="{1BFBA80B-43C0-450B-BE48-79AC65BDBB30}"/>
            </a:ext>
          </a:extLst>
        </cdr:cNvPr>
        <cdr:cNvSpPr/>
      </cdr:nvSpPr>
      <cdr:spPr bwMode="ltGray">
        <a:xfrm xmlns:a="http://schemas.openxmlformats.org/drawingml/2006/main" rot="10800000">
          <a:off x="4771408" y="113940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0.67749</cdr:x>
      <cdr:y>0.64004</cdr:y>
    </cdr:from>
    <cdr:to>
      <cdr:x>0.69177</cdr:x>
      <cdr:y>0.67147</cdr:y>
    </cdr:to>
    <cdr:sp macro="" textlink="">
      <cdr:nvSpPr>
        <cdr:cNvPr id="6" name="arrow">
          <a:extLst xmlns:a="http://schemas.openxmlformats.org/drawingml/2006/main">
            <a:ext uri="{FF2B5EF4-FFF2-40B4-BE49-F238E27FC236}">
              <a16:creationId xmlns:a16="http://schemas.microsoft.com/office/drawing/2014/main" id="{FC1FFDC0-440E-401E-8975-4F03CC17502C}"/>
            </a:ext>
          </a:extLst>
        </cdr:cNvPr>
        <cdr:cNvSpPr/>
      </cdr:nvSpPr>
      <cdr:spPr bwMode="ltGray">
        <a:xfrm xmlns:a="http://schemas.openxmlformats.org/drawingml/2006/main">
          <a:off x="6628430" y="2844978"/>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0.67749</cdr:x>
      <cdr:y>0.26372</cdr:y>
    </cdr:from>
    <cdr:to>
      <cdr:x>0.69177</cdr:x>
      <cdr:y>0.29515</cdr:y>
    </cdr:to>
    <cdr:sp macro="" textlink="">
      <cdr:nvSpPr>
        <cdr:cNvPr id="7" name="arrow">
          <a:extLst xmlns:a="http://schemas.openxmlformats.org/drawingml/2006/main">
            <a:ext uri="{FF2B5EF4-FFF2-40B4-BE49-F238E27FC236}">
              <a16:creationId xmlns:a16="http://schemas.microsoft.com/office/drawing/2014/main" id="{16400474-6325-4C6B-9F81-6831E1C3CB1D}"/>
            </a:ext>
          </a:extLst>
        </cdr:cNvPr>
        <cdr:cNvSpPr/>
      </cdr:nvSpPr>
      <cdr:spPr bwMode="ltGray">
        <a:xfrm xmlns:a="http://schemas.openxmlformats.org/drawingml/2006/main" rot="10800000">
          <a:off x="6628430" y="117223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0.7724</cdr:x>
      <cdr:y>0.27655</cdr:y>
    </cdr:from>
    <cdr:to>
      <cdr:x>0.78668</cdr:x>
      <cdr:y>0.30798</cdr:y>
    </cdr:to>
    <cdr:sp macro="" textlink="">
      <cdr:nvSpPr>
        <cdr:cNvPr id="8" name="arrow">
          <a:extLst xmlns:a="http://schemas.openxmlformats.org/drawingml/2006/main">
            <a:ext uri="{FF2B5EF4-FFF2-40B4-BE49-F238E27FC236}">
              <a16:creationId xmlns:a16="http://schemas.microsoft.com/office/drawing/2014/main" id="{586C0A4D-FD68-4263-B2C7-B2FC6DA356D6}"/>
            </a:ext>
          </a:extLst>
        </cdr:cNvPr>
        <cdr:cNvSpPr/>
      </cdr:nvSpPr>
      <cdr:spPr bwMode="ltGray">
        <a:xfrm xmlns:a="http://schemas.openxmlformats.org/drawingml/2006/main" rot="10800000">
          <a:off x="7556942" y="122928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0.9622</cdr:x>
      <cdr:y>0.64733</cdr:y>
    </cdr:from>
    <cdr:to>
      <cdr:x>0.97648</cdr:x>
      <cdr:y>0.67876</cdr:y>
    </cdr:to>
    <cdr:sp macro="" textlink="">
      <cdr:nvSpPr>
        <cdr:cNvPr id="17" name="arrow">
          <a:extLst xmlns:a="http://schemas.openxmlformats.org/drawingml/2006/main">
            <a:ext uri="{FF2B5EF4-FFF2-40B4-BE49-F238E27FC236}">
              <a16:creationId xmlns:a16="http://schemas.microsoft.com/office/drawing/2014/main" id="{FE058FB1-EC52-4174-BE86-A38ACBBF4DE6}"/>
            </a:ext>
          </a:extLst>
        </cdr:cNvPr>
        <cdr:cNvSpPr/>
      </cdr:nvSpPr>
      <cdr:spPr bwMode="ltGray">
        <a:xfrm xmlns:a="http://schemas.openxmlformats.org/drawingml/2006/main">
          <a:off x="9413964" y="2877395"/>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6.xml><?xml version="1.0" encoding="utf-8"?>
<c:userShapes xmlns:c="http://schemas.openxmlformats.org/drawingml/2006/chart">
  <cdr:relSizeAnchor xmlns:cdr="http://schemas.openxmlformats.org/drawingml/2006/chartDrawing">
    <cdr:from>
      <cdr:x>0.72563</cdr:x>
      <cdr:y>0.14732</cdr:y>
    </cdr:from>
    <cdr:to>
      <cdr:x>0.73991</cdr:x>
      <cdr:y>0.17875</cdr:y>
    </cdr:to>
    <cdr:sp macro="" textlink="">
      <cdr:nvSpPr>
        <cdr:cNvPr id="3" name="arrow">
          <a:extLst xmlns:a="http://schemas.openxmlformats.org/drawingml/2006/main">
            <a:ext uri="{FF2B5EF4-FFF2-40B4-BE49-F238E27FC236}">
              <a16:creationId xmlns:a16="http://schemas.microsoft.com/office/drawing/2014/main" id="{B4FE658E-26EF-4960-9AD4-F459AA95CC6B}"/>
            </a:ext>
          </a:extLst>
        </cdr:cNvPr>
        <cdr:cNvSpPr/>
      </cdr:nvSpPr>
      <cdr:spPr bwMode="ltGray">
        <a:xfrm xmlns:a="http://schemas.openxmlformats.org/drawingml/2006/main" rot="10800000">
          <a:off x="7099362" y="65482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7.xml><?xml version="1.0" encoding="utf-8"?>
<c:userShapes xmlns:c="http://schemas.openxmlformats.org/drawingml/2006/chart">
  <cdr:relSizeAnchor xmlns:cdr="http://schemas.openxmlformats.org/drawingml/2006/chartDrawing">
    <cdr:from>
      <cdr:x>0.23858</cdr:x>
      <cdr:y>0.34584</cdr:y>
    </cdr:from>
    <cdr:to>
      <cdr:x>0.32114</cdr:x>
      <cdr:y>0.37726</cdr:y>
    </cdr:to>
    <cdr:sp macro="" textlink="">
      <cdr:nvSpPr>
        <cdr:cNvPr id="2" name="arrow">
          <a:extLst xmlns:a="http://schemas.openxmlformats.org/drawingml/2006/main">
            <a:ext uri="{FF2B5EF4-FFF2-40B4-BE49-F238E27FC236}">
              <a16:creationId xmlns:a16="http://schemas.microsoft.com/office/drawing/2014/main" id="{1310E43F-4524-42D5-9B02-47245BD5D128}"/>
            </a:ext>
          </a:extLst>
        </cdr:cNvPr>
        <cdr:cNvSpPr/>
      </cdr:nvSpPr>
      <cdr:spPr bwMode="ltGray">
        <a:xfrm xmlns:a="http://schemas.openxmlformats.org/drawingml/2006/main">
          <a:off x="403673" y="153724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8.xml><?xml version="1.0" encoding="utf-8"?>
<c:userShapes xmlns:c="http://schemas.openxmlformats.org/drawingml/2006/chart">
  <cdr:relSizeAnchor xmlns:cdr="http://schemas.openxmlformats.org/drawingml/2006/chartDrawing">
    <cdr:from>
      <cdr:x>0.23858</cdr:x>
      <cdr:y>0.45846</cdr:y>
    </cdr:from>
    <cdr:to>
      <cdr:x>0.32114</cdr:x>
      <cdr:y>0.48989</cdr:y>
    </cdr:to>
    <cdr:sp macro="" textlink="">
      <cdr:nvSpPr>
        <cdr:cNvPr id="5" name="arrow">
          <a:extLst xmlns:a="http://schemas.openxmlformats.org/drawingml/2006/main">
            <a:ext uri="{FF2B5EF4-FFF2-40B4-BE49-F238E27FC236}">
              <a16:creationId xmlns:a16="http://schemas.microsoft.com/office/drawing/2014/main" id="{C6F37732-8F9F-405D-9775-8D9A81BF3EDC}"/>
            </a:ext>
          </a:extLst>
        </cdr:cNvPr>
        <cdr:cNvSpPr/>
      </cdr:nvSpPr>
      <cdr:spPr bwMode="ltGray">
        <a:xfrm xmlns:a="http://schemas.openxmlformats.org/drawingml/2006/main">
          <a:off x="403673" y="2037864"/>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9.xml><?xml version="1.0" encoding="utf-8"?>
<c:userShapes xmlns:c="http://schemas.openxmlformats.org/drawingml/2006/chart">
  <cdr:relSizeAnchor xmlns:cdr="http://schemas.openxmlformats.org/drawingml/2006/chartDrawing">
    <cdr:from>
      <cdr:x>0.72073</cdr:x>
      <cdr:y>0.13098</cdr:y>
    </cdr:from>
    <cdr:to>
      <cdr:x>0.73501</cdr:x>
      <cdr:y>0.1624</cdr:y>
    </cdr:to>
    <cdr:sp macro="" textlink="">
      <cdr:nvSpPr>
        <cdr:cNvPr id="2" name="arrow">
          <a:extLst xmlns:a="http://schemas.openxmlformats.org/drawingml/2006/main">
            <a:ext uri="{FF2B5EF4-FFF2-40B4-BE49-F238E27FC236}">
              <a16:creationId xmlns:a16="http://schemas.microsoft.com/office/drawing/2014/main" id="{101E40E9-2F11-42F0-8ACC-2DD8021897A8}"/>
            </a:ext>
          </a:extLst>
        </cdr:cNvPr>
        <cdr:cNvSpPr/>
      </cdr:nvSpPr>
      <cdr:spPr bwMode="ltGray">
        <a:xfrm xmlns:a="http://schemas.openxmlformats.org/drawingml/2006/main" rot="10800000">
          <a:off x="7051471" y="58218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0.66418</cdr:x>
      <cdr:y>0.20724</cdr:y>
    </cdr:from>
    <cdr:to>
      <cdr:x>0.67846</cdr:x>
      <cdr:y>0.23867</cdr:y>
    </cdr:to>
    <cdr:sp macro="" textlink="">
      <cdr:nvSpPr>
        <cdr:cNvPr id="6" name="arrow">
          <a:extLst xmlns:a="http://schemas.openxmlformats.org/drawingml/2006/main">
            <a:ext uri="{FF2B5EF4-FFF2-40B4-BE49-F238E27FC236}">
              <a16:creationId xmlns:a16="http://schemas.microsoft.com/office/drawing/2014/main" id="{4E3C5B40-21CA-41A3-B15F-EC1EF75CCDD5}"/>
            </a:ext>
          </a:extLst>
        </cdr:cNvPr>
        <cdr:cNvSpPr/>
      </cdr:nvSpPr>
      <cdr:spPr bwMode="ltGray">
        <a:xfrm xmlns:a="http://schemas.openxmlformats.org/drawingml/2006/main" rot="10800000">
          <a:off x="6498171" y="92119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0.65494</cdr:x>
      <cdr:y>0.35978</cdr:y>
    </cdr:from>
    <cdr:to>
      <cdr:x>0.66922</cdr:x>
      <cdr:y>0.3912</cdr:y>
    </cdr:to>
    <cdr:sp macro="" textlink="">
      <cdr:nvSpPr>
        <cdr:cNvPr id="7" name="arrow">
          <a:extLst xmlns:a="http://schemas.openxmlformats.org/drawingml/2006/main">
            <a:ext uri="{FF2B5EF4-FFF2-40B4-BE49-F238E27FC236}">
              <a16:creationId xmlns:a16="http://schemas.microsoft.com/office/drawing/2014/main" id="{DCC56F50-D6AF-48AB-8114-DB2951C00FDE}"/>
            </a:ext>
          </a:extLst>
        </cdr:cNvPr>
        <cdr:cNvSpPr/>
      </cdr:nvSpPr>
      <cdr:spPr bwMode="ltGray">
        <a:xfrm xmlns:a="http://schemas.openxmlformats.org/drawingml/2006/main" rot="10800000">
          <a:off x="6407763" y="1599203"/>
          <a:ext cx="139700" cy="139701"/>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0.63373</cdr:x>
      <cdr:y>0.43604</cdr:y>
    </cdr:from>
    <cdr:to>
      <cdr:x>0.64801</cdr:x>
      <cdr:y>0.46747</cdr:y>
    </cdr:to>
    <cdr:sp macro="" textlink="">
      <cdr:nvSpPr>
        <cdr:cNvPr id="8" name="arrow">
          <a:extLst xmlns:a="http://schemas.openxmlformats.org/drawingml/2006/main">
            <a:ext uri="{FF2B5EF4-FFF2-40B4-BE49-F238E27FC236}">
              <a16:creationId xmlns:a16="http://schemas.microsoft.com/office/drawing/2014/main" id="{EA520068-2207-4A60-821A-1E11CD9EB061}"/>
            </a:ext>
          </a:extLst>
        </cdr:cNvPr>
        <cdr:cNvSpPr/>
      </cdr:nvSpPr>
      <cdr:spPr bwMode="ltGray">
        <a:xfrm xmlns:a="http://schemas.openxmlformats.org/drawingml/2006/main" rot="10800000">
          <a:off x="6200229" y="193821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0.55566</cdr:x>
      <cdr:y>0.66484</cdr:y>
    </cdr:from>
    <cdr:to>
      <cdr:x>0.56994</cdr:x>
      <cdr:y>0.69627</cdr:y>
    </cdr:to>
    <cdr:sp macro="" textlink="">
      <cdr:nvSpPr>
        <cdr:cNvPr id="9" name="arrow">
          <a:extLst xmlns:a="http://schemas.openxmlformats.org/drawingml/2006/main">
            <a:ext uri="{FF2B5EF4-FFF2-40B4-BE49-F238E27FC236}">
              <a16:creationId xmlns:a16="http://schemas.microsoft.com/office/drawing/2014/main" id="{AE339180-9C2A-4ACB-ACC7-D6FCA0B84A09}"/>
            </a:ext>
          </a:extLst>
        </cdr:cNvPr>
        <cdr:cNvSpPr/>
      </cdr:nvSpPr>
      <cdr:spPr bwMode="ltGray">
        <a:xfrm xmlns:a="http://schemas.openxmlformats.org/drawingml/2006/main" rot="10800000">
          <a:off x="5436484" y="295522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0.47863</cdr:x>
      <cdr:y>0.81738</cdr:y>
    </cdr:from>
    <cdr:to>
      <cdr:x>0.49291</cdr:x>
      <cdr:y>0.84881</cdr:y>
    </cdr:to>
    <cdr:sp macro="" textlink="">
      <cdr:nvSpPr>
        <cdr:cNvPr id="10" name="arrow">
          <a:extLst xmlns:a="http://schemas.openxmlformats.org/drawingml/2006/main">
            <a:ext uri="{FF2B5EF4-FFF2-40B4-BE49-F238E27FC236}">
              <a16:creationId xmlns:a16="http://schemas.microsoft.com/office/drawing/2014/main" id="{F2B0009C-6CDD-4D46-9B65-D9E753B04F11}"/>
            </a:ext>
          </a:extLst>
        </cdr:cNvPr>
        <cdr:cNvSpPr/>
      </cdr:nvSpPr>
      <cdr:spPr bwMode="ltGray">
        <a:xfrm xmlns:a="http://schemas.openxmlformats.org/drawingml/2006/main">
          <a:off x="4682781" y="363324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0.23644</cdr:x>
      <cdr:y>0.15749</cdr:y>
    </cdr:from>
    <cdr:to>
      <cdr:x>0.26064</cdr:x>
      <cdr:y>0.21256</cdr:y>
    </cdr:to>
    <cdr:sp macro="" textlink="">
      <cdr:nvSpPr>
        <cdr:cNvPr id="2" name="arrow">
          <a:extLst xmlns:a="http://schemas.openxmlformats.org/drawingml/2006/main">
            <a:ext uri="{FF2B5EF4-FFF2-40B4-BE49-F238E27FC236}">
              <a16:creationId xmlns:a16="http://schemas.microsoft.com/office/drawing/2014/main" id="{98856ED5-10C2-4A39-B25A-D3C1A2220116}"/>
            </a:ext>
          </a:extLst>
        </cdr:cNvPr>
        <cdr:cNvSpPr/>
      </cdr:nvSpPr>
      <cdr:spPr bwMode="ltGray">
        <a:xfrm xmlns:a="http://schemas.openxmlformats.org/drawingml/2006/main" rot="10800000">
          <a:off x="1116765" y="326843"/>
          <a:ext cx="114302" cy="114285"/>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0.13551</cdr:x>
      <cdr:y>0.2973</cdr:y>
    </cdr:from>
    <cdr:to>
      <cdr:x>0.15971</cdr:x>
      <cdr:y>0.35237</cdr:y>
    </cdr:to>
    <cdr:sp macro="" textlink="">
      <cdr:nvSpPr>
        <cdr:cNvPr id="3" name="arrow">
          <a:extLst xmlns:a="http://schemas.openxmlformats.org/drawingml/2006/main">
            <a:ext uri="{FF2B5EF4-FFF2-40B4-BE49-F238E27FC236}">
              <a16:creationId xmlns:a16="http://schemas.microsoft.com/office/drawing/2014/main" id="{7ADDB787-EF72-42FF-9145-DFA913FD5896}"/>
            </a:ext>
          </a:extLst>
        </cdr:cNvPr>
        <cdr:cNvSpPr/>
      </cdr:nvSpPr>
      <cdr:spPr bwMode="ltGray">
        <a:xfrm xmlns:a="http://schemas.openxmlformats.org/drawingml/2006/main" rot="10800000">
          <a:off x="640057" y="616981"/>
          <a:ext cx="114301" cy="114285"/>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0.xml><?xml version="1.0" encoding="utf-8"?>
<c:userShapes xmlns:c="http://schemas.openxmlformats.org/drawingml/2006/chart">
  <cdr:relSizeAnchor xmlns:cdr="http://schemas.openxmlformats.org/drawingml/2006/chartDrawing">
    <cdr:from>
      <cdr:x>0.23858</cdr:x>
      <cdr:y>0.10369</cdr:y>
    </cdr:from>
    <cdr:to>
      <cdr:x>0.32114</cdr:x>
      <cdr:y>0.13512</cdr:y>
    </cdr:to>
    <cdr:sp macro="" textlink="">
      <cdr:nvSpPr>
        <cdr:cNvPr id="3" name="arrow">
          <a:extLst xmlns:a="http://schemas.openxmlformats.org/drawingml/2006/main">
            <a:ext uri="{FF2B5EF4-FFF2-40B4-BE49-F238E27FC236}">
              <a16:creationId xmlns:a16="http://schemas.microsoft.com/office/drawing/2014/main" id="{0322AC99-9B73-4B50-AF3D-E27B51FF53FF}"/>
            </a:ext>
          </a:extLst>
        </cdr:cNvPr>
        <cdr:cNvSpPr/>
      </cdr:nvSpPr>
      <cdr:spPr bwMode="ltGray">
        <a:xfrm xmlns:a="http://schemas.openxmlformats.org/drawingml/2006/main">
          <a:off x="403673" y="46089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0.26137</cdr:y>
    </cdr:from>
    <cdr:to>
      <cdr:x>0.32114</cdr:x>
      <cdr:y>0.29279</cdr:y>
    </cdr:to>
    <cdr:sp macro="" textlink="">
      <cdr:nvSpPr>
        <cdr:cNvPr id="4" name="arrow">
          <a:extLst xmlns:a="http://schemas.openxmlformats.org/drawingml/2006/main">
            <a:ext uri="{FF2B5EF4-FFF2-40B4-BE49-F238E27FC236}">
              <a16:creationId xmlns:a16="http://schemas.microsoft.com/office/drawing/2014/main" id="{15BF4016-9143-4A14-AF7B-E4E697E189DA}"/>
            </a:ext>
          </a:extLst>
        </cdr:cNvPr>
        <cdr:cNvSpPr/>
      </cdr:nvSpPr>
      <cdr:spPr bwMode="ltGray">
        <a:xfrm xmlns:a="http://schemas.openxmlformats.org/drawingml/2006/main" rot="10800000">
          <a:off x="403673" y="116177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0.3402</cdr:y>
    </cdr:from>
    <cdr:to>
      <cdr:x>0.32114</cdr:x>
      <cdr:y>0.37163</cdr:y>
    </cdr:to>
    <cdr:sp macro="" textlink="">
      <cdr:nvSpPr>
        <cdr:cNvPr id="5" name="arrow">
          <a:extLst xmlns:a="http://schemas.openxmlformats.org/drawingml/2006/main">
            <a:ext uri="{FF2B5EF4-FFF2-40B4-BE49-F238E27FC236}">
              <a16:creationId xmlns:a16="http://schemas.microsoft.com/office/drawing/2014/main" id="{139CB271-8F6A-4666-87B1-183E9CA1235D}"/>
            </a:ext>
          </a:extLst>
        </cdr:cNvPr>
        <cdr:cNvSpPr/>
      </cdr:nvSpPr>
      <cdr:spPr bwMode="ltGray">
        <a:xfrm xmlns:a="http://schemas.openxmlformats.org/drawingml/2006/main">
          <a:off x="403673" y="151220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0.41904</cdr:y>
    </cdr:from>
    <cdr:to>
      <cdr:x>0.32114</cdr:x>
      <cdr:y>0.45047</cdr:y>
    </cdr:to>
    <cdr:sp macro="" textlink="">
      <cdr:nvSpPr>
        <cdr:cNvPr id="6" name="arrow">
          <a:extLst xmlns:a="http://schemas.openxmlformats.org/drawingml/2006/main">
            <a:ext uri="{FF2B5EF4-FFF2-40B4-BE49-F238E27FC236}">
              <a16:creationId xmlns:a16="http://schemas.microsoft.com/office/drawing/2014/main" id="{8683AE1B-6550-417C-A3AB-7A658071D2A7}"/>
            </a:ext>
          </a:extLst>
        </cdr:cNvPr>
        <cdr:cNvSpPr/>
      </cdr:nvSpPr>
      <cdr:spPr bwMode="ltGray">
        <a:xfrm xmlns:a="http://schemas.openxmlformats.org/drawingml/2006/main">
          <a:off x="403673" y="186264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1.xml><?xml version="1.0" encoding="utf-8"?>
<c:userShapes xmlns:c="http://schemas.openxmlformats.org/drawingml/2006/chart">
  <cdr:relSizeAnchor xmlns:cdr="http://schemas.openxmlformats.org/drawingml/2006/chartDrawing">
    <cdr:from>
      <cdr:x>0.23858</cdr:x>
      <cdr:y>0.10369</cdr:y>
    </cdr:from>
    <cdr:to>
      <cdr:x>0.32114</cdr:x>
      <cdr:y>0.13512</cdr:y>
    </cdr:to>
    <cdr:sp macro="" textlink="">
      <cdr:nvSpPr>
        <cdr:cNvPr id="2" name="arrow">
          <a:extLst xmlns:a="http://schemas.openxmlformats.org/drawingml/2006/main">
            <a:ext uri="{FF2B5EF4-FFF2-40B4-BE49-F238E27FC236}">
              <a16:creationId xmlns:a16="http://schemas.microsoft.com/office/drawing/2014/main" id="{5F2EF553-C7C5-450D-B316-B21465C927CD}"/>
            </a:ext>
          </a:extLst>
        </cdr:cNvPr>
        <cdr:cNvSpPr/>
      </cdr:nvSpPr>
      <cdr:spPr bwMode="ltGray">
        <a:xfrm xmlns:a="http://schemas.openxmlformats.org/drawingml/2006/main" rot="10800000">
          <a:off x="403673" y="46089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0.3402</cdr:y>
    </cdr:from>
    <cdr:to>
      <cdr:x>0.32114</cdr:x>
      <cdr:y>0.37163</cdr:y>
    </cdr:to>
    <cdr:sp macro="" textlink="">
      <cdr:nvSpPr>
        <cdr:cNvPr id="3" name="arrow">
          <a:extLst xmlns:a="http://schemas.openxmlformats.org/drawingml/2006/main">
            <a:ext uri="{FF2B5EF4-FFF2-40B4-BE49-F238E27FC236}">
              <a16:creationId xmlns:a16="http://schemas.microsoft.com/office/drawing/2014/main" id="{2DBB72AD-9871-4D71-B65B-27AB83FC14A2}"/>
            </a:ext>
          </a:extLst>
        </cdr:cNvPr>
        <cdr:cNvSpPr/>
      </cdr:nvSpPr>
      <cdr:spPr bwMode="ltGray">
        <a:xfrm xmlns:a="http://schemas.openxmlformats.org/drawingml/2006/main" rot="10800000">
          <a:off x="403673" y="151220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0.41904</cdr:y>
    </cdr:from>
    <cdr:to>
      <cdr:x>0.32114</cdr:x>
      <cdr:y>0.45047</cdr:y>
    </cdr:to>
    <cdr:sp macro="" textlink="">
      <cdr:nvSpPr>
        <cdr:cNvPr id="4" name="arrow">
          <a:extLst xmlns:a="http://schemas.openxmlformats.org/drawingml/2006/main">
            <a:ext uri="{FF2B5EF4-FFF2-40B4-BE49-F238E27FC236}">
              <a16:creationId xmlns:a16="http://schemas.microsoft.com/office/drawing/2014/main" id="{279B08B6-0ECF-4115-AFC0-A6E8D130FDD8}"/>
            </a:ext>
          </a:extLst>
        </cdr:cNvPr>
        <cdr:cNvSpPr/>
      </cdr:nvSpPr>
      <cdr:spPr bwMode="ltGray">
        <a:xfrm xmlns:a="http://schemas.openxmlformats.org/drawingml/2006/main" rot="10800000">
          <a:off x="403673" y="186264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0.49788</cdr:y>
    </cdr:from>
    <cdr:to>
      <cdr:x>0.32114</cdr:x>
      <cdr:y>0.52931</cdr:y>
    </cdr:to>
    <cdr:sp macro="" textlink="">
      <cdr:nvSpPr>
        <cdr:cNvPr id="6" name="arrow">
          <a:extLst xmlns:a="http://schemas.openxmlformats.org/drawingml/2006/main">
            <a:ext uri="{FF2B5EF4-FFF2-40B4-BE49-F238E27FC236}">
              <a16:creationId xmlns:a16="http://schemas.microsoft.com/office/drawing/2014/main" id="{3AE3E471-B902-4B30-BB30-9A23916DE6E9}"/>
            </a:ext>
          </a:extLst>
        </cdr:cNvPr>
        <cdr:cNvSpPr/>
      </cdr:nvSpPr>
      <cdr:spPr bwMode="ltGray">
        <a:xfrm xmlns:a="http://schemas.openxmlformats.org/drawingml/2006/main" rot="10800000">
          <a:off x="403673" y="221308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0.23858</cdr:x>
      <cdr:y>0.7344</cdr:y>
    </cdr:from>
    <cdr:to>
      <cdr:x>0.32114</cdr:x>
      <cdr:y>0.76582</cdr:y>
    </cdr:to>
    <cdr:sp macro="" textlink="">
      <cdr:nvSpPr>
        <cdr:cNvPr id="7" name="arrow">
          <a:extLst xmlns:a="http://schemas.openxmlformats.org/drawingml/2006/main">
            <a:ext uri="{FF2B5EF4-FFF2-40B4-BE49-F238E27FC236}">
              <a16:creationId xmlns:a16="http://schemas.microsoft.com/office/drawing/2014/main" id="{5A3DA5FB-C2E7-4348-9504-63C54F1C979A}"/>
            </a:ext>
          </a:extLst>
        </cdr:cNvPr>
        <cdr:cNvSpPr/>
      </cdr:nvSpPr>
      <cdr:spPr bwMode="ltGray">
        <a:xfrm xmlns:a="http://schemas.openxmlformats.org/drawingml/2006/main" rot="10800000">
          <a:off x="403673" y="326439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2.xml><?xml version="1.0" encoding="utf-8"?>
<c:userShapes xmlns:c="http://schemas.openxmlformats.org/drawingml/2006/chart">
  <cdr:relSizeAnchor xmlns:cdr="http://schemas.openxmlformats.org/drawingml/2006/chartDrawing">
    <cdr:from>
      <cdr:x>0.48799</cdr:x>
      <cdr:y>0.63056</cdr:y>
    </cdr:from>
    <cdr:to>
      <cdr:x>0.50227</cdr:x>
      <cdr:y>0.66199</cdr:y>
    </cdr:to>
    <cdr:sp macro="" textlink="">
      <cdr:nvSpPr>
        <cdr:cNvPr id="5" name="arrow">
          <a:extLst xmlns:a="http://schemas.openxmlformats.org/drawingml/2006/main">
            <a:ext uri="{FF2B5EF4-FFF2-40B4-BE49-F238E27FC236}">
              <a16:creationId xmlns:a16="http://schemas.microsoft.com/office/drawing/2014/main" id="{CBD3A012-A73A-4C0C-B477-76AAF1703703}"/>
            </a:ext>
          </a:extLst>
        </cdr:cNvPr>
        <cdr:cNvSpPr/>
      </cdr:nvSpPr>
      <cdr:spPr bwMode="ltGray">
        <a:xfrm xmlns:a="http://schemas.openxmlformats.org/drawingml/2006/main" rot="10800000">
          <a:off x="4774407" y="280285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0.6681</cdr:x>
      <cdr:y>0.4449</cdr:y>
    </cdr:from>
    <cdr:to>
      <cdr:x>0.68238</cdr:x>
      <cdr:y>0.47633</cdr:y>
    </cdr:to>
    <cdr:sp macro="" textlink="">
      <cdr:nvSpPr>
        <cdr:cNvPr id="6" name="arrow">
          <a:extLst xmlns:a="http://schemas.openxmlformats.org/drawingml/2006/main">
            <a:ext uri="{FF2B5EF4-FFF2-40B4-BE49-F238E27FC236}">
              <a16:creationId xmlns:a16="http://schemas.microsoft.com/office/drawing/2014/main" id="{63BEB79F-129D-4B8F-9D8E-5D28DAED5939}"/>
            </a:ext>
          </a:extLst>
        </cdr:cNvPr>
        <cdr:cNvSpPr/>
      </cdr:nvSpPr>
      <cdr:spPr bwMode="ltGray">
        <a:xfrm xmlns:a="http://schemas.openxmlformats.org/drawingml/2006/main" rot="10800000">
          <a:off x="6536532" y="197758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0.6681</cdr:x>
      <cdr:y>0.24474</cdr:y>
    </cdr:from>
    <cdr:to>
      <cdr:x>0.68238</cdr:x>
      <cdr:y>0.27616</cdr:y>
    </cdr:to>
    <cdr:sp macro="" textlink="">
      <cdr:nvSpPr>
        <cdr:cNvPr id="7" name="arrow">
          <a:extLst xmlns:a="http://schemas.openxmlformats.org/drawingml/2006/main">
            <a:ext uri="{FF2B5EF4-FFF2-40B4-BE49-F238E27FC236}">
              <a16:creationId xmlns:a16="http://schemas.microsoft.com/office/drawing/2014/main" id="{61EBF5D7-3A15-4AB9-BFB6-8D12F35D5C9C}"/>
            </a:ext>
          </a:extLst>
        </cdr:cNvPr>
        <cdr:cNvSpPr/>
      </cdr:nvSpPr>
      <cdr:spPr bwMode="ltGray">
        <a:xfrm xmlns:a="http://schemas.openxmlformats.org/drawingml/2006/main">
          <a:off x="6536532" y="108785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0.84821</cdr:x>
      <cdr:y>0.44528</cdr:y>
    </cdr:from>
    <cdr:to>
      <cdr:x>0.86249</cdr:x>
      <cdr:y>0.47671</cdr:y>
    </cdr:to>
    <cdr:sp macro="" textlink="">
      <cdr:nvSpPr>
        <cdr:cNvPr id="8" name="arrow">
          <a:extLst xmlns:a="http://schemas.openxmlformats.org/drawingml/2006/main">
            <a:ext uri="{FF2B5EF4-FFF2-40B4-BE49-F238E27FC236}">
              <a16:creationId xmlns:a16="http://schemas.microsoft.com/office/drawing/2014/main" id="{3820235C-5FC2-4E9A-97FD-887E9C175574}"/>
            </a:ext>
          </a:extLst>
        </cdr:cNvPr>
        <cdr:cNvSpPr/>
      </cdr:nvSpPr>
      <cdr:spPr bwMode="ltGray">
        <a:xfrm xmlns:a="http://schemas.openxmlformats.org/drawingml/2006/main">
          <a:off x="8298657" y="1979257"/>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3.xml><?xml version="1.0" encoding="utf-8"?>
<c:userShapes xmlns:c="http://schemas.openxmlformats.org/drawingml/2006/chart">
  <cdr:relSizeAnchor xmlns:cdr="http://schemas.openxmlformats.org/drawingml/2006/chartDrawing">
    <cdr:from>
      <cdr:x>0.8744</cdr:x>
      <cdr:y>0.6671</cdr:y>
    </cdr:from>
    <cdr:to>
      <cdr:x>0.89172</cdr:x>
      <cdr:y>0.69853</cdr:y>
    </cdr:to>
    <cdr:sp macro="" textlink="">
      <cdr:nvSpPr>
        <cdr:cNvPr id="2" name="arrow">
          <a:extLst xmlns:a="http://schemas.openxmlformats.org/drawingml/2006/main">
            <a:ext uri="{FF2B5EF4-FFF2-40B4-BE49-F238E27FC236}">
              <a16:creationId xmlns:a16="http://schemas.microsoft.com/office/drawing/2014/main" id="{40D41EC2-7EE5-4A6E-B597-16EDB2F627C4}"/>
            </a:ext>
          </a:extLst>
        </cdr:cNvPr>
        <cdr:cNvSpPr/>
      </cdr:nvSpPr>
      <cdr:spPr bwMode="ltGray">
        <a:xfrm xmlns:a="http://schemas.openxmlformats.org/drawingml/2006/main" rot="10800000">
          <a:off x="7049926" y="2965260"/>
          <a:ext cx="139644" cy="139706"/>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0.97034</cdr:x>
      <cdr:y>0.16342</cdr:y>
    </cdr:from>
    <cdr:to>
      <cdr:x>1</cdr:x>
      <cdr:y>0.21016</cdr:y>
    </cdr:to>
    <cdr:sp macro="" textlink="">
      <cdr:nvSpPr>
        <cdr:cNvPr id="17" name="arrow">
          <a:extLst xmlns:a="http://schemas.openxmlformats.org/drawingml/2006/main">
            <a:ext uri="{FF2B5EF4-FFF2-40B4-BE49-F238E27FC236}">
              <a16:creationId xmlns:a16="http://schemas.microsoft.com/office/drawing/2014/main" id="{CE5952EC-B2E0-4F40-B282-4C95C693C92D}"/>
            </a:ext>
          </a:extLst>
        </cdr:cNvPr>
        <cdr:cNvSpPr/>
      </cdr:nvSpPr>
      <cdr:spPr bwMode="ltGray">
        <a:xfrm xmlns:a="http://schemas.openxmlformats.org/drawingml/2006/main">
          <a:off x="4616014" y="48837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0.78191</cdr:x>
      <cdr:y>0.68121</cdr:y>
    </cdr:from>
    <cdr:to>
      <cdr:x>0.81157</cdr:x>
      <cdr:y>0.72796</cdr:y>
    </cdr:to>
    <cdr:sp macro="" textlink="">
      <cdr:nvSpPr>
        <cdr:cNvPr id="18" name="arrow">
          <a:extLst xmlns:a="http://schemas.openxmlformats.org/drawingml/2006/main">
            <a:ext uri="{FF2B5EF4-FFF2-40B4-BE49-F238E27FC236}">
              <a16:creationId xmlns:a16="http://schemas.microsoft.com/office/drawing/2014/main" id="{85527240-62C2-4E2B-9857-BA38C2CCD1CD}"/>
            </a:ext>
          </a:extLst>
        </cdr:cNvPr>
        <cdr:cNvSpPr/>
      </cdr:nvSpPr>
      <cdr:spPr bwMode="ltGray">
        <a:xfrm xmlns:a="http://schemas.openxmlformats.org/drawingml/2006/main" rot="10800000">
          <a:off x="3683216" y="203581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0.6829</cdr:x>
      <cdr:y>0.69914</cdr:y>
    </cdr:from>
    <cdr:to>
      <cdr:x>0.71256</cdr:x>
      <cdr:y>0.74588</cdr:y>
    </cdr:to>
    <cdr:sp macro="" textlink="">
      <cdr:nvSpPr>
        <cdr:cNvPr id="19" name="arrow">
          <a:extLst xmlns:a="http://schemas.openxmlformats.org/drawingml/2006/main">
            <a:ext uri="{FF2B5EF4-FFF2-40B4-BE49-F238E27FC236}">
              <a16:creationId xmlns:a16="http://schemas.microsoft.com/office/drawing/2014/main" id="{B6B967AA-4944-4573-B227-FBCAF7DA525E}"/>
            </a:ext>
          </a:extLst>
        </cdr:cNvPr>
        <cdr:cNvSpPr/>
      </cdr:nvSpPr>
      <cdr:spPr bwMode="ltGray">
        <a:xfrm xmlns:a="http://schemas.openxmlformats.org/drawingml/2006/main" rot="10800000">
          <a:off x="3216817" y="208938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0.6829</cdr:x>
      <cdr:y>0.1736</cdr:y>
    </cdr:from>
    <cdr:to>
      <cdr:x>0.71256</cdr:x>
      <cdr:y>0.22035</cdr:y>
    </cdr:to>
    <cdr:sp macro="" textlink="">
      <cdr:nvSpPr>
        <cdr:cNvPr id="20" name="arrow">
          <a:extLst xmlns:a="http://schemas.openxmlformats.org/drawingml/2006/main">
            <a:ext uri="{FF2B5EF4-FFF2-40B4-BE49-F238E27FC236}">
              <a16:creationId xmlns:a16="http://schemas.microsoft.com/office/drawing/2014/main" id="{014B95BC-7C61-48FC-BECF-50219A19D2C4}"/>
            </a:ext>
          </a:extLst>
        </cdr:cNvPr>
        <cdr:cNvSpPr/>
      </cdr:nvSpPr>
      <cdr:spPr bwMode="ltGray">
        <a:xfrm xmlns:a="http://schemas.openxmlformats.org/drawingml/2006/main">
          <a:off x="3216817" y="518807"/>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0.48488</cdr:x>
      <cdr:y>0.70945</cdr:y>
    </cdr:from>
    <cdr:to>
      <cdr:x>0.51453</cdr:x>
      <cdr:y>0.75619</cdr:y>
    </cdr:to>
    <cdr:sp macro="" textlink="">
      <cdr:nvSpPr>
        <cdr:cNvPr id="21" name="arrow">
          <a:extLst xmlns:a="http://schemas.openxmlformats.org/drawingml/2006/main">
            <a:ext uri="{FF2B5EF4-FFF2-40B4-BE49-F238E27FC236}">
              <a16:creationId xmlns:a16="http://schemas.microsoft.com/office/drawing/2014/main" id="{15C1D6E2-E94D-4792-8A22-14B1556BBAF2}"/>
            </a:ext>
          </a:extLst>
        </cdr:cNvPr>
        <cdr:cNvSpPr/>
      </cdr:nvSpPr>
      <cdr:spPr bwMode="ltGray">
        <a:xfrm xmlns:a="http://schemas.openxmlformats.org/drawingml/2006/main" rot="10800000">
          <a:off x="2284020" y="212019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0.48488</cdr:x>
      <cdr:y>0.38299</cdr:y>
    </cdr:from>
    <cdr:to>
      <cdr:x>0.51453</cdr:x>
      <cdr:y>0.42973</cdr:y>
    </cdr:to>
    <cdr:sp macro="" textlink="">
      <cdr:nvSpPr>
        <cdr:cNvPr id="22" name="arrow">
          <a:extLst xmlns:a="http://schemas.openxmlformats.org/drawingml/2006/main">
            <a:ext uri="{FF2B5EF4-FFF2-40B4-BE49-F238E27FC236}">
              <a16:creationId xmlns:a16="http://schemas.microsoft.com/office/drawing/2014/main" id="{A4572893-21E0-4011-BD38-4AEFD41721F7}"/>
            </a:ext>
          </a:extLst>
        </cdr:cNvPr>
        <cdr:cNvSpPr/>
      </cdr:nvSpPr>
      <cdr:spPr bwMode="ltGray">
        <a:xfrm xmlns:a="http://schemas.openxmlformats.org/drawingml/2006/main">
          <a:off x="2284020" y="114456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0.38586</cdr:x>
      <cdr:y>0.17952</cdr:y>
    </cdr:from>
    <cdr:to>
      <cdr:x>0.41552</cdr:x>
      <cdr:y>0.22627</cdr:y>
    </cdr:to>
    <cdr:sp macro="" textlink="">
      <cdr:nvSpPr>
        <cdr:cNvPr id="23" name="arrow">
          <a:extLst xmlns:a="http://schemas.openxmlformats.org/drawingml/2006/main">
            <a:ext uri="{FF2B5EF4-FFF2-40B4-BE49-F238E27FC236}">
              <a16:creationId xmlns:a16="http://schemas.microsoft.com/office/drawing/2014/main" id="{7DB4F6F8-4705-40DC-9542-42D38610D5A9}"/>
            </a:ext>
          </a:extLst>
        </cdr:cNvPr>
        <cdr:cNvSpPr/>
      </cdr:nvSpPr>
      <cdr:spPr bwMode="ltGray">
        <a:xfrm xmlns:a="http://schemas.openxmlformats.org/drawingml/2006/main">
          <a:off x="1817621" y="536506"/>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0.28685</cdr:x>
      <cdr:y>0.42915</cdr:y>
    </cdr:from>
    <cdr:to>
      <cdr:x>0.31651</cdr:x>
      <cdr:y>0.4759</cdr:y>
    </cdr:to>
    <cdr:sp macro="" textlink="">
      <cdr:nvSpPr>
        <cdr:cNvPr id="24" name="arrow">
          <a:extLst xmlns:a="http://schemas.openxmlformats.org/drawingml/2006/main">
            <a:ext uri="{FF2B5EF4-FFF2-40B4-BE49-F238E27FC236}">
              <a16:creationId xmlns:a16="http://schemas.microsoft.com/office/drawing/2014/main" id="{63F03840-17C3-468C-8465-69C5BB463992}"/>
            </a:ext>
          </a:extLst>
        </cdr:cNvPr>
        <cdr:cNvSpPr/>
      </cdr:nvSpPr>
      <cdr:spPr bwMode="ltGray">
        <a:xfrm xmlns:a="http://schemas.openxmlformats.org/drawingml/2006/main">
          <a:off x="1351222" y="128252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0.58399</cdr:x>
      <cdr:y>0.53696</cdr:y>
    </cdr:from>
    <cdr:to>
      <cdr:x>0.59827</cdr:x>
      <cdr:y>0.56839</cdr:y>
    </cdr:to>
    <cdr:sp macro="" textlink="">
      <cdr:nvSpPr>
        <cdr:cNvPr id="7" name="arrow">
          <a:extLst xmlns:a="http://schemas.openxmlformats.org/drawingml/2006/main">
            <a:ext uri="{FF2B5EF4-FFF2-40B4-BE49-F238E27FC236}">
              <a16:creationId xmlns:a16="http://schemas.microsoft.com/office/drawing/2014/main" id="{45F9F190-1E5F-491D-8E71-C6E68A920586}"/>
            </a:ext>
          </a:extLst>
        </cdr:cNvPr>
        <cdr:cNvSpPr/>
      </cdr:nvSpPr>
      <cdr:spPr bwMode="ltGray">
        <a:xfrm xmlns:a="http://schemas.openxmlformats.org/drawingml/2006/main">
          <a:off x="5713596" y="238678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0.33866</cdr:x>
      <cdr:y>0.28287</cdr:y>
    </cdr:from>
    <cdr:to>
      <cdr:x>0.35294</cdr:x>
      <cdr:y>0.3143</cdr:y>
    </cdr:to>
    <cdr:sp macro="" textlink="">
      <cdr:nvSpPr>
        <cdr:cNvPr id="8" name="arrow">
          <a:extLst xmlns:a="http://schemas.openxmlformats.org/drawingml/2006/main">
            <a:ext uri="{FF2B5EF4-FFF2-40B4-BE49-F238E27FC236}">
              <a16:creationId xmlns:a16="http://schemas.microsoft.com/office/drawing/2014/main" id="{93B9BEF4-3464-4020-BCC0-0052AA26D244}"/>
            </a:ext>
          </a:extLst>
        </cdr:cNvPr>
        <cdr:cNvSpPr/>
      </cdr:nvSpPr>
      <cdr:spPr bwMode="ltGray">
        <a:xfrm xmlns:a="http://schemas.openxmlformats.org/drawingml/2006/main">
          <a:off x="3313367" y="125735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0.58399</cdr:x>
      <cdr:y>0.29437</cdr:y>
    </cdr:from>
    <cdr:to>
      <cdr:x>0.59827</cdr:x>
      <cdr:y>0.3258</cdr:y>
    </cdr:to>
    <cdr:sp macro="" textlink="">
      <cdr:nvSpPr>
        <cdr:cNvPr id="9" name="arrow">
          <a:extLst xmlns:a="http://schemas.openxmlformats.org/drawingml/2006/main">
            <a:ext uri="{FF2B5EF4-FFF2-40B4-BE49-F238E27FC236}">
              <a16:creationId xmlns:a16="http://schemas.microsoft.com/office/drawing/2014/main" id="{CDE68A79-9FD6-4E6D-A979-0D875B40B050}"/>
            </a:ext>
          </a:extLst>
        </cdr:cNvPr>
        <cdr:cNvSpPr/>
      </cdr:nvSpPr>
      <cdr:spPr bwMode="ltGray">
        <a:xfrm xmlns:a="http://schemas.openxmlformats.org/drawingml/2006/main" rot="10800000">
          <a:off x="5713596" y="1308487"/>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0.33866</cdr:x>
      <cdr:y>0.15837</cdr:y>
    </cdr:from>
    <cdr:to>
      <cdr:x>0.35294</cdr:x>
      <cdr:y>0.1898</cdr:y>
    </cdr:to>
    <cdr:sp macro="" textlink="">
      <cdr:nvSpPr>
        <cdr:cNvPr id="10" name="arrow">
          <a:extLst xmlns:a="http://schemas.openxmlformats.org/drawingml/2006/main">
            <a:ext uri="{FF2B5EF4-FFF2-40B4-BE49-F238E27FC236}">
              <a16:creationId xmlns:a16="http://schemas.microsoft.com/office/drawing/2014/main" id="{3B7FEF4C-5149-44CE-B9D8-6D62E8CAB4E3}"/>
            </a:ext>
          </a:extLst>
        </cdr:cNvPr>
        <cdr:cNvSpPr/>
      </cdr:nvSpPr>
      <cdr:spPr bwMode="ltGray">
        <a:xfrm xmlns:a="http://schemas.openxmlformats.org/drawingml/2006/main">
          <a:off x="3313367" y="703972"/>
          <a:ext cx="139700" cy="139701"/>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0.46132</cdr:x>
      <cdr:y>0.13764</cdr:y>
    </cdr:from>
    <cdr:to>
      <cdr:x>0.4756</cdr:x>
      <cdr:y>0.16907</cdr:y>
    </cdr:to>
    <cdr:sp macro="" textlink="">
      <cdr:nvSpPr>
        <cdr:cNvPr id="11" name="arrow">
          <a:extLst xmlns:a="http://schemas.openxmlformats.org/drawingml/2006/main">
            <a:ext uri="{FF2B5EF4-FFF2-40B4-BE49-F238E27FC236}">
              <a16:creationId xmlns:a16="http://schemas.microsoft.com/office/drawing/2014/main" id="{E46CF8D3-2238-4033-A878-6C3EF1B1C11F}"/>
            </a:ext>
          </a:extLst>
        </cdr:cNvPr>
        <cdr:cNvSpPr/>
      </cdr:nvSpPr>
      <cdr:spPr bwMode="ltGray">
        <a:xfrm xmlns:a="http://schemas.openxmlformats.org/drawingml/2006/main" rot="10800000">
          <a:off x="4513481" y="61183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0.29745</cdr:x>
      <cdr:y>0.6464</cdr:y>
    </cdr:from>
    <cdr:to>
      <cdr:x>0.31173</cdr:x>
      <cdr:y>0.67783</cdr:y>
    </cdr:to>
    <cdr:sp macro="" textlink="">
      <cdr:nvSpPr>
        <cdr:cNvPr id="4" name="arrow">
          <a:extLst xmlns:a="http://schemas.openxmlformats.org/drawingml/2006/main">
            <a:ext uri="{FF2B5EF4-FFF2-40B4-BE49-F238E27FC236}">
              <a16:creationId xmlns:a16="http://schemas.microsoft.com/office/drawing/2014/main" id="{1D723127-4B7E-47BF-BA4D-B59B9AE5FEAA}"/>
            </a:ext>
          </a:extLst>
        </cdr:cNvPr>
        <cdr:cNvSpPr/>
      </cdr:nvSpPr>
      <cdr:spPr bwMode="ltGray">
        <a:xfrm xmlns:a="http://schemas.openxmlformats.org/drawingml/2006/main">
          <a:off x="2910153" y="287323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0.29745</cdr:x>
      <cdr:y>0.47195</cdr:y>
    </cdr:from>
    <cdr:to>
      <cdr:x>0.31173</cdr:x>
      <cdr:y>0.50337</cdr:y>
    </cdr:to>
    <cdr:sp macro="" textlink="">
      <cdr:nvSpPr>
        <cdr:cNvPr id="5" name="arrow">
          <a:extLst xmlns:a="http://schemas.openxmlformats.org/drawingml/2006/main">
            <a:ext uri="{FF2B5EF4-FFF2-40B4-BE49-F238E27FC236}">
              <a16:creationId xmlns:a16="http://schemas.microsoft.com/office/drawing/2014/main" id="{AFACEFBD-C489-49CD-99BA-D529DA76646F}"/>
            </a:ext>
          </a:extLst>
        </cdr:cNvPr>
        <cdr:cNvSpPr/>
      </cdr:nvSpPr>
      <cdr:spPr bwMode="ltGray">
        <a:xfrm xmlns:a="http://schemas.openxmlformats.org/drawingml/2006/main" rot="10800000">
          <a:off x="2910153" y="209779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0.39293</cdr:x>
      <cdr:y>0.62904</cdr:y>
    </cdr:from>
    <cdr:to>
      <cdr:x>0.40721</cdr:x>
      <cdr:y>0.66047</cdr:y>
    </cdr:to>
    <cdr:sp macro="" textlink="">
      <cdr:nvSpPr>
        <cdr:cNvPr id="6" name="arrow">
          <a:extLst xmlns:a="http://schemas.openxmlformats.org/drawingml/2006/main">
            <a:ext uri="{FF2B5EF4-FFF2-40B4-BE49-F238E27FC236}">
              <a16:creationId xmlns:a16="http://schemas.microsoft.com/office/drawing/2014/main" id="{53A3E1DC-0B54-4DDC-A9C1-3DD3296E84CC}"/>
            </a:ext>
          </a:extLst>
        </cdr:cNvPr>
        <cdr:cNvSpPr/>
      </cdr:nvSpPr>
      <cdr:spPr bwMode="ltGray">
        <a:xfrm xmlns:a="http://schemas.openxmlformats.org/drawingml/2006/main" rot="10800000">
          <a:off x="3844308" y="279610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0.39293</cdr:x>
      <cdr:y>0.45614</cdr:y>
    </cdr:from>
    <cdr:to>
      <cdr:x>0.40721</cdr:x>
      <cdr:y>0.48756</cdr:y>
    </cdr:to>
    <cdr:sp macro="" textlink="">
      <cdr:nvSpPr>
        <cdr:cNvPr id="7" name="arrow">
          <a:extLst xmlns:a="http://schemas.openxmlformats.org/drawingml/2006/main">
            <a:ext uri="{FF2B5EF4-FFF2-40B4-BE49-F238E27FC236}">
              <a16:creationId xmlns:a16="http://schemas.microsoft.com/office/drawing/2014/main" id="{52CCF0E2-10E7-400F-B2D4-B6EC080FC9BC}"/>
            </a:ext>
          </a:extLst>
        </cdr:cNvPr>
        <cdr:cNvSpPr/>
      </cdr:nvSpPr>
      <cdr:spPr bwMode="ltGray">
        <a:xfrm xmlns:a="http://schemas.openxmlformats.org/drawingml/2006/main">
          <a:off x="3844308" y="202752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0.48841</cdr:x>
      <cdr:y>0.61429</cdr:y>
    </cdr:from>
    <cdr:to>
      <cdr:x>0.50269</cdr:x>
      <cdr:y>0.64571</cdr:y>
    </cdr:to>
    <cdr:sp macro="" textlink="">
      <cdr:nvSpPr>
        <cdr:cNvPr id="8" name="arrow">
          <a:extLst xmlns:a="http://schemas.openxmlformats.org/drawingml/2006/main">
            <a:ext uri="{FF2B5EF4-FFF2-40B4-BE49-F238E27FC236}">
              <a16:creationId xmlns:a16="http://schemas.microsoft.com/office/drawing/2014/main" id="{5375A3EB-15B5-4F53-96EC-115EF7B2609E}"/>
            </a:ext>
          </a:extLst>
        </cdr:cNvPr>
        <cdr:cNvSpPr/>
      </cdr:nvSpPr>
      <cdr:spPr bwMode="ltGray">
        <a:xfrm xmlns:a="http://schemas.openxmlformats.org/drawingml/2006/main" rot="10800000">
          <a:off x="4778464" y="273050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0.58389</cdr:x>
      <cdr:y>0.6274</cdr:y>
    </cdr:from>
    <cdr:to>
      <cdr:x>0.59817</cdr:x>
      <cdr:y>0.65883</cdr:y>
    </cdr:to>
    <cdr:sp macro="" textlink="">
      <cdr:nvSpPr>
        <cdr:cNvPr id="9" name="arrow">
          <a:extLst xmlns:a="http://schemas.openxmlformats.org/drawingml/2006/main">
            <a:ext uri="{FF2B5EF4-FFF2-40B4-BE49-F238E27FC236}">
              <a16:creationId xmlns:a16="http://schemas.microsoft.com/office/drawing/2014/main" id="{8A8BDE26-9F37-4541-92C8-970A1681BD28}"/>
            </a:ext>
          </a:extLst>
        </cdr:cNvPr>
        <cdr:cNvSpPr/>
      </cdr:nvSpPr>
      <cdr:spPr bwMode="ltGray">
        <a:xfrm xmlns:a="http://schemas.openxmlformats.org/drawingml/2006/main">
          <a:off x="5712619" y="2788811"/>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0.58389</cdr:x>
      <cdr:y>0.28413</cdr:y>
    </cdr:from>
    <cdr:to>
      <cdr:x>0.59817</cdr:x>
      <cdr:y>0.31556</cdr:y>
    </cdr:to>
    <cdr:sp macro="" textlink="">
      <cdr:nvSpPr>
        <cdr:cNvPr id="10" name="arrow">
          <a:extLst xmlns:a="http://schemas.openxmlformats.org/drawingml/2006/main">
            <a:ext uri="{FF2B5EF4-FFF2-40B4-BE49-F238E27FC236}">
              <a16:creationId xmlns:a16="http://schemas.microsoft.com/office/drawing/2014/main" id="{93E7D726-171A-4816-9DA7-18DC4466B6DC}"/>
            </a:ext>
          </a:extLst>
        </cdr:cNvPr>
        <cdr:cNvSpPr/>
      </cdr:nvSpPr>
      <cdr:spPr bwMode="ltGray">
        <a:xfrm xmlns:a="http://schemas.openxmlformats.org/drawingml/2006/main" rot="10800000">
          <a:off x="5712619" y="126294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0.67937</cdr:x>
      <cdr:y>0.4442</cdr:y>
    </cdr:from>
    <cdr:to>
      <cdr:x>0.69365</cdr:x>
      <cdr:y>0.47563</cdr:y>
    </cdr:to>
    <cdr:sp macro="" textlink="">
      <cdr:nvSpPr>
        <cdr:cNvPr id="11" name="arrow">
          <a:extLst xmlns:a="http://schemas.openxmlformats.org/drawingml/2006/main">
            <a:ext uri="{FF2B5EF4-FFF2-40B4-BE49-F238E27FC236}">
              <a16:creationId xmlns:a16="http://schemas.microsoft.com/office/drawing/2014/main" id="{EA134ABD-3855-409F-B01B-A6469464460C}"/>
            </a:ext>
          </a:extLst>
        </cdr:cNvPr>
        <cdr:cNvSpPr/>
      </cdr:nvSpPr>
      <cdr:spPr bwMode="ltGray">
        <a:xfrm xmlns:a="http://schemas.openxmlformats.org/drawingml/2006/main" rot="10800000">
          <a:off x="6646775" y="197448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0.67937</cdr:x>
      <cdr:y>0.26061</cdr:y>
    </cdr:from>
    <cdr:to>
      <cdr:x>0.69365</cdr:x>
      <cdr:y>0.29203</cdr:y>
    </cdr:to>
    <cdr:sp macro="" textlink="">
      <cdr:nvSpPr>
        <cdr:cNvPr id="12" name="arrow">
          <a:extLst xmlns:a="http://schemas.openxmlformats.org/drawingml/2006/main">
            <a:ext uri="{FF2B5EF4-FFF2-40B4-BE49-F238E27FC236}">
              <a16:creationId xmlns:a16="http://schemas.microsoft.com/office/drawing/2014/main" id="{9F518308-DF7D-4EBA-8738-A043B037AB71}"/>
            </a:ext>
          </a:extLst>
        </cdr:cNvPr>
        <cdr:cNvSpPr/>
      </cdr:nvSpPr>
      <cdr:spPr bwMode="ltGray">
        <a:xfrm xmlns:a="http://schemas.openxmlformats.org/drawingml/2006/main">
          <a:off x="6646775" y="1158392"/>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0.87033</cdr:x>
      <cdr:y>0.62201</cdr:y>
    </cdr:from>
    <cdr:to>
      <cdr:x>0.88461</cdr:x>
      <cdr:y>0.65343</cdr:y>
    </cdr:to>
    <cdr:sp macro="" textlink="">
      <cdr:nvSpPr>
        <cdr:cNvPr id="13" name="arrow">
          <a:extLst xmlns:a="http://schemas.openxmlformats.org/drawingml/2006/main">
            <a:ext uri="{FF2B5EF4-FFF2-40B4-BE49-F238E27FC236}">
              <a16:creationId xmlns:a16="http://schemas.microsoft.com/office/drawing/2014/main" id="{68C764DE-EC81-4D73-8916-51E27EA5B304}"/>
            </a:ext>
          </a:extLst>
        </cdr:cNvPr>
        <cdr:cNvSpPr/>
      </cdr:nvSpPr>
      <cdr:spPr bwMode="ltGray">
        <a:xfrm xmlns:a="http://schemas.openxmlformats.org/drawingml/2006/main">
          <a:off x="8515086" y="2764818"/>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0.87033</cdr:x>
      <cdr:y>0.44413</cdr:y>
    </cdr:from>
    <cdr:to>
      <cdr:x>0.88461</cdr:x>
      <cdr:y>0.47556</cdr:y>
    </cdr:to>
    <cdr:sp macro="" textlink="">
      <cdr:nvSpPr>
        <cdr:cNvPr id="14" name="arrow">
          <a:extLst xmlns:a="http://schemas.openxmlformats.org/drawingml/2006/main">
            <a:ext uri="{FF2B5EF4-FFF2-40B4-BE49-F238E27FC236}">
              <a16:creationId xmlns:a16="http://schemas.microsoft.com/office/drawing/2014/main" id="{34EE6555-5367-410A-9038-290807FDAD27}"/>
            </a:ext>
          </a:extLst>
        </cdr:cNvPr>
        <cdr:cNvSpPr/>
      </cdr:nvSpPr>
      <cdr:spPr bwMode="ltGray">
        <a:xfrm xmlns:a="http://schemas.openxmlformats.org/drawingml/2006/main" rot="10800000">
          <a:off x="8515086" y="1974148"/>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0.87033</cdr:x>
      <cdr:y>0.26547</cdr:y>
    </cdr:from>
    <cdr:to>
      <cdr:x>0.88461</cdr:x>
      <cdr:y>0.2969</cdr:y>
    </cdr:to>
    <cdr:sp macro="" textlink="">
      <cdr:nvSpPr>
        <cdr:cNvPr id="15" name="arrow">
          <a:extLst xmlns:a="http://schemas.openxmlformats.org/drawingml/2006/main">
            <a:ext uri="{FF2B5EF4-FFF2-40B4-BE49-F238E27FC236}">
              <a16:creationId xmlns:a16="http://schemas.microsoft.com/office/drawing/2014/main" id="{85382D19-A422-4F71-9885-09F0F224F5DE}"/>
            </a:ext>
          </a:extLst>
        </cdr:cNvPr>
        <cdr:cNvSpPr/>
      </cdr:nvSpPr>
      <cdr:spPr bwMode="ltGray">
        <a:xfrm xmlns:a="http://schemas.openxmlformats.org/drawingml/2006/main">
          <a:off x="8515086" y="1179999"/>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0.96581</cdr:x>
      <cdr:y>0.45045</cdr:y>
    </cdr:from>
    <cdr:to>
      <cdr:x>0.98009</cdr:x>
      <cdr:y>0.48188</cdr:y>
    </cdr:to>
    <cdr:sp macro="" textlink="">
      <cdr:nvSpPr>
        <cdr:cNvPr id="30" name="arrow">
          <a:extLst xmlns:a="http://schemas.openxmlformats.org/drawingml/2006/main">
            <a:ext uri="{FF2B5EF4-FFF2-40B4-BE49-F238E27FC236}">
              <a16:creationId xmlns:a16="http://schemas.microsoft.com/office/drawing/2014/main" id="{530EA369-F79C-485A-A246-B56F45FD4DEC}"/>
            </a:ext>
          </a:extLst>
        </cdr:cNvPr>
        <cdr:cNvSpPr/>
      </cdr:nvSpPr>
      <cdr:spPr bwMode="ltGray">
        <a:xfrm xmlns:a="http://schemas.openxmlformats.org/drawingml/2006/main">
          <a:off x="9449241" y="2002266"/>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0.96581</cdr:x>
      <cdr:y>0.27629</cdr:y>
    </cdr:from>
    <cdr:to>
      <cdr:x>0.98009</cdr:x>
      <cdr:y>0.30772</cdr:y>
    </cdr:to>
    <cdr:sp macro="" textlink="">
      <cdr:nvSpPr>
        <cdr:cNvPr id="31" name="arrow">
          <a:extLst xmlns:a="http://schemas.openxmlformats.org/drawingml/2006/main">
            <a:ext uri="{FF2B5EF4-FFF2-40B4-BE49-F238E27FC236}">
              <a16:creationId xmlns:a16="http://schemas.microsoft.com/office/drawing/2014/main" id="{0B77A17D-5D31-46C4-8702-420D0E9EA4EA}"/>
            </a:ext>
          </a:extLst>
        </cdr:cNvPr>
        <cdr:cNvSpPr/>
      </cdr:nvSpPr>
      <cdr:spPr bwMode="ltGray">
        <a:xfrm xmlns:a="http://schemas.openxmlformats.org/drawingml/2006/main" rot="10800000">
          <a:off x="9449241" y="122810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0.29788</cdr:x>
      <cdr:y>0.6469</cdr:y>
    </cdr:from>
    <cdr:to>
      <cdr:x>0.31216</cdr:x>
      <cdr:y>0.67833</cdr:y>
    </cdr:to>
    <cdr:sp macro="" textlink="">
      <cdr:nvSpPr>
        <cdr:cNvPr id="2" name="arrow">
          <a:extLst xmlns:a="http://schemas.openxmlformats.org/drawingml/2006/main">
            <a:ext uri="{FF2B5EF4-FFF2-40B4-BE49-F238E27FC236}">
              <a16:creationId xmlns:a16="http://schemas.microsoft.com/office/drawing/2014/main" id="{550B3ABB-E50A-4CBC-B44D-2DD19F8F543F}"/>
            </a:ext>
          </a:extLst>
        </cdr:cNvPr>
        <cdr:cNvSpPr/>
      </cdr:nvSpPr>
      <cdr:spPr bwMode="ltGray">
        <a:xfrm xmlns:a="http://schemas.openxmlformats.org/drawingml/2006/main">
          <a:off x="2914386" y="287546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0.29788</cdr:x>
      <cdr:y>0.40795</cdr:y>
    </cdr:from>
    <cdr:to>
      <cdr:x>0.31216</cdr:x>
      <cdr:y>0.43938</cdr:y>
    </cdr:to>
    <cdr:sp macro="" textlink="">
      <cdr:nvSpPr>
        <cdr:cNvPr id="3" name="arrow">
          <a:extLst xmlns:a="http://schemas.openxmlformats.org/drawingml/2006/main">
            <a:ext uri="{FF2B5EF4-FFF2-40B4-BE49-F238E27FC236}">
              <a16:creationId xmlns:a16="http://schemas.microsoft.com/office/drawing/2014/main" id="{CAE0B998-F5D6-449F-8D33-F4805EB7188A}"/>
            </a:ext>
          </a:extLst>
        </cdr:cNvPr>
        <cdr:cNvSpPr/>
      </cdr:nvSpPr>
      <cdr:spPr bwMode="ltGray">
        <a:xfrm xmlns:a="http://schemas.openxmlformats.org/drawingml/2006/main" rot="10800000">
          <a:off x="2914386" y="181333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0.39278</cdr:x>
      <cdr:y>0.63045</cdr:y>
    </cdr:from>
    <cdr:to>
      <cdr:x>0.40706</cdr:x>
      <cdr:y>0.66187</cdr:y>
    </cdr:to>
    <cdr:sp macro="" textlink="">
      <cdr:nvSpPr>
        <cdr:cNvPr id="4" name="arrow">
          <a:extLst xmlns:a="http://schemas.openxmlformats.org/drawingml/2006/main">
            <a:ext uri="{FF2B5EF4-FFF2-40B4-BE49-F238E27FC236}">
              <a16:creationId xmlns:a16="http://schemas.microsoft.com/office/drawing/2014/main" id="{AF6C570E-4BFF-4F85-9336-BFF57473B443}"/>
            </a:ext>
          </a:extLst>
        </cdr:cNvPr>
        <cdr:cNvSpPr/>
      </cdr:nvSpPr>
      <cdr:spPr bwMode="ltGray">
        <a:xfrm xmlns:a="http://schemas.openxmlformats.org/drawingml/2006/main" rot="10800000">
          <a:off x="3842897" y="280233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0.48769</cdr:x>
      <cdr:y>0.61428</cdr:y>
    </cdr:from>
    <cdr:to>
      <cdr:x>0.50197</cdr:x>
      <cdr:y>0.64571</cdr:y>
    </cdr:to>
    <cdr:sp macro="" textlink="">
      <cdr:nvSpPr>
        <cdr:cNvPr id="5" name="arrow">
          <a:extLst xmlns:a="http://schemas.openxmlformats.org/drawingml/2006/main">
            <a:ext uri="{FF2B5EF4-FFF2-40B4-BE49-F238E27FC236}">
              <a16:creationId xmlns:a16="http://schemas.microsoft.com/office/drawing/2014/main" id="{D2AD161A-27CF-48B1-BE60-2DE6B33E413B}"/>
            </a:ext>
          </a:extLst>
        </cdr:cNvPr>
        <cdr:cNvSpPr/>
      </cdr:nvSpPr>
      <cdr:spPr bwMode="ltGray">
        <a:xfrm xmlns:a="http://schemas.openxmlformats.org/drawingml/2006/main" rot="10800000">
          <a:off x="4771408" y="273047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0.58259</cdr:x>
      <cdr:y>0.63027</cdr:y>
    </cdr:from>
    <cdr:to>
      <cdr:x>0.59687</cdr:x>
      <cdr:y>0.6617</cdr:y>
    </cdr:to>
    <cdr:sp macro="" textlink="">
      <cdr:nvSpPr>
        <cdr:cNvPr id="6" name="arrow">
          <a:extLst xmlns:a="http://schemas.openxmlformats.org/drawingml/2006/main">
            <a:ext uri="{FF2B5EF4-FFF2-40B4-BE49-F238E27FC236}">
              <a16:creationId xmlns:a16="http://schemas.microsoft.com/office/drawing/2014/main" id="{08B31EEB-4114-47A7-8856-A6066B38D080}"/>
            </a:ext>
          </a:extLst>
        </cdr:cNvPr>
        <cdr:cNvSpPr/>
      </cdr:nvSpPr>
      <cdr:spPr bwMode="ltGray">
        <a:xfrm xmlns:a="http://schemas.openxmlformats.org/drawingml/2006/main">
          <a:off x="5699919" y="2801545"/>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0.58259</cdr:x>
      <cdr:y>0.39928</cdr:y>
    </cdr:from>
    <cdr:to>
      <cdr:x>0.59687</cdr:x>
      <cdr:y>0.43071</cdr:y>
    </cdr:to>
    <cdr:sp macro="" textlink="">
      <cdr:nvSpPr>
        <cdr:cNvPr id="7" name="arrow">
          <a:extLst xmlns:a="http://schemas.openxmlformats.org/drawingml/2006/main">
            <a:ext uri="{FF2B5EF4-FFF2-40B4-BE49-F238E27FC236}">
              <a16:creationId xmlns:a16="http://schemas.microsoft.com/office/drawing/2014/main" id="{618ED29E-3A05-48F6-89F2-32DC9EC3B72E}"/>
            </a:ext>
          </a:extLst>
        </cdr:cNvPr>
        <cdr:cNvSpPr/>
      </cdr:nvSpPr>
      <cdr:spPr bwMode="ltGray">
        <a:xfrm xmlns:a="http://schemas.openxmlformats.org/drawingml/2006/main" rot="10800000">
          <a:off x="5699919" y="177481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0.8673</cdr:x>
      <cdr:y>0.38658</cdr:y>
    </cdr:from>
    <cdr:to>
      <cdr:x>0.88158</cdr:x>
      <cdr:y>0.41801</cdr:y>
    </cdr:to>
    <cdr:sp macro="" textlink="">
      <cdr:nvSpPr>
        <cdr:cNvPr id="8" name="arrow">
          <a:extLst xmlns:a="http://schemas.openxmlformats.org/drawingml/2006/main">
            <a:ext uri="{FF2B5EF4-FFF2-40B4-BE49-F238E27FC236}">
              <a16:creationId xmlns:a16="http://schemas.microsoft.com/office/drawing/2014/main" id="{E4426EBA-FA9F-4460-BB4F-B4EB609CF9E3}"/>
            </a:ext>
          </a:extLst>
        </cdr:cNvPr>
        <cdr:cNvSpPr/>
      </cdr:nvSpPr>
      <cdr:spPr bwMode="ltGray">
        <a:xfrm xmlns:a="http://schemas.openxmlformats.org/drawingml/2006/main">
          <a:off x="8485453" y="1718370"/>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0.9622</cdr:x>
      <cdr:y>0.38215</cdr:y>
    </cdr:from>
    <cdr:to>
      <cdr:x>0.97648</cdr:x>
      <cdr:y>0.41358</cdr:y>
    </cdr:to>
    <cdr:sp macro="" textlink="">
      <cdr:nvSpPr>
        <cdr:cNvPr id="16" name="arrow">
          <a:extLst xmlns:a="http://schemas.openxmlformats.org/drawingml/2006/main">
            <a:ext uri="{FF2B5EF4-FFF2-40B4-BE49-F238E27FC236}">
              <a16:creationId xmlns:a16="http://schemas.microsoft.com/office/drawing/2014/main" id="{26740ACD-5F77-405A-9134-7EC5FBEDCF2B}"/>
            </a:ext>
          </a:extLst>
        </cdr:cNvPr>
        <cdr:cNvSpPr/>
      </cdr:nvSpPr>
      <cdr:spPr bwMode="ltGray">
        <a:xfrm xmlns:a="http://schemas.openxmlformats.org/drawingml/2006/main" rot="10800000">
          <a:off x="9413964" y="169864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0.41838</cdr:x>
      <cdr:y>0.58143</cdr:y>
    </cdr:from>
    <cdr:to>
      <cdr:x>0.43266</cdr:x>
      <cdr:y>0.61285</cdr:y>
    </cdr:to>
    <cdr:sp macro="" textlink="">
      <cdr:nvSpPr>
        <cdr:cNvPr id="2" name="arrow">
          <a:extLst xmlns:a="http://schemas.openxmlformats.org/drawingml/2006/main">
            <a:ext uri="{FF2B5EF4-FFF2-40B4-BE49-F238E27FC236}">
              <a16:creationId xmlns:a16="http://schemas.microsoft.com/office/drawing/2014/main" id="{043B968A-A60F-4E5B-BABC-4D7B153ECD98}"/>
            </a:ext>
          </a:extLst>
        </cdr:cNvPr>
        <cdr:cNvSpPr/>
      </cdr:nvSpPr>
      <cdr:spPr bwMode="ltGray">
        <a:xfrm xmlns:a="http://schemas.openxmlformats.org/drawingml/2006/main" rot="10800000">
          <a:off x="4093369" y="2584436"/>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0.55122</cdr:x>
      <cdr:y>0.32341</cdr:y>
    </cdr:from>
    <cdr:to>
      <cdr:x>0.5655</cdr:x>
      <cdr:y>0.35484</cdr:y>
    </cdr:to>
    <cdr:sp macro="" textlink="">
      <cdr:nvSpPr>
        <cdr:cNvPr id="3" name="arrow">
          <a:extLst xmlns:a="http://schemas.openxmlformats.org/drawingml/2006/main">
            <a:ext uri="{FF2B5EF4-FFF2-40B4-BE49-F238E27FC236}">
              <a16:creationId xmlns:a16="http://schemas.microsoft.com/office/drawing/2014/main" id="{CCCF4B56-73CB-41C5-A4F2-BBE4505ED23D}"/>
            </a:ext>
          </a:extLst>
        </cdr:cNvPr>
        <cdr:cNvSpPr/>
      </cdr:nvSpPr>
      <cdr:spPr bwMode="ltGray">
        <a:xfrm xmlns:a="http://schemas.openxmlformats.org/drawingml/2006/main" rot="10800000">
          <a:off x="5393003" y="1437551"/>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0.55122</cdr:x>
      <cdr:y>0.08679</cdr:y>
    </cdr:from>
    <cdr:to>
      <cdr:x>0.5655</cdr:x>
      <cdr:y>0.11822</cdr:y>
    </cdr:to>
    <cdr:sp macro="" textlink="">
      <cdr:nvSpPr>
        <cdr:cNvPr id="8" name="arrow">
          <a:extLst xmlns:a="http://schemas.openxmlformats.org/drawingml/2006/main">
            <a:ext uri="{FF2B5EF4-FFF2-40B4-BE49-F238E27FC236}">
              <a16:creationId xmlns:a16="http://schemas.microsoft.com/office/drawing/2014/main" id="{7C5ACE8B-B8BB-4AD8-923B-613382193173}"/>
            </a:ext>
          </a:extLst>
        </cdr:cNvPr>
        <cdr:cNvSpPr/>
      </cdr:nvSpPr>
      <cdr:spPr bwMode="ltGray">
        <a:xfrm xmlns:a="http://schemas.openxmlformats.org/drawingml/2006/main">
          <a:off x="5393003" y="385773"/>
          <a:ext cx="139700" cy="139700"/>
        </a:xfrm>
        <a:prstGeom xmlns:a="http://schemas.openxmlformats.org/drawingml/2006/main" prst="flowChartMerge">
          <a:avLst/>
        </a:prstGeom>
        <a:solidFill xmlns:a="http://schemas.openxmlformats.org/drawingml/2006/main">
          <a:srgbClr val="FF0000"/>
        </a:solidFill>
        <a:ln xmlns:a="http://schemas.openxmlformats.org/drawingml/2006/main" w="1">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0.68406</cdr:x>
      <cdr:y>0.65885</cdr:y>
    </cdr:from>
    <cdr:to>
      <cdr:x>0.69833</cdr:x>
      <cdr:y>0.69028</cdr:y>
    </cdr:to>
    <cdr:sp macro="" textlink="">
      <cdr:nvSpPr>
        <cdr:cNvPr id="9" name="arrow">
          <a:extLst xmlns:a="http://schemas.openxmlformats.org/drawingml/2006/main">
            <a:ext uri="{FF2B5EF4-FFF2-40B4-BE49-F238E27FC236}">
              <a16:creationId xmlns:a16="http://schemas.microsoft.com/office/drawing/2014/main" id="{EB9CDFCC-C1C6-4DA6-97C5-3A3AF8169907}"/>
            </a:ext>
          </a:extLst>
        </cdr:cNvPr>
        <cdr:cNvSpPr/>
      </cdr:nvSpPr>
      <cdr:spPr bwMode="ltGray">
        <a:xfrm xmlns:a="http://schemas.openxmlformats.org/drawingml/2006/main" rot="10800000">
          <a:off x="6692636" y="2928575"/>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0.38034</cdr:x>
      <cdr:y>0.65509</cdr:y>
    </cdr:from>
    <cdr:to>
      <cdr:x>0.39462</cdr:x>
      <cdr:y>0.68652</cdr:y>
    </cdr:to>
    <cdr:sp macro="" textlink="">
      <cdr:nvSpPr>
        <cdr:cNvPr id="2" name="arrow">
          <a:extLst xmlns:a="http://schemas.openxmlformats.org/drawingml/2006/main">
            <a:ext uri="{FF2B5EF4-FFF2-40B4-BE49-F238E27FC236}">
              <a16:creationId xmlns:a16="http://schemas.microsoft.com/office/drawing/2014/main" id="{11E6C592-89D9-465A-B8AF-421F5297E128}"/>
            </a:ext>
          </a:extLst>
        </cdr:cNvPr>
        <cdr:cNvSpPr/>
      </cdr:nvSpPr>
      <cdr:spPr bwMode="ltGray">
        <a:xfrm xmlns:a="http://schemas.openxmlformats.org/drawingml/2006/main">
          <a:off x="3721143" y="2911878"/>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0.77101</cdr:x>
      <cdr:y>0.65524</cdr:y>
    </cdr:from>
    <cdr:to>
      <cdr:x>0.78529</cdr:x>
      <cdr:y>0.68667</cdr:y>
    </cdr:to>
    <cdr:sp macro="" textlink="">
      <cdr:nvSpPr>
        <cdr:cNvPr id="3" name="arrow">
          <a:extLst xmlns:a="http://schemas.openxmlformats.org/drawingml/2006/main">
            <a:ext uri="{FF2B5EF4-FFF2-40B4-BE49-F238E27FC236}">
              <a16:creationId xmlns:a16="http://schemas.microsoft.com/office/drawing/2014/main" id="{62810C2F-ACB6-4866-AA50-6276113D274B}"/>
            </a:ext>
          </a:extLst>
        </cdr:cNvPr>
        <cdr:cNvSpPr/>
      </cdr:nvSpPr>
      <cdr:spPr bwMode="ltGray">
        <a:xfrm xmlns:a="http://schemas.openxmlformats.org/drawingml/2006/main">
          <a:off x="7543365" y="2912538"/>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0.77101</cdr:x>
      <cdr:y>0.27037</cdr:y>
    </cdr:from>
    <cdr:to>
      <cdr:x>0.78529</cdr:x>
      <cdr:y>0.30179</cdr:y>
    </cdr:to>
    <cdr:sp macro="" textlink="">
      <cdr:nvSpPr>
        <cdr:cNvPr id="4" name="arrow">
          <a:extLst xmlns:a="http://schemas.openxmlformats.org/drawingml/2006/main">
            <a:ext uri="{FF2B5EF4-FFF2-40B4-BE49-F238E27FC236}">
              <a16:creationId xmlns:a16="http://schemas.microsoft.com/office/drawing/2014/main" id="{1D46AEAB-A78D-47FE-830F-DC5DC7E7BDCE}"/>
            </a:ext>
          </a:extLst>
        </cdr:cNvPr>
        <cdr:cNvSpPr/>
      </cdr:nvSpPr>
      <cdr:spPr bwMode="ltGray">
        <a:xfrm xmlns:a="http://schemas.openxmlformats.org/drawingml/2006/main" rot="10800000">
          <a:off x="7543365" y="1201774"/>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0.86868</cdr:x>
      <cdr:y>0.45595</cdr:y>
    </cdr:from>
    <cdr:to>
      <cdr:x>0.88295</cdr:x>
      <cdr:y>0.48738</cdr:y>
    </cdr:to>
    <cdr:sp macro="" textlink="">
      <cdr:nvSpPr>
        <cdr:cNvPr id="5" name="arrow">
          <a:extLst xmlns:a="http://schemas.openxmlformats.org/drawingml/2006/main">
            <a:ext uri="{FF2B5EF4-FFF2-40B4-BE49-F238E27FC236}">
              <a16:creationId xmlns:a16="http://schemas.microsoft.com/office/drawing/2014/main" id="{40F409C5-C7BA-46BA-8739-3119C350E934}"/>
            </a:ext>
          </a:extLst>
        </cdr:cNvPr>
        <cdr:cNvSpPr/>
      </cdr:nvSpPr>
      <cdr:spPr bwMode="ltGray">
        <a:xfrm xmlns:a="http://schemas.openxmlformats.org/drawingml/2006/main" rot="10800000">
          <a:off x="8498920" y="2026682"/>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0.86868</cdr:x>
      <cdr:y>0.25635</cdr:y>
    </cdr:from>
    <cdr:to>
      <cdr:x>0.88295</cdr:x>
      <cdr:y>0.28778</cdr:y>
    </cdr:to>
    <cdr:sp macro="" textlink="">
      <cdr:nvSpPr>
        <cdr:cNvPr id="6" name="arrow">
          <a:extLst xmlns:a="http://schemas.openxmlformats.org/drawingml/2006/main">
            <a:ext uri="{FF2B5EF4-FFF2-40B4-BE49-F238E27FC236}">
              <a16:creationId xmlns:a16="http://schemas.microsoft.com/office/drawing/2014/main" id="{FDCA8E5D-3CFC-4B45-83B1-8B99EE5E1089}"/>
            </a:ext>
          </a:extLst>
        </cdr:cNvPr>
        <cdr:cNvSpPr/>
      </cdr:nvSpPr>
      <cdr:spPr bwMode="ltGray">
        <a:xfrm xmlns:a="http://schemas.openxmlformats.org/drawingml/2006/main">
          <a:off x="8498920" y="1139491"/>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0.96634</cdr:x>
      <cdr:y>0.66515</cdr:y>
    </cdr:from>
    <cdr:to>
      <cdr:x>0.98062</cdr:x>
      <cdr:y>0.69658</cdr:y>
    </cdr:to>
    <cdr:sp macro="" textlink="">
      <cdr:nvSpPr>
        <cdr:cNvPr id="14" name="arrow">
          <a:extLst xmlns:a="http://schemas.openxmlformats.org/drawingml/2006/main">
            <a:ext uri="{FF2B5EF4-FFF2-40B4-BE49-F238E27FC236}">
              <a16:creationId xmlns:a16="http://schemas.microsoft.com/office/drawing/2014/main" id="{C4F3FC2F-9589-4B7C-982F-0D533B35045A}"/>
            </a:ext>
          </a:extLst>
        </cdr:cNvPr>
        <cdr:cNvSpPr/>
      </cdr:nvSpPr>
      <cdr:spPr bwMode="ltGray">
        <a:xfrm xmlns:a="http://schemas.openxmlformats.org/drawingml/2006/main">
          <a:off x="9454476" y="2956588"/>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0.96634</cdr:x>
      <cdr:y>0.26925</cdr:y>
    </cdr:from>
    <cdr:to>
      <cdr:x>0.98062</cdr:x>
      <cdr:y>0.30068</cdr:y>
    </cdr:to>
    <cdr:sp macro="" textlink="">
      <cdr:nvSpPr>
        <cdr:cNvPr id="15" name="arrow">
          <a:extLst xmlns:a="http://schemas.openxmlformats.org/drawingml/2006/main">
            <a:ext uri="{FF2B5EF4-FFF2-40B4-BE49-F238E27FC236}">
              <a16:creationId xmlns:a16="http://schemas.microsoft.com/office/drawing/2014/main" id="{71299C84-5318-4AD2-BE03-17BF9475F022}"/>
            </a:ext>
          </a:extLst>
        </cdr:cNvPr>
        <cdr:cNvSpPr/>
      </cdr:nvSpPr>
      <cdr:spPr bwMode="ltGray">
        <a:xfrm xmlns:a="http://schemas.openxmlformats.org/drawingml/2006/main" rot="10800000">
          <a:off x="9454476" y="1196829"/>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0.28508</cdr:x>
      <cdr:y>0.73781</cdr:y>
    </cdr:from>
    <cdr:to>
      <cdr:x>0.29936</cdr:x>
      <cdr:y>0.76924</cdr:y>
    </cdr:to>
    <cdr:sp macro="" textlink="">
      <cdr:nvSpPr>
        <cdr:cNvPr id="3" name="arrow">
          <a:extLst xmlns:a="http://schemas.openxmlformats.org/drawingml/2006/main">
            <a:ext uri="{FF2B5EF4-FFF2-40B4-BE49-F238E27FC236}">
              <a16:creationId xmlns:a16="http://schemas.microsoft.com/office/drawing/2014/main" id="{754E7EB4-4FC9-4CF1-B8F1-DB5C7C761F01}"/>
            </a:ext>
          </a:extLst>
        </cdr:cNvPr>
        <cdr:cNvSpPr/>
      </cdr:nvSpPr>
      <cdr:spPr bwMode="ltGray">
        <a:xfrm xmlns:a="http://schemas.openxmlformats.org/drawingml/2006/main">
          <a:off x="2789187" y="3279572"/>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0.77181</cdr:x>
      <cdr:y>0.66154</cdr:y>
    </cdr:from>
    <cdr:to>
      <cdr:x>0.78609</cdr:x>
      <cdr:y>0.69296</cdr:y>
    </cdr:to>
    <cdr:sp macro="" textlink="">
      <cdr:nvSpPr>
        <cdr:cNvPr id="4" name="arrow">
          <a:extLst xmlns:a="http://schemas.openxmlformats.org/drawingml/2006/main">
            <a:ext uri="{FF2B5EF4-FFF2-40B4-BE49-F238E27FC236}">
              <a16:creationId xmlns:a16="http://schemas.microsoft.com/office/drawing/2014/main" id="{603D626D-E4F9-408C-94D3-F1CFE8588737}"/>
            </a:ext>
          </a:extLst>
        </cdr:cNvPr>
        <cdr:cNvSpPr/>
      </cdr:nvSpPr>
      <cdr:spPr bwMode="ltGray">
        <a:xfrm xmlns:a="http://schemas.openxmlformats.org/drawingml/2006/main">
          <a:off x="7551231" y="2940529"/>
          <a:ext cx="139700" cy="139700"/>
        </a:xfrm>
        <a:prstGeom xmlns:a="http://schemas.openxmlformats.org/drawingml/2006/main" prst="flowChartMerge">
          <a:avLst/>
        </a:prstGeom>
        <a:solidFill xmlns:a="http://schemas.openxmlformats.org/drawingml/2006/main">
          <a:srgbClr val="E10000"/>
        </a:solidFill>
        <a:ln xmlns:a="http://schemas.openxmlformats.org/drawingml/2006/main" w="1">
          <a:solidFill>
            <a:srgbClr val="E1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0.77181</cdr:x>
      <cdr:y>0.47293</cdr:y>
    </cdr:from>
    <cdr:to>
      <cdr:x>0.78609</cdr:x>
      <cdr:y>0.50436</cdr:y>
    </cdr:to>
    <cdr:sp macro="" textlink="">
      <cdr:nvSpPr>
        <cdr:cNvPr id="5" name="arrow">
          <a:extLst xmlns:a="http://schemas.openxmlformats.org/drawingml/2006/main">
            <a:ext uri="{FF2B5EF4-FFF2-40B4-BE49-F238E27FC236}">
              <a16:creationId xmlns:a16="http://schemas.microsoft.com/office/drawing/2014/main" id="{D969AE13-224F-47AB-8FAD-A8346AD8FC98}"/>
            </a:ext>
          </a:extLst>
        </cdr:cNvPr>
        <cdr:cNvSpPr/>
      </cdr:nvSpPr>
      <cdr:spPr bwMode="ltGray">
        <a:xfrm xmlns:a="http://schemas.openxmlformats.org/drawingml/2006/main" rot="10800000">
          <a:off x="7551231" y="2102163"/>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0.77181</cdr:x>
      <cdr:y>0.26686</cdr:y>
    </cdr:from>
    <cdr:to>
      <cdr:x>0.78609</cdr:x>
      <cdr:y>0.29829</cdr:y>
    </cdr:to>
    <cdr:sp macro="" textlink="">
      <cdr:nvSpPr>
        <cdr:cNvPr id="6" name="arrow">
          <a:extLst xmlns:a="http://schemas.openxmlformats.org/drawingml/2006/main">
            <a:ext uri="{FF2B5EF4-FFF2-40B4-BE49-F238E27FC236}">
              <a16:creationId xmlns:a16="http://schemas.microsoft.com/office/drawing/2014/main" id="{2045125F-42DB-4EB4-B1CC-EB3CF41EADB1}"/>
            </a:ext>
          </a:extLst>
        </cdr:cNvPr>
        <cdr:cNvSpPr/>
      </cdr:nvSpPr>
      <cdr:spPr bwMode="ltGray">
        <a:xfrm xmlns:a="http://schemas.openxmlformats.org/drawingml/2006/main" rot="10800000">
          <a:off x="7551231" y="1186200"/>
          <a:ext cx="139700" cy="139700"/>
        </a:xfrm>
        <a:prstGeom xmlns:a="http://schemas.openxmlformats.org/drawingml/2006/main" prst="flowChartMerge">
          <a:avLst/>
        </a:prstGeom>
        <a:solidFill xmlns:a="http://schemas.openxmlformats.org/drawingml/2006/main">
          <a:srgbClr val="00FF00"/>
        </a:solidFill>
        <a:ln xmlns:a="http://schemas.openxmlformats.org/drawingml/2006/main" w="1">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9" y="1"/>
            <a:ext cx="2949787" cy="496967"/>
          </a:xfrm>
          <a:prstGeom prst="rect">
            <a:avLst/>
          </a:prstGeom>
        </p:spPr>
        <p:txBody>
          <a:bodyPr vert="horz" lIns="91440" tIns="45720" rIns="91440" bIns="45720" rtlCol="0"/>
          <a:lstStyle>
            <a:lvl1pPr algn="r">
              <a:defRPr sz="1200"/>
            </a:lvl1pPr>
          </a:lstStyle>
          <a:p>
            <a:fld id="{C55ABFAB-BE8D-448D-BC07-434B4AE044D4}" type="datetimeFigureOut">
              <a:rPr lang="en-NZ" smtClean="0"/>
              <a:t>4/05/2020</a:t>
            </a:fld>
            <a:endParaRPr lang="en-NZ" dirty="0"/>
          </a:p>
        </p:txBody>
      </p:sp>
      <p:sp>
        <p:nvSpPr>
          <p:cNvPr id="4" name="Footer Placeholder 3"/>
          <p:cNvSpPr>
            <a:spLocks noGrp="1"/>
          </p:cNvSpPr>
          <p:nvPr>
            <p:ph type="ftr" sz="quarter" idx="2"/>
          </p:nvPr>
        </p:nvSpPr>
        <p:spPr>
          <a:xfrm>
            <a:off x="1"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9" y="9440646"/>
            <a:ext cx="2949787" cy="496967"/>
          </a:xfrm>
          <a:prstGeom prst="rect">
            <a:avLst/>
          </a:prstGeom>
        </p:spPr>
        <p:txBody>
          <a:bodyPr vert="horz" lIns="91440" tIns="45720" rIns="91440" bIns="45720" rtlCol="0" anchor="b"/>
          <a:lstStyle>
            <a:lvl1pPr algn="r">
              <a:defRPr sz="1200"/>
            </a:lvl1pPr>
          </a:lstStyle>
          <a:p>
            <a:fld id="{81FBEE07-A8E6-46BA-B8FF-B7C967B82A86}" type="slidenum">
              <a:rPr lang="en-NZ" smtClean="0"/>
              <a:t>‹#›</a:t>
            </a:fld>
            <a:endParaRPr lang="en-NZ" dirty="0"/>
          </a:p>
        </p:txBody>
      </p:sp>
    </p:spTree>
    <p:extLst>
      <p:ext uri="{BB962C8B-B14F-4D97-AF65-F5344CB8AC3E}">
        <p14:creationId xmlns:p14="http://schemas.microsoft.com/office/powerpoint/2010/main" val="2455512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9" y="1"/>
            <a:ext cx="2949787" cy="496967"/>
          </a:xfrm>
          <a:prstGeom prst="rect">
            <a:avLst/>
          </a:prstGeom>
        </p:spPr>
        <p:txBody>
          <a:bodyPr vert="horz" lIns="91440" tIns="45720" rIns="91440" bIns="45720" rtlCol="0"/>
          <a:lstStyle>
            <a:lvl1pPr algn="r">
              <a:defRPr sz="1200"/>
            </a:lvl1pPr>
          </a:lstStyle>
          <a:p>
            <a:fld id="{3B6BD712-6567-450C-B3C6-BAF6878345EE}" type="datetimeFigureOut">
              <a:rPr lang="en-AU" smtClean="0"/>
              <a:pPr/>
              <a:t>4/05/2020</a:t>
            </a:fld>
            <a:endParaRPr lang="en-AU" dirty="0"/>
          </a:p>
        </p:txBody>
      </p:sp>
      <p:sp>
        <p:nvSpPr>
          <p:cNvPr id="4" name="Slide Image Placeholder 3"/>
          <p:cNvSpPr>
            <a:spLocks noGrp="1" noRot="1" noChangeAspect="1"/>
          </p:cNvSpPr>
          <p:nvPr>
            <p:ph type="sldImg" idx="2"/>
          </p:nvPr>
        </p:nvSpPr>
        <p:spPr>
          <a:xfrm>
            <a:off x="831850" y="746125"/>
            <a:ext cx="514350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9" y="9440646"/>
            <a:ext cx="2949787" cy="496967"/>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dirty="0"/>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hf hdr="0" ftr="0" dt="0"/>
  <p:notesStyle>
    <a:lvl1pPr marL="0" algn="l" defTabSz="1028700" rtl="0" eaLnBrk="1" latinLnBrk="0" hangingPunct="1">
      <a:defRPr sz="1400" kern="1200">
        <a:solidFill>
          <a:schemeClr val="tx1"/>
        </a:solidFill>
        <a:latin typeface="+mn-lt"/>
        <a:ea typeface="+mn-ea"/>
        <a:cs typeface="+mn-cs"/>
      </a:defRPr>
    </a:lvl1pPr>
    <a:lvl2pPr marL="514350" algn="l" defTabSz="1028700" rtl="0" eaLnBrk="1" latinLnBrk="0" hangingPunct="1">
      <a:defRPr sz="1400" kern="1200">
        <a:solidFill>
          <a:schemeClr val="tx1"/>
        </a:solidFill>
        <a:latin typeface="+mn-lt"/>
        <a:ea typeface="+mn-ea"/>
        <a:cs typeface="+mn-cs"/>
      </a:defRPr>
    </a:lvl2pPr>
    <a:lvl3pPr marL="1028700" algn="l" defTabSz="1028700" rtl="0" eaLnBrk="1" latinLnBrk="0" hangingPunct="1">
      <a:defRPr sz="1400" kern="1200">
        <a:solidFill>
          <a:schemeClr val="tx1"/>
        </a:solidFill>
        <a:latin typeface="+mn-lt"/>
        <a:ea typeface="+mn-ea"/>
        <a:cs typeface="+mn-cs"/>
      </a:defRPr>
    </a:lvl3pPr>
    <a:lvl4pPr marL="1543050" algn="l" defTabSz="1028700" rtl="0" eaLnBrk="1" latinLnBrk="0" hangingPunct="1">
      <a:defRPr sz="1400" kern="1200">
        <a:solidFill>
          <a:schemeClr val="tx1"/>
        </a:solidFill>
        <a:latin typeface="+mn-lt"/>
        <a:ea typeface="+mn-ea"/>
        <a:cs typeface="+mn-cs"/>
      </a:defRPr>
    </a:lvl4pPr>
    <a:lvl5pPr marL="2057400" algn="l" defTabSz="1028700" rtl="0" eaLnBrk="1" latinLnBrk="0" hangingPunct="1">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a:t>
            </a:fld>
            <a:endParaRPr lang="en-AU" dirty="0"/>
          </a:p>
        </p:txBody>
      </p:sp>
    </p:spTree>
    <p:extLst>
      <p:ext uri="{BB962C8B-B14F-4D97-AF65-F5344CB8AC3E}">
        <p14:creationId xmlns:p14="http://schemas.microsoft.com/office/powerpoint/2010/main" val="42990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428220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34825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75368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71756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69312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447274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51093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80785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4416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90166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427795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62314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16219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207912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59473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258573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9294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76071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25512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83914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037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C5168E0-051F-4C2F-8D21-E4B521D6BDE9}" type="slidenum">
              <a:rPr lang="en-US" smtClean="0"/>
              <a:pPr>
                <a:defRPr/>
              </a:pPr>
              <a:t>7</a:t>
            </a:fld>
            <a:endParaRPr lang="en-US" dirty="0"/>
          </a:p>
        </p:txBody>
      </p:sp>
    </p:spTree>
    <p:extLst>
      <p:ext uri="{BB962C8B-B14F-4D97-AF65-F5344CB8AC3E}">
        <p14:creationId xmlns:p14="http://schemas.microsoft.com/office/powerpoint/2010/main" val="311861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24328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22904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0374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62196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0791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C5168E0-051F-4C2F-8D21-E4B521D6BDE9}" type="slidenum">
              <a:rPr lang="en-US" smtClean="0"/>
              <a:pPr>
                <a:defRPr/>
              </a:pPr>
              <a:t>8</a:t>
            </a:fld>
            <a:endParaRPr lang="en-US" dirty="0"/>
          </a:p>
        </p:txBody>
      </p:sp>
    </p:spTree>
    <p:extLst>
      <p:ext uri="{BB962C8B-B14F-4D97-AF65-F5344CB8AC3E}">
        <p14:creationId xmlns:p14="http://schemas.microsoft.com/office/powerpoint/2010/main" val="305297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C5168E0-051F-4C2F-8D21-E4B521D6BDE9}" type="slidenum">
              <a:rPr lang="en-US" smtClean="0"/>
              <a:pPr>
                <a:defRPr/>
              </a:pPr>
              <a:t>9</a:t>
            </a:fld>
            <a:endParaRPr lang="en-US" dirty="0"/>
          </a:p>
        </p:txBody>
      </p:sp>
    </p:spTree>
    <p:extLst>
      <p:ext uri="{BB962C8B-B14F-4D97-AF65-F5344CB8AC3E}">
        <p14:creationId xmlns:p14="http://schemas.microsoft.com/office/powerpoint/2010/main" val="321545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92290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313232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173782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endParaRPr lang="en-AU" dirty="0"/>
          </a:p>
        </p:txBody>
      </p:sp>
    </p:spTree>
    <p:extLst>
      <p:ext uri="{BB962C8B-B14F-4D97-AF65-F5344CB8AC3E}">
        <p14:creationId xmlns:p14="http://schemas.microsoft.com/office/powerpoint/2010/main" val="2032937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6620747" cy="1416740"/>
          </a:xfrm>
        </p:spPr>
        <p:txBody>
          <a:bodyPr/>
          <a:lstStyle/>
          <a:p>
            <a:r>
              <a:rPr lang="en-US"/>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5737268" cy="845433"/>
          </a:xfrm>
        </p:spPr>
        <p:txBody>
          <a:bodyPr/>
          <a:lstStyle/>
          <a:p>
            <a:r>
              <a:rPr lang="en-US"/>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4895756" cy="845433"/>
          </a:xfrm>
        </p:spPr>
        <p:txBody>
          <a:bodyPr/>
          <a:lstStyle/>
          <a:p>
            <a:r>
              <a:rPr lang="en-US"/>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6407362" cy="845433"/>
          </a:xfrm>
        </p:spPr>
        <p:txBody>
          <a:bodyPr/>
          <a:lstStyle/>
          <a:p>
            <a:r>
              <a:rPr lang="en-US"/>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6617794" cy="845433"/>
          </a:xfrm>
        </p:spPr>
        <p:txBody>
          <a:bodyPr/>
          <a:lstStyle/>
          <a:p>
            <a:r>
              <a:rPr lang="en-US"/>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6617794" cy="845433"/>
          </a:xfrm>
        </p:spPr>
        <p:txBody>
          <a:bodyPr/>
          <a:lstStyle/>
          <a:p>
            <a:r>
              <a:rPr lang="en-US"/>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4895756" cy="845433"/>
          </a:xfrm>
        </p:spPr>
        <p:txBody>
          <a:bodyPr/>
          <a:lstStyle/>
          <a:p>
            <a:r>
              <a:rPr lang="en-US"/>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5220494" y="304551"/>
            <a:ext cx="4890587" cy="5837226"/>
          </a:xfrm>
          <a:prstGeom prst="rect">
            <a:avLst/>
          </a:prstGeom>
        </p:spPr>
        <p:txBody>
          <a:bodyPr lIns="102870" tIns="51435" rIns="102870" bIns="51435">
            <a:noAutofit/>
          </a:bodyPr>
          <a:lstStyle>
            <a:lvl1pPr>
              <a:defRPr sz="1300" b="0"/>
            </a:lvl1pPr>
          </a:lstStyle>
          <a:p>
            <a:r>
              <a:rPr lang="en-US" dirty="0"/>
              <a:t>Click icon to add picture</a:t>
            </a:r>
            <a:endParaRPr lang="en-AU" dirty="0"/>
          </a:p>
        </p:txBody>
      </p:sp>
      <p:sp>
        <p:nvSpPr>
          <p:cNvPr id="6" name="Text Placeholder 4"/>
          <p:cNvSpPr>
            <a:spLocks noGrp="1"/>
          </p:cNvSpPr>
          <p:nvPr>
            <p:ph type="body" sz="quarter" idx="2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39" y="3143580"/>
            <a:ext cx="4895756" cy="845433"/>
          </a:xfrm>
        </p:spPr>
        <p:txBody>
          <a:bodyPr/>
          <a:lstStyle/>
          <a:p>
            <a:r>
              <a:rPr lang="en-US"/>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bg1"/>
                </a:solidFill>
              </a:defRPr>
            </a:lvl1pPr>
          </a:lstStyle>
          <a:p>
            <a:pPr lvl="0"/>
            <a:r>
              <a:rPr lang="en-US" dirty="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6757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025" y="6674164"/>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1786" y="1"/>
            <a:ext cx="5332889" cy="1416740"/>
          </a:xfrm>
        </p:spPr>
        <p:txBody>
          <a:bodyPr/>
          <a:lstStyle/>
          <a:p>
            <a:r>
              <a:rPr lang="en-US"/>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1"/>
            <a:ext cx="9784801" cy="528219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3190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3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4330"/>
            <a:ext cx="9784801" cy="4445520"/>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ext Placeholder 9"/>
          <p:cNvSpPr>
            <a:spLocks noGrp="1"/>
          </p:cNvSpPr>
          <p:nvPr>
            <p:ph type="body" sz="quarter" idx="15"/>
          </p:nvPr>
        </p:nvSpPr>
        <p:spPr>
          <a:xfrm>
            <a:off x="326281" y="1137651"/>
            <a:ext cx="9784800" cy="836679"/>
          </a:xfrm>
        </p:spPr>
        <p:txBody>
          <a:bodyPr/>
          <a:lstStyle>
            <a:lvl1pPr>
              <a:defRPr b="1"/>
            </a:lvl1pPr>
          </a:lstStyle>
          <a:p>
            <a:pPr lvl="0"/>
            <a:r>
              <a:rPr lang="en-US"/>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0"/>
            <a:ext cx="4599732" cy="5282200"/>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p:cNvSpPr>
            <a:spLocks noGrp="1"/>
          </p:cNvSpPr>
          <p:nvPr>
            <p:ph sz="quarter" idx="12"/>
          </p:nvPr>
        </p:nvSpPr>
        <p:spPr>
          <a:xfrm>
            <a:off x="5503863" y="1137650"/>
            <a:ext cx="4607219" cy="5282200"/>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2734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5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4329"/>
            <a:ext cx="4599732" cy="4445521"/>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p:cNvSpPr>
            <a:spLocks noGrp="1"/>
          </p:cNvSpPr>
          <p:nvPr>
            <p:ph sz="quarter" idx="12"/>
          </p:nvPr>
        </p:nvSpPr>
        <p:spPr>
          <a:xfrm>
            <a:off x="5503863" y="1974329"/>
            <a:ext cx="4607219" cy="4445521"/>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37651"/>
            <a:ext cx="4599732"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16"/>
          </p:nvPr>
        </p:nvSpPr>
        <p:spPr>
          <a:xfrm>
            <a:off x="5503863" y="1137651"/>
            <a:ext cx="4607218"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7750" y="1139184"/>
            <a:ext cx="3041863" cy="5282200"/>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069219" y="1142244"/>
            <a:ext cx="3041863" cy="5277723"/>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0"/>
            <a:ext cx="3041863" cy="5282200"/>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86831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8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6"/>
          <p:cNvSpPr>
            <a:spLocks noGrp="1"/>
          </p:cNvSpPr>
          <p:nvPr>
            <p:ph sz="quarter" idx="16"/>
          </p:nvPr>
        </p:nvSpPr>
        <p:spPr>
          <a:xfrm>
            <a:off x="3697750" y="1971975"/>
            <a:ext cx="3041863" cy="4449292"/>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069219" y="1974329"/>
            <a:ext cx="3041863" cy="4445521"/>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0442"/>
            <a:ext cx="3041863" cy="4449292"/>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37651"/>
            <a:ext cx="3041863"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20"/>
          </p:nvPr>
        </p:nvSpPr>
        <p:spPr>
          <a:xfrm>
            <a:off x="3697571" y="1137651"/>
            <a:ext cx="3041863" cy="836679"/>
          </a:xfrm>
        </p:spPr>
        <p:txBody>
          <a:bodyPr lIns="0"/>
          <a:lstStyle>
            <a:lvl1pPr>
              <a:defRPr sz="1300" b="1"/>
            </a:lvl1pPr>
          </a:lstStyle>
          <a:p>
            <a:pPr lvl="0"/>
            <a:r>
              <a:rPr lang="en-US"/>
              <a:t>Click to edit Master text styles</a:t>
            </a:r>
          </a:p>
        </p:txBody>
      </p:sp>
      <p:sp>
        <p:nvSpPr>
          <p:cNvPr id="13" name="Text Placeholder 9"/>
          <p:cNvSpPr>
            <a:spLocks noGrp="1"/>
          </p:cNvSpPr>
          <p:nvPr>
            <p:ph type="body" sz="quarter" idx="21"/>
          </p:nvPr>
        </p:nvSpPr>
        <p:spPr>
          <a:xfrm>
            <a:off x="7068860" y="1146053"/>
            <a:ext cx="3041863"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69657" y="1109237"/>
            <a:ext cx="2219738" cy="5312147"/>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891344" y="1112297"/>
            <a:ext cx="2219738" cy="5312147"/>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07703"/>
            <a:ext cx="2219738" cy="5312147"/>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6"/>
          <p:cNvSpPr>
            <a:spLocks noGrp="1"/>
          </p:cNvSpPr>
          <p:nvPr>
            <p:ph sz="quarter" idx="19"/>
          </p:nvPr>
        </p:nvSpPr>
        <p:spPr>
          <a:xfrm>
            <a:off x="2847969" y="1107703"/>
            <a:ext cx="2219738" cy="5312147"/>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7969"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891344"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2795"/>
            <a:ext cx="2219738" cy="4447056"/>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40006"/>
            <a:ext cx="2219738"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20"/>
          </p:nvPr>
        </p:nvSpPr>
        <p:spPr>
          <a:xfrm>
            <a:off x="2847849" y="1140006"/>
            <a:ext cx="2219738" cy="836679"/>
          </a:xfrm>
        </p:spPr>
        <p:txBody>
          <a:bodyPr lIns="0"/>
          <a:lstStyle>
            <a:lvl1pPr>
              <a:defRPr sz="1300" b="1"/>
            </a:lvl1pPr>
          </a:lstStyle>
          <a:p>
            <a:pPr lvl="0"/>
            <a:r>
              <a:rPr lang="en-US"/>
              <a:t>Click to edit Master text styles</a:t>
            </a:r>
          </a:p>
        </p:txBody>
      </p:sp>
      <p:sp>
        <p:nvSpPr>
          <p:cNvPr id="13" name="Text Placeholder 9"/>
          <p:cNvSpPr>
            <a:spLocks noGrp="1"/>
          </p:cNvSpPr>
          <p:nvPr>
            <p:ph type="body" sz="quarter" idx="21"/>
          </p:nvPr>
        </p:nvSpPr>
        <p:spPr>
          <a:xfrm>
            <a:off x="7890985" y="1146053"/>
            <a:ext cx="2219738" cy="836679"/>
          </a:xfrm>
        </p:spPr>
        <p:txBody>
          <a:bodyPr lIns="0"/>
          <a:lstStyle>
            <a:lvl1pPr>
              <a:defRPr sz="1300" b="1"/>
            </a:lvl1pPr>
          </a:lstStyle>
          <a:p>
            <a:pPr lvl="0"/>
            <a:r>
              <a:rPr lang="en-US"/>
              <a:t>Click to edit Master text styles</a:t>
            </a:r>
          </a:p>
        </p:txBody>
      </p:sp>
      <p:sp>
        <p:nvSpPr>
          <p:cNvPr id="14" name="Content Placeholder 6"/>
          <p:cNvSpPr>
            <a:spLocks noGrp="1"/>
          </p:cNvSpPr>
          <p:nvPr>
            <p:ph sz="quarter" idx="22"/>
          </p:nvPr>
        </p:nvSpPr>
        <p:spPr>
          <a:xfrm>
            <a:off x="5369657"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9"/>
          <p:cNvSpPr>
            <a:spLocks noGrp="1"/>
          </p:cNvSpPr>
          <p:nvPr>
            <p:ph type="body" sz="quarter" idx="23"/>
          </p:nvPr>
        </p:nvSpPr>
        <p:spPr>
          <a:xfrm>
            <a:off x="5369417" y="1146053"/>
            <a:ext cx="2219738"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31418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428306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71063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8051680" cy="1416740"/>
          </a:xfrm>
        </p:spPr>
        <p:txBody>
          <a:bodyPr/>
          <a:lstStyle/>
          <a:p>
            <a:r>
              <a:rPr lang="en-US"/>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x box">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73410" y="428675"/>
            <a:ext cx="9606531" cy="940057"/>
          </a:xfrm>
          <a:prstGeom prst="rect">
            <a:avLst/>
          </a:prstGeom>
        </p:spPr>
        <p:txBody>
          <a:bodyPr vert="horz" lIns="0" tIns="0" rIns="0" bIns="0" rtlCol="0" anchor="t" anchorCtr="0">
            <a:normAutofit/>
          </a:bodyPr>
          <a:lstStyle/>
          <a:p>
            <a:r>
              <a:rPr lang="en-US" dirty="0"/>
              <a:t>Click to edit Master title style</a:t>
            </a:r>
            <a:br>
              <a:rPr lang="en-US" dirty="0"/>
            </a:br>
            <a:endParaRPr lang="en-NZ" dirty="0"/>
          </a:p>
        </p:txBody>
      </p:sp>
      <p:sp>
        <p:nvSpPr>
          <p:cNvPr id="6" name="Content Placeholder 5"/>
          <p:cNvSpPr>
            <a:spLocks noGrp="1"/>
          </p:cNvSpPr>
          <p:nvPr>
            <p:ph sz="quarter" idx="10"/>
          </p:nvPr>
        </p:nvSpPr>
        <p:spPr>
          <a:xfrm>
            <a:off x="373063" y="1423840"/>
            <a:ext cx="9607550" cy="513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6620747" cy="1416740"/>
          </a:xfrm>
        </p:spPr>
        <p:txBody>
          <a:bodyPr/>
          <a:lstStyle/>
          <a:p>
            <a:r>
              <a:rPr lang="en-US"/>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48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1786" y="1"/>
            <a:ext cx="5332889" cy="1416740"/>
          </a:xfrm>
        </p:spPr>
        <p:txBody>
          <a:bodyPr/>
          <a:lstStyle/>
          <a:p>
            <a:r>
              <a:rPr lang="en-US"/>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740760" y="1"/>
            <a:ext cx="7700229" cy="620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97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8051680" cy="1416740"/>
          </a:xfrm>
        </p:spPr>
        <p:txBody>
          <a:bodyPr/>
          <a:lstStyle/>
          <a:p>
            <a:r>
              <a:rPr lang="en-US"/>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1002408" y="0"/>
            <a:ext cx="9438580" cy="60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2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5777406" cy="1416740"/>
          </a:xfrm>
        </p:spPr>
        <p:txBody>
          <a:bodyPr/>
          <a:lstStyle/>
          <a:p>
            <a:r>
              <a:rPr lang="en-US"/>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52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28884" cy="1416740"/>
          </a:xfrm>
        </p:spPr>
        <p:txBody>
          <a:bodyPr/>
          <a:lstStyle/>
          <a:p>
            <a:r>
              <a:rPr lang="en-US"/>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89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39222" cy="1416740"/>
          </a:xfrm>
        </p:spPr>
        <p:txBody>
          <a:bodyPr/>
          <a:lstStyle/>
          <a:p>
            <a:r>
              <a:rPr lang="en-US"/>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14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408000" cy="1416740"/>
          </a:xfrm>
        </p:spPr>
        <p:txBody>
          <a:bodyPr/>
          <a:lstStyle/>
          <a:p>
            <a:r>
              <a:rPr lang="en-US"/>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42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326281" y="1417737"/>
            <a:ext cx="9784801" cy="5002336"/>
          </a:xfrm>
          <a:prstGeom prst="rect">
            <a:avLst/>
          </a:prstGeom>
        </p:spPr>
        <p:txBody>
          <a:bodyPr lIns="102870" tIns="51435" rIns="102870" bIns="51435">
            <a:noAutofit/>
          </a:bodyPr>
          <a:lstStyle>
            <a:lvl1pPr>
              <a:defRPr sz="1300" b="0"/>
            </a:lvl1pPr>
          </a:lstStyle>
          <a:p>
            <a:r>
              <a:rPr lang="en-US" dirty="0"/>
              <a:t>Click icon to add picture</a:t>
            </a:r>
            <a:endParaRPr lang="en-AU" dirty="0"/>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06923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5" y="1"/>
            <a:ext cx="5777406" cy="1416740"/>
          </a:xfrm>
        </p:spPr>
        <p:txBody>
          <a:bodyPr/>
          <a:lstStyle/>
          <a:p>
            <a:r>
              <a:rPr lang="en-US"/>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5080673" y="1"/>
            <a:ext cx="5360315" cy="64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1"/>
            <a:ext cx="9784801" cy="528219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4256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2103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3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4330"/>
            <a:ext cx="9784801" cy="4445520"/>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ext Placeholder 9"/>
          <p:cNvSpPr>
            <a:spLocks noGrp="1"/>
          </p:cNvSpPr>
          <p:nvPr>
            <p:ph type="body" sz="quarter" idx="15"/>
          </p:nvPr>
        </p:nvSpPr>
        <p:spPr>
          <a:xfrm>
            <a:off x="326281" y="1137651"/>
            <a:ext cx="9784800" cy="836679"/>
          </a:xfrm>
        </p:spPr>
        <p:txBody>
          <a:bodyPr/>
          <a:lstStyle>
            <a:lvl1pPr>
              <a:defRPr b="1"/>
            </a:lvl1pPr>
          </a:lstStyle>
          <a:p>
            <a:pPr lvl="0"/>
            <a:r>
              <a:rPr lang="en-US"/>
              <a:t>Click to edit Master text styles</a:t>
            </a:r>
          </a:p>
        </p:txBody>
      </p:sp>
    </p:spTree>
    <p:extLst>
      <p:ext uri="{BB962C8B-B14F-4D97-AF65-F5344CB8AC3E}">
        <p14:creationId xmlns:p14="http://schemas.microsoft.com/office/powerpoint/2010/main" val="3614422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0"/>
            <a:ext cx="4599732" cy="5282200"/>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p:cNvSpPr>
            <a:spLocks noGrp="1"/>
          </p:cNvSpPr>
          <p:nvPr>
            <p:ph sz="quarter" idx="12"/>
          </p:nvPr>
        </p:nvSpPr>
        <p:spPr>
          <a:xfrm>
            <a:off x="5503863" y="1137650"/>
            <a:ext cx="4607219" cy="5282200"/>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9582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74302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2"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4329"/>
            <a:ext cx="4599732" cy="4445521"/>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p:cNvSpPr>
            <a:spLocks noGrp="1"/>
          </p:cNvSpPr>
          <p:nvPr>
            <p:ph sz="quarter" idx="12"/>
          </p:nvPr>
        </p:nvSpPr>
        <p:spPr>
          <a:xfrm>
            <a:off x="5503863" y="1974329"/>
            <a:ext cx="4607219" cy="4445521"/>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37651"/>
            <a:ext cx="4599732"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16"/>
          </p:nvPr>
        </p:nvSpPr>
        <p:spPr>
          <a:xfrm>
            <a:off x="5503863" y="1137651"/>
            <a:ext cx="4607218"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1923920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7750" y="1139184"/>
            <a:ext cx="3041863" cy="5282200"/>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069219" y="1142244"/>
            <a:ext cx="3041863" cy="5277723"/>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37650"/>
            <a:ext cx="3041863" cy="5282200"/>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69274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36891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6"/>
          <p:cNvSpPr>
            <a:spLocks noGrp="1"/>
          </p:cNvSpPr>
          <p:nvPr>
            <p:ph sz="quarter" idx="16"/>
          </p:nvPr>
        </p:nvSpPr>
        <p:spPr>
          <a:xfrm>
            <a:off x="3697750" y="1971975"/>
            <a:ext cx="3041863" cy="4449292"/>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069219" y="1974329"/>
            <a:ext cx="3041863" cy="4445521"/>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0442"/>
            <a:ext cx="3041863" cy="4449292"/>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37651"/>
            <a:ext cx="3041863"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20"/>
          </p:nvPr>
        </p:nvSpPr>
        <p:spPr>
          <a:xfrm>
            <a:off x="3697571" y="1137651"/>
            <a:ext cx="3041863" cy="836679"/>
          </a:xfrm>
        </p:spPr>
        <p:txBody>
          <a:bodyPr lIns="0"/>
          <a:lstStyle>
            <a:lvl1pPr>
              <a:defRPr sz="1300" b="1"/>
            </a:lvl1pPr>
          </a:lstStyle>
          <a:p>
            <a:pPr lvl="0"/>
            <a:r>
              <a:rPr lang="en-US"/>
              <a:t>Click to edit Master text styles</a:t>
            </a:r>
          </a:p>
        </p:txBody>
      </p:sp>
      <p:sp>
        <p:nvSpPr>
          <p:cNvPr id="13" name="Text Placeholder 9"/>
          <p:cNvSpPr>
            <a:spLocks noGrp="1"/>
          </p:cNvSpPr>
          <p:nvPr>
            <p:ph type="body" sz="quarter" idx="21"/>
          </p:nvPr>
        </p:nvSpPr>
        <p:spPr>
          <a:xfrm>
            <a:off x="7068860" y="1146053"/>
            <a:ext cx="3041863"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2272560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69657" y="1109237"/>
            <a:ext cx="2219738" cy="5312147"/>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891344" y="1112297"/>
            <a:ext cx="2219738" cy="5312147"/>
          </a:xfrm>
        </p:spPr>
        <p:txBody>
          <a:bodyPr l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107703"/>
            <a:ext cx="2219738" cy="5312147"/>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6"/>
          <p:cNvSpPr>
            <a:spLocks noGrp="1"/>
          </p:cNvSpPr>
          <p:nvPr>
            <p:ph sz="quarter" idx="19"/>
          </p:nvPr>
        </p:nvSpPr>
        <p:spPr>
          <a:xfrm>
            <a:off x="2847969" y="1107703"/>
            <a:ext cx="2219738" cy="5312147"/>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30158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7969"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p:cNvSpPr>
            <a:spLocks noGrp="1"/>
          </p:cNvSpPr>
          <p:nvPr>
            <p:ph sz="quarter" idx="17"/>
          </p:nvPr>
        </p:nvSpPr>
        <p:spPr>
          <a:xfrm>
            <a:off x="7891344"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26281" y="1972795"/>
            <a:ext cx="2219738" cy="4447056"/>
          </a:xfrm>
        </p:spPr>
        <p:txBody>
          <a:bodyPr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5"/>
          </p:nvPr>
        </p:nvSpPr>
        <p:spPr>
          <a:xfrm>
            <a:off x="326281" y="1140006"/>
            <a:ext cx="2219738" cy="836679"/>
          </a:xfrm>
        </p:spPr>
        <p:txBody>
          <a:bodyPr/>
          <a:lstStyle>
            <a:lvl1pPr>
              <a:defRPr sz="1300" b="1"/>
            </a:lvl1pPr>
          </a:lstStyle>
          <a:p>
            <a:pPr lvl="0"/>
            <a:r>
              <a:rPr lang="en-US"/>
              <a:t>Click to edit Master text styles</a:t>
            </a:r>
          </a:p>
        </p:txBody>
      </p:sp>
      <p:sp>
        <p:nvSpPr>
          <p:cNvPr id="11" name="Text Placeholder 9"/>
          <p:cNvSpPr>
            <a:spLocks noGrp="1"/>
          </p:cNvSpPr>
          <p:nvPr>
            <p:ph type="body" sz="quarter" idx="20"/>
          </p:nvPr>
        </p:nvSpPr>
        <p:spPr>
          <a:xfrm>
            <a:off x="2847849" y="1140006"/>
            <a:ext cx="2219738" cy="836679"/>
          </a:xfrm>
        </p:spPr>
        <p:txBody>
          <a:bodyPr lIns="0"/>
          <a:lstStyle>
            <a:lvl1pPr>
              <a:defRPr sz="1300" b="1"/>
            </a:lvl1pPr>
          </a:lstStyle>
          <a:p>
            <a:pPr lvl="0"/>
            <a:r>
              <a:rPr lang="en-US"/>
              <a:t>Click to edit Master text styles</a:t>
            </a:r>
          </a:p>
        </p:txBody>
      </p:sp>
      <p:sp>
        <p:nvSpPr>
          <p:cNvPr id="13" name="Text Placeholder 9"/>
          <p:cNvSpPr>
            <a:spLocks noGrp="1"/>
          </p:cNvSpPr>
          <p:nvPr>
            <p:ph type="body" sz="quarter" idx="21"/>
          </p:nvPr>
        </p:nvSpPr>
        <p:spPr>
          <a:xfrm>
            <a:off x="7890985" y="1146053"/>
            <a:ext cx="2219738" cy="836679"/>
          </a:xfrm>
        </p:spPr>
        <p:txBody>
          <a:bodyPr lIns="0"/>
          <a:lstStyle>
            <a:lvl1pPr>
              <a:defRPr sz="1300" b="1"/>
            </a:lvl1pPr>
          </a:lstStyle>
          <a:p>
            <a:pPr lvl="0"/>
            <a:r>
              <a:rPr lang="en-US"/>
              <a:t>Click to edit Master text styles</a:t>
            </a:r>
          </a:p>
        </p:txBody>
      </p:sp>
      <p:sp>
        <p:nvSpPr>
          <p:cNvPr id="14" name="Content Placeholder 6"/>
          <p:cNvSpPr>
            <a:spLocks noGrp="1"/>
          </p:cNvSpPr>
          <p:nvPr>
            <p:ph sz="quarter" idx="22"/>
          </p:nvPr>
        </p:nvSpPr>
        <p:spPr>
          <a:xfrm>
            <a:off x="5369657" y="1972795"/>
            <a:ext cx="2219738" cy="4447056"/>
          </a:xfrm>
        </p:spPr>
        <p:txBody>
          <a:bodyPr lIns="0" tIns="0">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9"/>
          <p:cNvSpPr>
            <a:spLocks noGrp="1"/>
          </p:cNvSpPr>
          <p:nvPr>
            <p:ph type="body" sz="quarter" idx="23"/>
          </p:nvPr>
        </p:nvSpPr>
        <p:spPr>
          <a:xfrm>
            <a:off x="5369417" y="1146053"/>
            <a:ext cx="2219738" cy="836679"/>
          </a:xfrm>
        </p:spPr>
        <p:txBody>
          <a:bodyPr lIns="0"/>
          <a:lstStyle>
            <a:lvl1pPr>
              <a:defRPr sz="1300" b="1"/>
            </a:lvl1pPr>
          </a:lstStyle>
          <a:p>
            <a:pPr lvl="0"/>
            <a:r>
              <a:rPr lang="en-US"/>
              <a:t>Click to edit Master text styles</a:t>
            </a:r>
          </a:p>
        </p:txBody>
      </p:sp>
    </p:spTree>
    <p:extLst>
      <p:ext uri="{BB962C8B-B14F-4D97-AF65-F5344CB8AC3E}">
        <p14:creationId xmlns:p14="http://schemas.microsoft.com/office/powerpoint/2010/main" val="2462473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883011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348306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28884" cy="1416740"/>
          </a:xfrm>
        </p:spPr>
        <p:txBody>
          <a:bodyPr/>
          <a:lstStyle/>
          <a:p>
            <a:r>
              <a:rPr lang="en-US"/>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5378250" y="0"/>
            <a:ext cx="5062738" cy="633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3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457671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x box">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73410" y="428675"/>
            <a:ext cx="9606531" cy="940057"/>
          </a:xfrm>
          <a:prstGeom prst="rect">
            <a:avLst/>
          </a:prstGeom>
        </p:spPr>
        <p:txBody>
          <a:bodyPr vert="horz" lIns="0" tIns="0" rIns="0" bIns="0" rtlCol="0" anchor="t" anchorCtr="0">
            <a:normAutofit/>
          </a:bodyPr>
          <a:lstStyle/>
          <a:p>
            <a:r>
              <a:rPr lang="en-US" dirty="0"/>
              <a:t>Click to edit Master title style</a:t>
            </a:r>
            <a:br>
              <a:rPr lang="en-US" dirty="0"/>
            </a:br>
            <a:endParaRPr lang="en-NZ" dirty="0"/>
          </a:p>
        </p:txBody>
      </p:sp>
      <p:sp>
        <p:nvSpPr>
          <p:cNvPr id="6" name="Content Placeholder 5"/>
          <p:cNvSpPr>
            <a:spLocks noGrp="1"/>
          </p:cNvSpPr>
          <p:nvPr>
            <p:ph sz="quarter" idx="10"/>
          </p:nvPr>
        </p:nvSpPr>
        <p:spPr>
          <a:xfrm>
            <a:off x="373063" y="1423840"/>
            <a:ext cx="9607550" cy="513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5797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139222" cy="1416740"/>
          </a:xfrm>
        </p:spPr>
        <p:txBody>
          <a:bodyPr/>
          <a:lstStyle/>
          <a:p>
            <a:r>
              <a:rPr lang="en-US"/>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959470" y="0"/>
            <a:ext cx="5155238" cy="634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1786" y="1"/>
            <a:ext cx="6408000" cy="1416740"/>
          </a:xfrm>
        </p:spPr>
        <p:txBody>
          <a:bodyPr/>
          <a:lstStyle/>
          <a:p>
            <a:r>
              <a:rPr lang="en-US"/>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753129" y="0"/>
            <a:ext cx="6687858" cy="63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326281" y="1417737"/>
            <a:ext cx="9784801" cy="5002336"/>
          </a:xfrm>
          <a:prstGeom prst="rect">
            <a:avLst/>
          </a:prstGeom>
        </p:spPr>
        <p:txBody>
          <a:bodyPr lIns="102870" tIns="51435" rIns="102870" bIns="51435">
            <a:noAutofit/>
          </a:bodyPr>
          <a:lstStyle>
            <a:lvl1pPr>
              <a:defRPr sz="1300" b="0"/>
            </a:lvl1pPr>
          </a:lstStyle>
          <a:p>
            <a:r>
              <a:rPr lang="en-US" dirty="0"/>
              <a:t>Click icon to add picture</a:t>
            </a:r>
            <a:endParaRPr lang="en-AU" dirty="0"/>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3132296" y="0"/>
            <a:ext cx="7308692" cy="6491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326281" y="2008205"/>
            <a:ext cx="885346" cy="1405484"/>
          </a:xfrm>
          <a:prstGeom prst="rect">
            <a:avLst/>
          </a:prstGeom>
        </p:spPr>
        <p:txBody>
          <a:bodyPr vert="horz" lIns="0" tIns="283500" rIns="0" bIns="0" rtlCol="0" anchor="ctr" anchorCtr="0">
            <a:noAutofit/>
          </a:bodyPr>
          <a:lstStyle>
            <a:lvl1pPr>
              <a:defRPr lang="en-GB" sz="5000" b="0" dirty="0">
                <a:solidFill>
                  <a:schemeClr val="tx1"/>
                </a:solidFill>
              </a:defRPr>
            </a:lvl1pPr>
          </a:lstStyle>
          <a:p>
            <a:pPr lvl="0"/>
            <a:r>
              <a:rPr lang="en-US" dirty="0"/>
              <a:t>2</a:t>
            </a:r>
            <a:endParaRPr lang="en-GB" dirty="0"/>
          </a:p>
        </p:txBody>
      </p:sp>
      <p:sp>
        <p:nvSpPr>
          <p:cNvPr id="2" name="Title 1"/>
          <p:cNvSpPr>
            <a:spLocks noGrp="1"/>
          </p:cNvSpPr>
          <p:nvPr>
            <p:ph type="title"/>
          </p:nvPr>
        </p:nvSpPr>
        <p:spPr>
          <a:xfrm>
            <a:off x="324740" y="3143580"/>
            <a:ext cx="5721684" cy="845433"/>
          </a:xfrm>
        </p:spPr>
        <p:txBody>
          <a:bodyPr/>
          <a:lstStyle/>
          <a:p>
            <a:r>
              <a:rPr lang="en-US"/>
              <a:t>Click to edit Master title style</a:t>
            </a:r>
            <a:endParaRPr lang="en-GB" dirty="0"/>
          </a:p>
        </p:txBody>
      </p:sp>
    </p:spTree>
    <p:extLst>
      <p:ext uri="{BB962C8B-B14F-4D97-AF65-F5344CB8AC3E}">
        <p14:creationId xmlns:p14="http://schemas.microsoft.com/office/powerpoint/2010/main" val="180919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vmlDrawing" Target="../drawings/vmlDrawing2.vml"/><Relationship Id="rId18" Type="http://schemas.openxmlformats.org/officeDocument/2006/relationships/tags" Target="../tags/tag11.xml"/><Relationship Id="rId3" Type="http://schemas.openxmlformats.org/officeDocument/2006/relationships/slideLayout" Target="../slideLayouts/slideLayout11.xml"/><Relationship Id="rId21" Type="http://schemas.openxmlformats.org/officeDocument/2006/relationships/image" Target="../media/image2.png"/><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0.xml"/><Relationship Id="rId2" Type="http://schemas.openxmlformats.org/officeDocument/2006/relationships/slideLayout" Target="../slideLayouts/slideLayout10.xml"/><Relationship Id="rId16" Type="http://schemas.openxmlformats.org/officeDocument/2006/relationships/tags" Target="../tags/tag9.xml"/><Relationship Id="rId20"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8.xml"/><Relationship Id="rId23" Type="http://schemas.openxmlformats.org/officeDocument/2006/relationships/image" Target="../media/image4.png"/><Relationship Id="rId10" Type="http://schemas.openxmlformats.org/officeDocument/2006/relationships/slideLayout" Target="../slideLayouts/slideLayout18.xml"/><Relationship Id="rId19" Type="http://schemas.openxmlformats.org/officeDocument/2006/relationships/oleObject" Target="../embeddings/oleObject2.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7.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18" Type="http://schemas.openxmlformats.org/officeDocument/2006/relationships/tags" Target="../tags/tag15.xml"/><Relationship Id="rId3" Type="http://schemas.openxmlformats.org/officeDocument/2006/relationships/slideLayout" Target="../slideLayouts/slideLayout22.xml"/><Relationship Id="rId21" Type="http://schemas.openxmlformats.org/officeDocument/2006/relationships/image" Target="../media/image1.e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14.xml"/><Relationship Id="rId2" Type="http://schemas.openxmlformats.org/officeDocument/2006/relationships/slideLayout" Target="../slideLayouts/slideLayout21.xml"/><Relationship Id="rId16" Type="http://schemas.openxmlformats.org/officeDocument/2006/relationships/tags" Target="../tags/tag13.xml"/><Relationship Id="rId20" Type="http://schemas.openxmlformats.org/officeDocument/2006/relationships/oleObject" Target="../embeddings/oleObject3.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4.png"/><Relationship Id="rId5" Type="http://schemas.openxmlformats.org/officeDocument/2006/relationships/slideLayout" Target="../slideLayouts/slideLayout24.xml"/><Relationship Id="rId15" Type="http://schemas.openxmlformats.org/officeDocument/2006/relationships/tags" Target="../tags/tag12.xml"/><Relationship Id="rId23" Type="http://schemas.openxmlformats.org/officeDocument/2006/relationships/image" Target="../media/image3.jpeg"/><Relationship Id="rId10" Type="http://schemas.openxmlformats.org/officeDocument/2006/relationships/slideLayout" Target="../slideLayouts/slideLayout29.xml"/><Relationship Id="rId19" Type="http://schemas.openxmlformats.org/officeDocument/2006/relationships/tags" Target="../tags/tag16.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vmlDrawing" Target="../drawings/vmlDrawing3.v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ags" Target="../tags/tag22.xml"/><Relationship Id="rId1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ags" Target="../tags/tag21.xml"/><Relationship Id="rId17"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oleObject" Target="../embeddings/oleObject7.bin"/><Relationship Id="rId20" Type="http://schemas.openxmlformats.org/officeDocument/2006/relationships/image" Target="../media/image4.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20.xml"/><Relationship Id="rId5" Type="http://schemas.openxmlformats.org/officeDocument/2006/relationships/slideLayout" Target="../slideLayouts/slideLayout36.xml"/><Relationship Id="rId15" Type="http://schemas.openxmlformats.org/officeDocument/2006/relationships/tags" Target="../tags/tag24.xml"/><Relationship Id="rId10" Type="http://schemas.openxmlformats.org/officeDocument/2006/relationships/vmlDrawing" Target="../drawings/vmlDrawing7.vml"/><Relationship Id="rId19" Type="http://schemas.openxmlformats.org/officeDocument/2006/relationships/image" Target="../media/image3.jpeg"/><Relationship Id="rId4" Type="http://schemas.openxmlformats.org/officeDocument/2006/relationships/slideLayout" Target="../slideLayouts/slideLayout35.xml"/><Relationship Id="rId9" Type="http://schemas.openxmlformats.org/officeDocument/2006/relationships/theme" Target="../theme/theme4.xml"/><Relationship Id="rId14" Type="http://schemas.openxmlformats.org/officeDocument/2006/relationships/tags" Target="../tags/tag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18" Type="http://schemas.openxmlformats.org/officeDocument/2006/relationships/tags" Target="../tags/tag28.xml"/><Relationship Id="rId3" Type="http://schemas.openxmlformats.org/officeDocument/2006/relationships/slideLayout" Target="../slideLayouts/slideLayout42.xml"/><Relationship Id="rId21" Type="http://schemas.openxmlformats.org/officeDocument/2006/relationships/image" Target="../media/image1.emf"/><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27.xml"/><Relationship Id="rId2" Type="http://schemas.openxmlformats.org/officeDocument/2006/relationships/slideLayout" Target="../slideLayouts/slideLayout41.xml"/><Relationship Id="rId16" Type="http://schemas.openxmlformats.org/officeDocument/2006/relationships/tags" Target="../tags/tag26.xml"/><Relationship Id="rId20" Type="http://schemas.openxmlformats.org/officeDocument/2006/relationships/oleObject" Target="../embeddings/oleObject8.bin"/><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4.png"/><Relationship Id="rId5" Type="http://schemas.openxmlformats.org/officeDocument/2006/relationships/slideLayout" Target="../slideLayouts/slideLayout44.xml"/><Relationship Id="rId15" Type="http://schemas.openxmlformats.org/officeDocument/2006/relationships/tags" Target="../tags/tag25.xml"/><Relationship Id="rId23" Type="http://schemas.openxmlformats.org/officeDocument/2006/relationships/image" Target="../media/image3.jpeg"/><Relationship Id="rId10" Type="http://schemas.openxmlformats.org/officeDocument/2006/relationships/slideLayout" Target="../slideLayouts/slideLayout49.xml"/><Relationship Id="rId19" Type="http://schemas.openxmlformats.org/officeDocument/2006/relationships/tags" Target="../tags/tag2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vmlDrawing" Target="../drawings/vmlDrawing8.v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1"/>
            </p:custDataLst>
            <p:extLst>
              <p:ext uri="{D42A27DB-BD31-4B8C-83A1-F6EECF244321}">
                <p14:modId xmlns:p14="http://schemas.microsoft.com/office/powerpoint/2010/main" val="777558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4" name="think-cell Slide" r:id="rId16" imgW="270" imgH="270" progId="TCLayout.ActiveDocument.1">
                  <p:embed/>
                </p:oleObj>
              </mc:Choice>
              <mc:Fallback>
                <p:oleObj name="think-cell Slide" r:id="rId16" imgW="270" imgH="270" progId="TCLayout.ActiveDocument.1">
                  <p:embed/>
                  <p:pic>
                    <p:nvPicPr>
                      <p:cNvPr id="18" name="Object 17"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DFCE156D-9286-4128-A224-F32B95A96BA4}"/>
              </a:ext>
            </a:extLst>
          </p:cNvPr>
          <p:cNvSpPr/>
          <p:nvPr userDrawn="1">
            <p:custDataLst>
              <p:tags r:id="rId12"/>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pPr>
            <a:endParaRPr lang="en-US" sz="2400" b="0"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1786" y="1"/>
            <a:ext cx="9789296" cy="1416740"/>
          </a:xfrm>
          <a:prstGeom prst="rect">
            <a:avLst/>
          </a:prstGeom>
        </p:spPr>
        <p:txBody>
          <a:bodyPr vert="horz" lIns="0" tIns="2349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hidden="1"/>
          <p:cNvGrpSpPr/>
          <p:nvPr/>
        </p:nvGrpSpPr>
        <p:grpSpPr bwMode="gray">
          <a:xfrm>
            <a:off x="-1523413" y="-573958"/>
            <a:ext cx="12164194" cy="7144632"/>
            <a:chOff x="-1523413" y="-573958"/>
            <a:chExt cx="12164194" cy="7144632"/>
          </a:xfrm>
        </p:grpSpPr>
        <p:grpSp>
          <p:nvGrpSpPr>
            <p:cNvPr id="15" name="Group 14" hidden="1"/>
            <p:cNvGrpSpPr/>
            <p:nvPr/>
          </p:nvGrpSpPr>
          <p:grpSpPr bwMode="gray">
            <a:xfrm>
              <a:off x="-1523413" y="-573958"/>
              <a:ext cx="12164194" cy="7144632"/>
              <a:chOff x="-1334173" y="-520575"/>
              <a:chExt cx="10653148" cy="6480119"/>
            </a:xfrm>
          </p:grpSpPr>
          <p:grpSp>
            <p:nvGrpSpPr>
              <p:cNvPr id="14" name="Group 13" hidden="1"/>
              <p:cNvGrpSpPr/>
              <p:nvPr userDrawn="1"/>
            </p:nvGrpSpPr>
            <p:grpSpPr bwMode="gray">
              <a:xfrm>
                <a:off x="-1334173" y="1145470"/>
                <a:ext cx="1327930" cy="4814074"/>
                <a:chOff x="-1334173" y="1145470"/>
                <a:chExt cx="1327930" cy="4814074"/>
              </a:xfrm>
            </p:grpSpPr>
            <p:grpSp>
              <p:nvGrpSpPr>
                <p:cNvPr id="8" name="Group 7" hidden="1"/>
                <p:cNvGrpSpPr/>
                <p:nvPr userDrawn="1"/>
              </p:nvGrpSpPr>
              <p:grpSpPr bwMode="gray">
                <a:xfrm>
                  <a:off x="-1334173" y="4419408"/>
                  <a:ext cx="1327930" cy="279151"/>
                  <a:chOff x="-1334173" y="4419408"/>
                  <a:chExt cx="1327930" cy="279151"/>
                </a:xfrm>
              </p:grpSpPr>
              <p:cxnSp>
                <p:nvCxnSpPr>
                  <p:cNvPr id="85" name="Straight Connector 8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13" name="Group 12" hidden="1"/>
                <p:cNvGrpSpPr/>
                <p:nvPr userDrawn="1"/>
              </p:nvGrpSpPr>
              <p:grpSpPr bwMode="gray">
                <a:xfrm>
                  <a:off x="-1334173" y="5682545"/>
                  <a:ext cx="1327930" cy="276999"/>
                  <a:chOff x="-1334173" y="5682545"/>
                  <a:chExt cx="1327930" cy="276999"/>
                </a:xfrm>
              </p:grpSpPr>
              <p:cxnSp>
                <p:nvCxnSpPr>
                  <p:cNvPr id="87" name="Straight Connector 86"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 name="Group 5" hidden="1"/>
                <p:cNvGrpSpPr/>
                <p:nvPr userDrawn="1"/>
              </p:nvGrpSpPr>
              <p:grpSpPr bwMode="gray">
                <a:xfrm>
                  <a:off x="-1334173" y="1145470"/>
                  <a:ext cx="1327930" cy="276999"/>
                  <a:chOff x="-1334173" y="1145470"/>
                  <a:chExt cx="1327930" cy="276999"/>
                </a:xfrm>
              </p:grpSpPr>
              <p:cxnSp>
                <p:nvCxnSpPr>
                  <p:cNvPr id="91" name="Straight Connector 9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9" name="Group 8" hidden="1"/>
                <p:cNvGrpSpPr/>
                <p:nvPr userDrawn="1"/>
              </p:nvGrpSpPr>
              <p:grpSpPr bwMode="gray">
                <a:xfrm>
                  <a:off x="-1334173" y="1659820"/>
                  <a:ext cx="1327930" cy="276999"/>
                  <a:chOff x="-1334173" y="1659820"/>
                  <a:chExt cx="1327930" cy="276999"/>
                </a:xfrm>
              </p:grpSpPr>
              <p:cxnSp>
                <p:nvCxnSpPr>
                  <p:cNvPr id="100" name="Straight Connector 9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10" name="Group 9" hidden="1"/>
              <p:cNvGrpSpPr/>
              <p:nvPr userDrawn="1"/>
            </p:nvGrpSpPr>
            <p:grpSpPr bwMode="gray">
              <a:xfrm>
                <a:off x="-253905" y="-520575"/>
                <a:ext cx="9572880" cy="520575"/>
                <a:chOff x="-253905" y="-520575"/>
                <a:chExt cx="9572880" cy="520575"/>
              </a:xfrm>
            </p:grpSpPr>
            <p:grpSp>
              <p:nvGrpSpPr>
                <p:cNvPr id="5" name="Group 4" hidden="1"/>
                <p:cNvGrpSpPr/>
                <p:nvPr userDrawn="1"/>
              </p:nvGrpSpPr>
              <p:grpSpPr bwMode="gray">
                <a:xfrm>
                  <a:off x="-253905" y="-520575"/>
                  <a:ext cx="1072330" cy="520575"/>
                  <a:chOff x="-250415" y="-520575"/>
                  <a:chExt cx="1072330" cy="520575"/>
                </a:xfrm>
              </p:grpSpPr>
              <p:cxnSp>
                <p:nvCxnSpPr>
                  <p:cNvPr id="102" name="Straight Connector 101"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3" name="Group 2" hidden="1"/>
                <p:cNvGrpSpPr/>
                <p:nvPr userDrawn="1"/>
              </p:nvGrpSpPr>
              <p:grpSpPr bwMode="gray">
                <a:xfrm>
                  <a:off x="8246645" y="-520575"/>
                  <a:ext cx="1072330" cy="516118"/>
                  <a:chOff x="8236175" y="-520575"/>
                  <a:chExt cx="1072330" cy="516118"/>
                </a:xfrm>
              </p:grpSpPr>
              <p:cxnSp>
                <p:nvCxnSpPr>
                  <p:cNvPr id="111" name="Straight Connector 110"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7" name="Rectangle 6"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3" name="Picture 32" descr="logo-03.png"/>
          <p:cNvPicPr>
            <a:picLocks noChangeAspect="1"/>
          </p:cNvPicPr>
          <p:nvPr/>
        </p:nvPicPr>
        <p:blipFill rotWithShape="1">
          <a:blip r:embed="rId18"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36" name="TextBox 35"/>
          <p:cNvSpPr txBox="1"/>
          <p:nvPr userDrawn="1">
            <p:custDataLst>
              <p:tags r:id="rId14"/>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March 2020</a:t>
            </a:r>
          </a:p>
        </p:txBody>
      </p:sp>
      <p:pic>
        <p:nvPicPr>
          <p:cNvPr id="12" name="Picture 11"/>
          <p:cNvPicPr>
            <a:picLocks noChangeAspect="1"/>
          </p:cNvPicPr>
          <p:nvPr userDrawn="1">
            <p:custDataLst>
              <p:tags r:id="rId15"/>
            </p:custDataLst>
          </p:nvPr>
        </p:nvPicPr>
        <p:blipFill>
          <a:blip r:embed="rId19"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9863" name="Picture 647" descr="Image result for tia nz">
            <a:extLst>
              <a:ext uri="{FF2B5EF4-FFF2-40B4-BE49-F238E27FC236}">
                <a16:creationId xmlns:a16="http://schemas.microsoft.com/office/drawing/2014/main" id="{F8A03ECF-7D8B-4D97-80A1-ECA12B4A4D53}"/>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1028700" rtl="0" eaLnBrk="1" latinLnBrk="0" hangingPunct="1">
        <a:spcBef>
          <a:spcPct val="0"/>
        </a:spcBef>
        <a:buNone/>
        <a:defRPr sz="24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5" userDrawn="1">
          <p15:clr>
            <a:srgbClr val="F26B43"/>
          </p15:clr>
        </p15:guide>
        <p15:guide id="2" pos="3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ext uri="{D42A27DB-BD31-4B8C-83A1-F6EECF244321}">
                <p14:modId xmlns:p14="http://schemas.microsoft.com/office/powerpoint/2010/main" val="2436581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8" name="think-cell Slide" r:id="rId19" imgW="270" imgH="270" progId="TCLayout.ActiveDocument.1">
                  <p:embed/>
                </p:oleObj>
              </mc:Choice>
              <mc:Fallback>
                <p:oleObj name="think-cell Slide" r:id="rId19" imgW="270" imgH="270"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051292D-D6AC-421C-9A81-E103B012246E}"/>
              </a:ext>
            </a:extLst>
          </p:cNvPr>
          <p:cNvSpPr/>
          <p:nvPr userDrawn="1">
            <p:custDataLst>
              <p:tags r:id="rId15"/>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4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4739" y="3143580"/>
            <a:ext cx="9786342" cy="845433"/>
          </a:xfrm>
          <a:prstGeom prst="rect">
            <a:avLst/>
          </a:prstGeom>
        </p:spPr>
        <p:txBody>
          <a:bodyPr vert="horz" lIns="0" tIns="405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6"/>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hidden="1"/>
          <p:cNvGrpSpPr/>
          <p:nvPr/>
        </p:nvGrpSpPr>
        <p:grpSpPr bwMode="gray">
          <a:xfrm>
            <a:off x="-1523413" y="-573958"/>
            <a:ext cx="12164194" cy="7144632"/>
            <a:chOff x="-1523413" y="-573958"/>
            <a:chExt cx="12164194" cy="7144632"/>
          </a:xfrm>
        </p:grpSpPr>
        <p:grpSp>
          <p:nvGrpSpPr>
            <p:cNvPr id="30" name="Group 29" hidden="1"/>
            <p:cNvGrpSpPr/>
            <p:nvPr/>
          </p:nvGrpSpPr>
          <p:grpSpPr bwMode="gray">
            <a:xfrm>
              <a:off x="-1523413" y="-573958"/>
              <a:ext cx="12164194" cy="7144632"/>
              <a:chOff x="-1334173" y="-520575"/>
              <a:chExt cx="10653148" cy="6480119"/>
            </a:xfrm>
          </p:grpSpPr>
          <p:grpSp>
            <p:nvGrpSpPr>
              <p:cNvPr id="32" name="Group 31" hidden="1"/>
              <p:cNvGrpSpPr/>
              <p:nvPr userDrawn="1"/>
            </p:nvGrpSpPr>
            <p:grpSpPr bwMode="gray">
              <a:xfrm>
                <a:off x="-1334173" y="1145470"/>
                <a:ext cx="1327930" cy="4814074"/>
                <a:chOff x="-1334173" y="1145470"/>
                <a:chExt cx="1327930" cy="4814074"/>
              </a:xfrm>
            </p:grpSpPr>
            <p:grpSp>
              <p:nvGrpSpPr>
                <p:cNvPr id="40" name="Group 39" hidden="1"/>
                <p:cNvGrpSpPr/>
                <p:nvPr userDrawn="1"/>
              </p:nvGrpSpPr>
              <p:grpSpPr bwMode="gray">
                <a:xfrm>
                  <a:off x="-1334173" y="4419408"/>
                  <a:ext cx="1327930" cy="279151"/>
                  <a:chOff x="-1334173" y="4419408"/>
                  <a:chExt cx="1327930" cy="279151"/>
                </a:xfrm>
              </p:grpSpPr>
              <p:cxnSp>
                <p:nvCxnSpPr>
                  <p:cNvPr id="72" name="Straight Connector 71"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41" name="Group 40" hidden="1"/>
                <p:cNvGrpSpPr/>
                <p:nvPr userDrawn="1"/>
              </p:nvGrpSpPr>
              <p:grpSpPr bwMode="gray">
                <a:xfrm>
                  <a:off x="-1334173" y="5682545"/>
                  <a:ext cx="1327930" cy="276999"/>
                  <a:chOff x="-1334173" y="5682545"/>
                  <a:chExt cx="1327930" cy="276999"/>
                </a:xfrm>
              </p:grpSpPr>
              <p:cxnSp>
                <p:nvCxnSpPr>
                  <p:cNvPr id="48" name="Straight Connector 47"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42" name="Group 41" hidden="1"/>
                <p:cNvGrpSpPr/>
                <p:nvPr userDrawn="1"/>
              </p:nvGrpSpPr>
              <p:grpSpPr bwMode="gray">
                <a:xfrm>
                  <a:off x="-1334173" y="1145470"/>
                  <a:ext cx="1327930" cy="276999"/>
                  <a:chOff x="-1334173" y="1145470"/>
                  <a:chExt cx="1327930" cy="276999"/>
                </a:xfrm>
              </p:grpSpPr>
              <p:cxnSp>
                <p:nvCxnSpPr>
                  <p:cNvPr id="46" name="Straight Connector 45"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43" name="Group 42" hidden="1"/>
                <p:cNvGrpSpPr/>
                <p:nvPr userDrawn="1"/>
              </p:nvGrpSpPr>
              <p:grpSpPr bwMode="gray">
                <a:xfrm>
                  <a:off x="-1334173" y="1659820"/>
                  <a:ext cx="1327930" cy="276999"/>
                  <a:chOff x="-1334173" y="1659820"/>
                  <a:chExt cx="1327930" cy="276999"/>
                </a:xfrm>
              </p:grpSpPr>
              <p:cxnSp>
                <p:nvCxnSpPr>
                  <p:cNvPr id="44" name="Straight Connector 43"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33" name="Group 32" hidden="1"/>
              <p:cNvGrpSpPr/>
              <p:nvPr userDrawn="1"/>
            </p:nvGrpSpPr>
            <p:grpSpPr bwMode="gray">
              <a:xfrm>
                <a:off x="-253905" y="-520575"/>
                <a:ext cx="9572880" cy="520575"/>
                <a:chOff x="-253905" y="-520575"/>
                <a:chExt cx="9572880" cy="520575"/>
              </a:xfrm>
            </p:grpSpPr>
            <p:grpSp>
              <p:nvGrpSpPr>
                <p:cNvPr id="34" name="Group 33" hidden="1"/>
                <p:cNvGrpSpPr/>
                <p:nvPr userDrawn="1"/>
              </p:nvGrpSpPr>
              <p:grpSpPr bwMode="gray">
                <a:xfrm>
                  <a:off x="-253905" y="-520575"/>
                  <a:ext cx="1072330" cy="520575"/>
                  <a:chOff x="-250415" y="-520575"/>
                  <a:chExt cx="1072330" cy="520575"/>
                </a:xfrm>
              </p:grpSpPr>
              <p:cxnSp>
                <p:nvCxnSpPr>
                  <p:cNvPr id="38" name="Straight Connector 37"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35" name="Group 34" hidden="1"/>
                <p:cNvGrpSpPr/>
                <p:nvPr userDrawn="1"/>
              </p:nvGrpSpPr>
              <p:grpSpPr bwMode="gray">
                <a:xfrm>
                  <a:off x="8246645" y="-520575"/>
                  <a:ext cx="1072330" cy="516118"/>
                  <a:chOff x="8236175" y="-520575"/>
                  <a:chExt cx="1072330" cy="516118"/>
                </a:xfrm>
              </p:grpSpPr>
              <p:cxnSp>
                <p:nvCxnSpPr>
                  <p:cNvPr id="36" name="Straight Connector 35"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31" name="Rectangle 30"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50" name="Picture 49" descr="logo-03.png"/>
          <p:cNvPicPr>
            <a:picLocks noChangeAspect="1"/>
          </p:cNvPicPr>
          <p:nvPr userDrawn="1"/>
        </p:nvPicPr>
        <p:blipFill rotWithShape="1">
          <a:blip r:embed="rId21"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53" name="TextBox 52"/>
          <p:cNvSpPr txBox="1"/>
          <p:nvPr userDrawn="1">
            <p:custDataLst>
              <p:tags r:id="rId17"/>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March 2020</a:t>
            </a:r>
          </a:p>
        </p:txBody>
      </p:sp>
      <p:pic>
        <p:nvPicPr>
          <p:cNvPr id="3" name="Picture 2"/>
          <p:cNvPicPr>
            <a:picLocks noChangeAspect="1"/>
          </p:cNvPicPr>
          <p:nvPr userDrawn="1">
            <p:custDataLst>
              <p:tags r:id="rId18"/>
            </p:custDataLst>
          </p:nvPr>
        </p:nvPicPr>
        <p:blipFill>
          <a:blip r:embed="rId22"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52" name="Picture 647" descr="Image result for tia nz">
            <a:extLst>
              <a:ext uri="{FF2B5EF4-FFF2-40B4-BE49-F238E27FC236}">
                <a16:creationId xmlns:a16="http://schemas.microsoft.com/office/drawing/2014/main" id="{91B4C1BC-79AC-4F8E-A327-51C34FDE22C5}"/>
              </a:ext>
            </a:extLst>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defTabSz="1028700" rtl="0" eaLnBrk="1" latinLnBrk="0" hangingPunct="1">
        <a:spcBef>
          <a:spcPct val="0"/>
        </a:spcBef>
        <a:buNone/>
        <a:defRPr sz="24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extLst>
              <p:ext uri="{D42A27DB-BD31-4B8C-83A1-F6EECF244321}">
                <p14:modId xmlns:p14="http://schemas.microsoft.com/office/powerpoint/2010/main" val="884469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2" name="think-cell Slide" r:id="rId20" imgW="270" imgH="270" progId="TCLayout.ActiveDocument.1">
                  <p:embed/>
                </p:oleObj>
              </mc:Choice>
              <mc:Fallback>
                <p:oleObj name="think-cell Slide" r:id="rId20" imgW="270" imgH="270" progId="TCLayout.ActiveDocument.1">
                  <p:embed/>
                  <p:pic>
                    <p:nvPicPr>
                      <p:cNvPr id="8" name="Object 7"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B67B827-607D-4A94-B67A-B3B2D61A5193}"/>
              </a:ext>
            </a:extLst>
          </p:cNvPr>
          <p:cNvSpPr/>
          <p:nvPr userDrawn="1">
            <p:custDataLst>
              <p:tags r:id="rId16"/>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0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6282" y="1"/>
            <a:ext cx="9784800" cy="1137649"/>
          </a:xfrm>
          <a:prstGeom prst="rect">
            <a:avLst/>
          </a:prstGeom>
        </p:spPr>
        <p:txBody>
          <a:bodyPr vert="horz" lIns="0" tIns="23490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326281" y="1137649"/>
            <a:ext cx="9784800" cy="5280322"/>
          </a:xfrm>
          <a:prstGeom prst="rect">
            <a:avLst/>
          </a:prstGeom>
        </p:spPr>
        <p:txBody>
          <a:bodyPr vert="horz" lIns="0" tIns="23895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7"/>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7" name="Picture 36" descr="logo-03.png"/>
          <p:cNvPicPr>
            <a:picLocks noChangeAspect="1"/>
          </p:cNvPicPr>
          <p:nvPr userDrawn="1"/>
        </p:nvPicPr>
        <p:blipFill rotWithShape="1">
          <a:blip r:embed="rId22"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38" name="TextBox 37"/>
          <p:cNvSpPr txBox="1"/>
          <p:nvPr userDrawn="1">
            <p:custDataLst>
              <p:tags r:id="rId18"/>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March 2020</a:t>
            </a:r>
          </a:p>
        </p:txBody>
      </p:sp>
      <p:pic>
        <p:nvPicPr>
          <p:cNvPr id="5" name="Picture 4"/>
          <p:cNvPicPr>
            <a:picLocks noChangeAspect="1"/>
          </p:cNvPicPr>
          <p:nvPr userDrawn="1">
            <p:custDataLst>
              <p:tags r:id="rId19"/>
            </p:custDataLst>
          </p:nvPr>
        </p:nvPicPr>
        <p:blipFill>
          <a:blip r:embed="rId23"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35" name="Picture 647" descr="Image result for tia nz">
            <a:extLst>
              <a:ext uri="{FF2B5EF4-FFF2-40B4-BE49-F238E27FC236}">
                <a16:creationId xmlns:a16="http://schemas.microsoft.com/office/drawing/2014/main" id="{54422E83-F0E2-479E-BC39-40DC5FDEC51C}"/>
              </a:ext>
            </a:extLst>
          </p:cNvPr>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56" r:id="rId12"/>
  </p:sldLayoutIdLst>
  <p:hf hdr="0" ftr="0" dt="0"/>
  <p:txStyles>
    <p:titleStyle>
      <a:lvl1pPr algn="l" defTabSz="1028700" rtl="0" eaLnBrk="1" latinLnBrk="0" hangingPunct="1">
        <a:spcBef>
          <a:spcPct val="0"/>
        </a:spcBef>
        <a:buNone/>
        <a:defRPr sz="20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1"/>
            </p:custDataLst>
            <p:extLst>
              <p:ext uri="{D42A27DB-BD31-4B8C-83A1-F6EECF244321}">
                <p14:modId xmlns:p14="http://schemas.microsoft.com/office/powerpoint/2010/main" val="880624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08" name="think-cell Slide" r:id="rId16" imgW="270" imgH="270" progId="TCLayout.ActiveDocument.1">
                  <p:embed/>
                </p:oleObj>
              </mc:Choice>
              <mc:Fallback>
                <p:oleObj name="think-cell Slide" r:id="rId16" imgW="270" imgH="270" progId="TCLayout.ActiveDocument.1">
                  <p:embed/>
                  <p:pic>
                    <p:nvPicPr>
                      <p:cNvPr id="18" name="Object 17"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F2C557C8-E8AA-44A2-910D-B68C23011882}"/>
              </a:ext>
            </a:extLst>
          </p:cNvPr>
          <p:cNvSpPr/>
          <p:nvPr userDrawn="1">
            <p:custDataLst>
              <p:tags r:id="rId12"/>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4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1786" y="1"/>
            <a:ext cx="9789296" cy="1416740"/>
          </a:xfrm>
          <a:prstGeom prst="rect">
            <a:avLst/>
          </a:prstGeom>
        </p:spPr>
        <p:txBody>
          <a:bodyPr vert="horz" lIns="0" tIns="2349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hidden="1"/>
          <p:cNvGrpSpPr/>
          <p:nvPr/>
        </p:nvGrpSpPr>
        <p:grpSpPr bwMode="gray">
          <a:xfrm>
            <a:off x="-1523413" y="-573958"/>
            <a:ext cx="12164194" cy="7144632"/>
            <a:chOff x="-1523413" y="-573958"/>
            <a:chExt cx="12164194" cy="7144632"/>
          </a:xfrm>
        </p:grpSpPr>
        <p:grpSp>
          <p:nvGrpSpPr>
            <p:cNvPr id="15" name="Group 14" hidden="1"/>
            <p:cNvGrpSpPr/>
            <p:nvPr/>
          </p:nvGrpSpPr>
          <p:grpSpPr bwMode="gray">
            <a:xfrm>
              <a:off x="-1523413" y="-573958"/>
              <a:ext cx="12164194" cy="7144632"/>
              <a:chOff x="-1334173" y="-520575"/>
              <a:chExt cx="10653148" cy="6480119"/>
            </a:xfrm>
          </p:grpSpPr>
          <p:grpSp>
            <p:nvGrpSpPr>
              <p:cNvPr id="14" name="Group 13" hidden="1"/>
              <p:cNvGrpSpPr/>
              <p:nvPr userDrawn="1"/>
            </p:nvGrpSpPr>
            <p:grpSpPr bwMode="gray">
              <a:xfrm>
                <a:off x="-1334173" y="1145470"/>
                <a:ext cx="1327930" cy="4814074"/>
                <a:chOff x="-1334173" y="1145470"/>
                <a:chExt cx="1327930" cy="4814074"/>
              </a:xfrm>
            </p:grpSpPr>
            <p:grpSp>
              <p:nvGrpSpPr>
                <p:cNvPr id="8" name="Group 7" hidden="1"/>
                <p:cNvGrpSpPr/>
                <p:nvPr userDrawn="1"/>
              </p:nvGrpSpPr>
              <p:grpSpPr bwMode="gray">
                <a:xfrm>
                  <a:off x="-1334173" y="4419408"/>
                  <a:ext cx="1327930" cy="279151"/>
                  <a:chOff x="-1334173" y="4419408"/>
                  <a:chExt cx="1327930" cy="279151"/>
                </a:xfrm>
              </p:grpSpPr>
              <p:cxnSp>
                <p:nvCxnSpPr>
                  <p:cNvPr id="85" name="Straight Connector 8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13" name="Group 12" hidden="1"/>
                <p:cNvGrpSpPr/>
                <p:nvPr userDrawn="1"/>
              </p:nvGrpSpPr>
              <p:grpSpPr bwMode="gray">
                <a:xfrm>
                  <a:off x="-1334173" y="5682545"/>
                  <a:ext cx="1327930" cy="276999"/>
                  <a:chOff x="-1334173" y="5682545"/>
                  <a:chExt cx="1327930" cy="276999"/>
                </a:xfrm>
              </p:grpSpPr>
              <p:cxnSp>
                <p:nvCxnSpPr>
                  <p:cNvPr id="87" name="Straight Connector 86"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 name="Group 5" hidden="1"/>
                <p:cNvGrpSpPr/>
                <p:nvPr userDrawn="1"/>
              </p:nvGrpSpPr>
              <p:grpSpPr bwMode="gray">
                <a:xfrm>
                  <a:off x="-1334173" y="1145470"/>
                  <a:ext cx="1327930" cy="276999"/>
                  <a:chOff x="-1334173" y="1145470"/>
                  <a:chExt cx="1327930" cy="276999"/>
                </a:xfrm>
              </p:grpSpPr>
              <p:cxnSp>
                <p:nvCxnSpPr>
                  <p:cNvPr id="91" name="Straight Connector 9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9" name="Group 8" hidden="1"/>
                <p:cNvGrpSpPr/>
                <p:nvPr userDrawn="1"/>
              </p:nvGrpSpPr>
              <p:grpSpPr bwMode="gray">
                <a:xfrm>
                  <a:off x="-1334173" y="1659820"/>
                  <a:ext cx="1327930" cy="276999"/>
                  <a:chOff x="-1334173" y="1659820"/>
                  <a:chExt cx="1327930" cy="276999"/>
                </a:xfrm>
              </p:grpSpPr>
              <p:cxnSp>
                <p:nvCxnSpPr>
                  <p:cNvPr id="100" name="Straight Connector 9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10" name="Group 9" hidden="1"/>
              <p:cNvGrpSpPr/>
              <p:nvPr userDrawn="1"/>
            </p:nvGrpSpPr>
            <p:grpSpPr bwMode="gray">
              <a:xfrm>
                <a:off x="-253905" y="-520575"/>
                <a:ext cx="9572880" cy="520575"/>
                <a:chOff x="-253905" y="-520575"/>
                <a:chExt cx="9572880" cy="520575"/>
              </a:xfrm>
            </p:grpSpPr>
            <p:grpSp>
              <p:nvGrpSpPr>
                <p:cNvPr id="5" name="Group 4" hidden="1"/>
                <p:cNvGrpSpPr/>
                <p:nvPr userDrawn="1"/>
              </p:nvGrpSpPr>
              <p:grpSpPr bwMode="gray">
                <a:xfrm>
                  <a:off x="-253905" y="-520575"/>
                  <a:ext cx="1072330" cy="520575"/>
                  <a:chOff x="-250415" y="-520575"/>
                  <a:chExt cx="1072330" cy="520575"/>
                </a:xfrm>
              </p:grpSpPr>
              <p:cxnSp>
                <p:nvCxnSpPr>
                  <p:cNvPr id="102" name="Straight Connector 101"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3" name="Group 2" hidden="1"/>
                <p:cNvGrpSpPr/>
                <p:nvPr userDrawn="1"/>
              </p:nvGrpSpPr>
              <p:grpSpPr bwMode="gray">
                <a:xfrm>
                  <a:off x="8246645" y="-520575"/>
                  <a:ext cx="1072330" cy="516118"/>
                  <a:chOff x="8236175" y="-520575"/>
                  <a:chExt cx="1072330" cy="516118"/>
                </a:xfrm>
              </p:grpSpPr>
              <p:cxnSp>
                <p:nvCxnSpPr>
                  <p:cNvPr id="111" name="Straight Connector 110"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7" name="Rectangle 6"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3" name="Picture 32" descr="logo-03.png"/>
          <p:cNvPicPr>
            <a:picLocks noChangeAspect="1"/>
          </p:cNvPicPr>
          <p:nvPr/>
        </p:nvPicPr>
        <p:blipFill rotWithShape="1">
          <a:blip r:embed="rId18" cstate="print">
            <a:alphaModFix/>
            <a:extLst>
              <a:ext uri="{28A0092B-C50C-407E-A947-70E740481C1C}">
                <a14:useLocalDpi xmlns:a14="http://schemas.microsoft.com/office/drawing/2010/main" val="0"/>
              </a:ext>
            </a:extLst>
          </a:blip>
          <a:srcRect r="75827" b="12053"/>
          <a:stretch/>
        </p:blipFill>
        <p:spPr>
          <a:xfrm>
            <a:off x="265029" y="6686997"/>
            <a:ext cx="1046535" cy="285328"/>
          </a:xfrm>
          <a:prstGeom prst="rect">
            <a:avLst/>
          </a:prstGeom>
        </p:spPr>
      </p:pic>
      <p:sp>
        <p:nvSpPr>
          <p:cNvPr id="36" name="TextBox 35"/>
          <p:cNvSpPr txBox="1"/>
          <p:nvPr userDrawn="1">
            <p:custDataLst>
              <p:tags r:id="rId14"/>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March 2020</a:t>
            </a:r>
          </a:p>
        </p:txBody>
      </p:sp>
      <p:pic>
        <p:nvPicPr>
          <p:cNvPr id="12" name="Picture 11"/>
          <p:cNvPicPr>
            <a:picLocks noChangeAspect="1"/>
          </p:cNvPicPr>
          <p:nvPr userDrawn="1">
            <p:custDataLst>
              <p:tags r:id="rId15"/>
            </p:custDataLst>
          </p:nvPr>
        </p:nvPicPr>
        <p:blipFill>
          <a:blip r:embed="rId19"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35" name="Picture 647" descr="Image result for tia nz">
            <a:extLst>
              <a:ext uri="{FF2B5EF4-FFF2-40B4-BE49-F238E27FC236}">
                <a16:creationId xmlns:a16="http://schemas.microsoft.com/office/drawing/2014/main" id="{A575EC7D-83AC-4A60-8325-3D430E12F479}"/>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741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l" defTabSz="1028700" rtl="0" eaLnBrk="1" latinLnBrk="0" hangingPunct="1">
        <a:spcBef>
          <a:spcPct val="0"/>
        </a:spcBef>
        <a:buNone/>
        <a:defRPr sz="24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extLst>
              <p:ext uri="{D42A27DB-BD31-4B8C-83A1-F6EECF244321}">
                <p14:modId xmlns:p14="http://schemas.microsoft.com/office/powerpoint/2010/main" val="17625961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4" name="think-cell Slide" r:id="rId20" imgW="270" imgH="270" progId="TCLayout.ActiveDocument.1">
                  <p:embed/>
                </p:oleObj>
              </mc:Choice>
              <mc:Fallback>
                <p:oleObj name="think-cell Slide" r:id="rId20" imgW="270" imgH="270" progId="TCLayout.ActiveDocument.1">
                  <p:embed/>
                  <p:pic>
                    <p:nvPicPr>
                      <p:cNvPr id="8" name="Object 7"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B67B827-607D-4A94-B67A-B3B2D61A5193}"/>
              </a:ext>
            </a:extLst>
          </p:cNvPr>
          <p:cNvSpPr/>
          <p:nvPr userDrawn="1">
            <p:custDataLst>
              <p:tags r:id="rId16"/>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endParaRPr lang="en-US" sz="2000" b="0" i="0" baseline="0" dirty="0" err="1">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26282" y="1"/>
            <a:ext cx="9784800" cy="1137649"/>
          </a:xfrm>
          <a:prstGeom prst="rect">
            <a:avLst/>
          </a:prstGeom>
        </p:spPr>
        <p:txBody>
          <a:bodyPr vert="horz" lIns="0" tIns="23490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326281" y="1137649"/>
            <a:ext cx="9784800" cy="5280322"/>
          </a:xfrm>
          <a:prstGeom prst="rect">
            <a:avLst/>
          </a:prstGeom>
        </p:spPr>
        <p:txBody>
          <a:bodyPr vert="horz" lIns="0" tIns="23895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p:cNvSpPr>
            <a:spLocks noGrp="1"/>
          </p:cNvSpPr>
          <p:nvPr>
            <p:ph type="sldNum" sz="quarter" idx="4"/>
          </p:nvPr>
        </p:nvSpPr>
        <p:spPr>
          <a:xfrm>
            <a:off x="9533918" y="6972324"/>
            <a:ext cx="577163" cy="277842"/>
          </a:xfrm>
          <a:prstGeom prst="rect">
            <a:avLst/>
          </a:prstGeom>
        </p:spPr>
        <p:txBody>
          <a:bodyPr vert="horz" lIns="0" tIns="0" rIns="0" bIns="0" rtlCol="0" anchor="b">
            <a:noAutofit/>
          </a:bodyPr>
          <a:lstStyle>
            <a:lvl1pPr algn="r">
              <a:defRPr sz="800" b="0">
                <a:solidFill>
                  <a:schemeClr val="accent1"/>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7"/>
            </p:custDataLst>
          </p:nvPr>
        </p:nvCxnSpPr>
        <p:spPr>
          <a:xfrm>
            <a:off x="322185" y="6556595"/>
            <a:ext cx="97888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3.47 </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X</a:t>
                    </a:r>
                    <a:r>
                      <a:rPr lang="en-AU" sz="1000" b="1" baseline="0" dirty="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7.33</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BASE MARGIN</a:t>
                    </a: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6.56</a:t>
                    </a:r>
                  </a:p>
                  <a:p>
                    <a:pPr algn="ctr"/>
                    <a:r>
                      <a:rPr lang="en-AU" sz="1000" b="1" dirty="0">
                        <a:solidFill>
                          <a:schemeClr val="tx1">
                            <a:lumMod val="85000"/>
                            <a:lumOff val="15000"/>
                          </a:schemeClr>
                        </a:solidFill>
                        <a:latin typeface="+mn-lt"/>
                      </a:rPr>
                      <a:t>TOP</a:t>
                    </a:r>
                    <a:r>
                      <a:rPr lang="en-AU" sz="1000" b="1" baseline="0" dirty="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a:solidFill>
                          <a:schemeClr val="tx1">
                            <a:lumMod val="85000"/>
                            <a:lumOff val="15000"/>
                          </a:schemeClr>
                        </a:solidFill>
                        <a:latin typeface="+mn-lt"/>
                      </a:rPr>
                      <a:t>4.99</a:t>
                    </a:r>
                    <a:br>
                      <a:rPr lang="en-AU" sz="1000" b="1" dirty="0">
                        <a:solidFill>
                          <a:schemeClr val="tx1">
                            <a:lumMod val="85000"/>
                            <a:lumOff val="15000"/>
                          </a:schemeClr>
                        </a:solidFill>
                        <a:latin typeface="+mn-lt"/>
                      </a:rPr>
                    </a:br>
                    <a:r>
                      <a:rPr lang="en-AU" sz="1000" b="1" dirty="0">
                        <a:solidFill>
                          <a:schemeClr val="tx1">
                            <a:lumMod val="85000"/>
                            <a:lumOff val="15000"/>
                          </a:schemeClr>
                        </a:solidFill>
                        <a:latin typeface="+mn-lt"/>
                      </a:rPr>
                      <a:t>CHART TOP</a:t>
                    </a: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br>
                      <a:rPr lang="en-AU" dirty="0">
                        <a:latin typeface="+mn-lt"/>
                      </a:rPr>
                    </a:br>
                    <a:r>
                      <a:rPr lang="en-AU" dirty="0">
                        <a:latin typeface="+mn-lt"/>
                      </a:rPr>
                      <a:t>LEFT MARGIN</a:t>
                    </a: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latin typeface="+mn-lt"/>
                      </a:rPr>
                      <a:t>13.59</a:t>
                    </a:r>
                  </a:p>
                  <a:p>
                    <a:pPr lvl="0"/>
                    <a:r>
                      <a:rPr lang="en-AU" dirty="0">
                        <a:latin typeface="+mn-lt"/>
                      </a:rPr>
                      <a:t>RIGHT MARGIN</a:t>
                    </a: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sz="1800" b="0" kern="1200" dirty="0">
                  <a:solidFill>
                    <a:srgbClr val="333333"/>
                  </a:solidFill>
                  <a:latin typeface="+mn-lt"/>
                  <a:ea typeface="+mn-ea"/>
                  <a:cs typeface="Arial" charset="0"/>
                </a:rPr>
                <a:t>DO NOT ALTER SLIDE MASTERS – THIS IS A TNS APPROVED</a:t>
              </a:r>
              <a:r>
                <a:rPr lang="en-GB" sz="1800" b="0" kern="1200" baseline="0" dirty="0">
                  <a:solidFill>
                    <a:srgbClr val="333333"/>
                  </a:solidFill>
                  <a:latin typeface="+mn-lt"/>
                  <a:ea typeface="+mn-ea"/>
                  <a:cs typeface="Arial" charset="0"/>
                </a:rPr>
                <a:t> TEMPLATE</a:t>
              </a:r>
              <a:endParaRPr lang="en-GB" sz="1800" b="0" kern="1200" dirty="0">
                <a:solidFill>
                  <a:srgbClr val="333333"/>
                </a:solidFill>
                <a:latin typeface="+mn-lt"/>
                <a:ea typeface="+mn-ea"/>
                <a:cs typeface="Arial" charset="0"/>
              </a:endParaRPr>
            </a:p>
          </p:txBody>
        </p:sp>
      </p:grpSp>
      <p:pic>
        <p:nvPicPr>
          <p:cNvPr id="37" name="Picture 36" descr="logo-03.png"/>
          <p:cNvPicPr>
            <a:picLocks noChangeAspect="1"/>
          </p:cNvPicPr>
          <p:nvPr userDrawn="1"/>
        </p:nvPicPr>
        <p:blipFill rotWithShape="1">
          <a:blip r:embed="rId22" cstate="print">
            <a:alphaModFix/>
            <a:extLst>
              <a:ext uri="{28A0092B-C50C-407E-A947-70E740481C1C}">
                <a14:useLocalDpi xmlns:a14="http://schemas.microsoft.com/office/drawing/2010/main" val="0"/>
              </a:ext>
            </a:extLst>
          </a:blip>
          <a:srcRect r="75614" b="6385"/>
          <a:stretch/>
        </p:blipFill>
        <p:spPr>
          <a:xfrm>
            <a:off x="265029" y="6686997"/>
            <a:ext cx="1055771" cy="303714"/>
          </a:xfrm>
          <a:prstGeom prst="rect">
            <a:avLst/>
          </a:prstGeom>
        </p:spPr>
      </p:pic>
      <p:sp>
        <p:nvSpPr>
          <p:cNvPr id="38" name="TextBox 37"/>
          <p:cNvSpPr txBox="1"/>
          <p:nvPr userDrawn="1">
            <p:custDataLst>
              <p:tags r:id="rId18"/>
            </p:custDataLst>
          </p:nvPr>
        </p:nvSpPr>
        <p:spPr>
          <a:xfrm>
            <a:off x="326281" y="6990711"/>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NZ" sz="750" b="0" i="0" u="none" strike="noStrike" spc="0" baseline="0" dirty="0">
                <a:solidFill>
                  <a:schemeClr val="accent1"/>
                </a:solidFill>
                <a:latin typeface="+mn-lt"/>
              </a:rPr>
              <a:t>© Kantar November 2019</a:t>
            </a:r>
          </a:p>
        </p:txBody>
      </p:sp>
      <p:pic>
        <p:nvPicPr>
          <p:cNvPr id="5" name="Picture 4"/>
          <p:cNvPicPr>
            <a:picLocks noChangeAspect="1"/>
          </p:cNvPicPr>
          <p:nvPr userDrawn="1">
            <p:custDataLst>
              <p:tags r:id="rId19"/>
            </p:custDataLst>
          </p:nvPr>
        </p:nvPicPr>
        <p:blipFill>
          <a:blip r:embed="rId23" cstate="print">
            <a:extLst>
              <a:ext uri="{28A0092B-C50C-407E-A947-70E740481C1C}">
                <a14:useLocalDpi xmlns:a14="http://schemas.microsoft.com/office/drawing/2010/main" val="0"/>
              </a:ext>
            </a:extLst>
          </a:blip>
          <a:stretch>
            <a:fillRect/>
          </a:stretch>
        </p:blipFill>
        <p:spPr>
          <a:xfrm>
            <a:off x="8508299" y="6711573"/>
            <a:ext cx="1320800" cy="408611"/>
          </a:xfrm>
          <a:prstGeom prst="rect">
            <a:avLst/>
          </a:prstGeom>
        </p:spPr>
      </p:pic>
      <p:pic>
        <p:nvPicPr>
          <p:cNvPr id="35" name="Picture 647" descr="Image result for tia nz">
            <a:extLst>
              <a:ext uri="{FF2B5EF4-FFF2-40B4-BE49-F238E27FC236}">
                <a16:creationId xmlns:a16="http://schemas.microsoft.com/office/drawing/2014/main" id="{54422E83-F0E2-479E-BC39-40DC5FDEC51C}"/>
              </a:ext>
            </a:extLst>
          </p:cNvPr>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7263103" y="6769100"/>
            <a:ext cx="963214" cy="2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1266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ftr="0" dt="0"/>
  <p:txStyles>
    <p:titleStyle>
      <a:lvl1pPr algn="l" defTabSz="1028700" rtl="0" eaLnBrk="1" latinLnBrk="0" hangingPunct="1">
        <a:spcBef>
          <a:spcPct val="0"/>
        </a:spcBef>
        <a:buNone/>
        <a:defRPr sz="2000" kern="1200">
          <a:solidFill>
            <a:schemeClr val="accent1"/>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34.xml"/><Relationship Id="rId7" Type="http://schemas.openxmlformats.org/officeDocument/2006/relationships/notesSlide" Target="../notesSlides/notesSlide1.xml"/><Relationship Id="rId2" Type="http://schemas.openxmlformats.org/officeDocument/2006/relationships/tags" Target="../tags/tag33.xml"/><Relationship Id="rId1" Type="http://schemas.openxmlformats.org/officeDocument/2006/relationships/vmlDrawing" Target="../drawings/vmlDrawing12.vml"/><Relationship Id="rId6" Type="http://schemas.openxmlformats.org/officeDocument/2006/relationships/slideLayout" Target="../slideLayouts/slideLayout8.xml"/><Relationship Id="rId5" Type="http://schemas.openxmlformats.org/officeDocument/2006/relationships/tags" Target="../tags/tag36.xml"/><Relationship Id="rId10" Type="http://schemas.openxmlformats.org/officeDocument/2006/relationships/image" Target="../media/image14.jpeg"/><Relationship Id="rId4" Type="http://schemas.openxmlformats.org/officeDocument/2006/relationships/tags" Target="../tags/tag35.xml"/><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chart" Target="../charts/chart5.xml"/><Relationship Id="rId2" Type="http://schemas.openxmlformats.org/officeDocument/2006/relationships/tags" Target="../tags/tag55.xml"/><Relationship Id="rId1" Type="http://schemas.openxmlformats.org/officeDocument/2006/relationships/vmlDrawing" Target="../drawings/vmlDrawing14.vml"/><Relationship Id="rId6" Type="http://schemas.openxmlformats.org/officeDocument/2006/relationships/tags" Target="../tags/tag59.xml"/><Relationship Id="rId11" Type="http://schemas.openxmlformats.org/officeDocument/2006/relationships/image" Target="../media/image1.emf"/><Relationship Id="rId5" Type="http://schemas.openxmlformats.org/officeDocument/2006/relationships/tags" Target="../tags/tag58.xml"/><Relationship Id="rId10" Type="http://schemas.openxmlformats.org/officeDocument/2006/relationships/oleObject" Target="../embeddings/oleObject14.bin"/><Relationship Id="rId4" Type="http://schemas.openxmlformats.org/officeDocument/2006/relationships/tags" Target="../tags/tag57.xml"/><Relationship Id="rId9"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emf"/><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oleObject" Target="../embeddings/oleObject15.bin"/><Relationship Id="rId2" Type="http://schemas.openxmlformats.org/officeDocument/2006/relationships/tags" Target="../tags/tag61.xml"/><Relationship Id="rId1" Type="http://schemas.openxmlformats.org/officeDocument/2006/relationships/vmlDrawing" Target="../drawings/vmlDrawing15.vml"/><Relationship Id="rId6" Type="http://schemas.openxmlformats.org/officeDocument/2006/relationships/tags" Target="../tags/tag65.xml"/><Relationship Id="rId11" Type="http://schemas.openxmlformats.org/officeDocument/2006/relationships/notesSlide" Target="../notesSlides/notesSlide7.xml"/><Relationship Id="rId5" Type="http://schemas.openxmlformats.org/officeDocument/2006/relationships/tags" Target="../tags/tag64.xml"/><Relationship Id="rId15" Type="http://schemas.openxmlformats.org/officeDocument/2006/relationships/chart" Target="../charts/chart7.xml"/><Relationship Id="rId10" Type="http://schemas.openxmlformats.org/officeDocument/2006/relationships/slideLayout" Target="../slideLayouts/slideLayout23.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chart" Target="../charts/chart6.xml"/></Relationships>
</file>

<file path=ppt/slides/_rels/slide13.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21" Type="http://schemas.openxmlformats.org/officeDocument/2006/relationships/slideLayout" Target="../slideLayouts/slideLayout23.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vmlDrawing" Target="../drawings/vmlDrawing16.v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image" Target="../media/image1.emf"/><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chart" Target="../charts/chart8.xml"/><Relationship Id="rId2" Type="http://schemas.openxmlformats.org/officeDocument/2006/relationships/tags" Target="../tags/tag88.xml"/><Relationship Id="rId1" Type="http://schemas.openxmlformats.org/officeDocument/2006/relationships/vmlDrawing" Target="../drawings/vmlDrawing17.vml"/><Relationship Id="rId6" Type="http://schemas.openxmlformats.org/officeDocument/2006/relationships/tags" Target="../tags/tag92.xml"/><Relationship Id="rId11" Type="http://schemas.openxmlformats.org/officeDocument/2006/relationships/image" Target="../media/image13.emf"/><Relationship Id="rId5" Type="http://schemas.openxmlformats.org/officeDocument/2006/relationships/tags" Target="../tags/tag91.xml"/><Relationship Id="rId10" Type="http://schemas.openxmlformats.org/officeDocument/2006/relationships/oleObject" Target="../embeddings/oleObject17.bin"/><Relationship Id="rId4" Type="http://schemas.openxmlformats.org/officeDocument/2006/relationships/tags" Target="../tags/tag90.xml"/><Relationship Id="rId9"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chart" Target="../charts/chart9.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chart" Target="../charts/chart10.xml"/><Relationship Id="rId2" Type="http://schemas.openxmlformats.org/officeDocument/2006/relationships/tags" Target="../tags/tag98.xml"/><Relationship Id="rId1" Type="http://schemas.openxmlformats.org/officeDocument/2006/relationships/vmlDrawing" Target="../drawings/vmlDrawing18.vml"/><Relationship Id="rId6" Type="http://schemas.openxmlformats.org/officeDocument/2006/relationships/tags" Target="../tags/tag102.xml"/><Relationship Id="rId11" Type="http://schemas.openxmlformats.org/officeDocument/2006/relationships/image" Target="../media/image1.emf"/><Relationship Id="rId5" Type="http://schemas.openxmlformats.org/officeDocument/2006/relationships/tags" Target="../tags/tag101.xml"/><Relationship Id="rId10" Type="http://schemas.openxmlformats.org/officeDocument/2006/relationships/oleObject" Target="../embeddings/oleObject18.bin"/><Relationship Id="rId4" Type="http://schemas.openxmlformats.org/officeDocument/2006/relationships/tags" Target="../tags/tag100.xml"/><Relationship Id="rId9"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chart" Target="../charts/chart11.xml"/><Relationship Id="rId2" Type="http://schemas.openxmlformats.org/officeDocument/2006/relationships/tags" Target="../tags/tag104.xml"/><Relationship Id="rId1" Type="http://schemas.openxmlformats.org/officeDocument/2006/relationships/vmlDrawing" Target="../drawings/vmlDrawing19.vml"/><Relationship Id="rId6" Type="http://schemas.openxmlformats.org/officeDocument/2006/relationships/tags" Target="../tags/tag108.xml"/><Relationship Id="rId11" Type="http://schemas.openxmlformats.org/officeDocument/2006/relationships/image" Target="../media/image1.emf"/><Relationship Id="rId5" Type="http://schemas.openxmlformats.org/officeDocument/2006/relationships/tags" Target="../tags/tag107.xml"/><Relationship Id="rId10" Type="http://schemas.openxmlformats.org/officeDocument/2006/relationships/oleObject" Target="../embeddings/oleObject19.bin"/><Relationship Id="rId4" Type="http://schemas.openxmlformats.org/officeDocument/2006/relationships/tags" Target="../tags/tag106.xml"/><Relationship Id="rId9"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chart" Target="../charts/chart12.xml"/><Relationship Id="rId2" Type="http://schemas.openxmlformats.org/officeDocument/2006/relationships/tags" Target="../tags/tag110.xml"/><Relationship Id="rId1" Type="http://schemas.openxmlformats.org/officeDocument/2006/relationships/vmlDrawing" Target="../drawings/vmlDrawing20.vml"/><Relationship Id="rId6" Type="http://schemas.openxmlformats.org/officeDocument/2006/relationships/tags" Target="../tags/tag114.xml"/><Relationship Id="rId11" Type="http://schemas.openxmlformats.org/officeDocument/2006/relationships/image" Target="../media/image1.emf"/><Relationship Id="rId5" Type="http://schemas.openxmlformats.org/officeDocument/2006/relationships/tags" Target="../tags/tag113.xml"/><Relationship Id="rId10" Type="http://schemas.openxmlformats.org/officeDocument/2006/relationships/oleObject" Target="../embeddings/oleObject20.bin"/><Relationship Id="rId4" Type="http://schemas.openxmlformats.org/officeDocument/2006/relationships/tags" Target="../tags/tag112.xml"/><Relationship Id="rId9"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3.xml"/><Relationship Id="rId4"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0.xml"/><Relationship Id="rId7" Type="http://schemas.openxmlformats.org/officeDocument/2006/relationships/slideLayout" Target="../slideLayouts/slideLayout21.xml"/><Relationship Id="rId2" Type="http://schemas.openxmlformats.org/officeDocument/2006/relationships/tags" Target="../tags/tag119.xml"/><Relationship Id="rId1" Type="http://schemas.openxmlformats.org/officeDocument/2006/relationships/vmlDrawing" Target="../drawings/vmlDrawing22.vml"/><Relationship Id="rId6" Type="http://schemas.openxmlformats.org/officeDocument/2006/relationships/tags" Target="../tags/tag123.xml"/><Relationship Id="rId11" Type="http://schemas.openxmlformats.org/officeDocument/2006/relationships/image" Target="../media/image1.emf"/><Relationship Id="rId5" Type="http://schemas.openxmlformats.org/officeDocument/2006/relationships/tags" Target="../tags/tag122.xml"/><Relationship Id="rId10" Type="http://schemas.openxmlformats.org/officeDocument/2006/relationships/oleObject" Target="../embeddings/oleObject22.bin"/><Relationship Id="rId4" Type="http://schemas.openxmlformats.org/officeDocument/2006/relationships/tags" Target="../tags/tag121.xml"/><Relationship Id="rId9" Type="http://schemas.openxmlformats.org/officeDocument/2006/relationships/chart" Target="../charts/chart13.xml"/></Relationships>
</file>

<file path=ppt/slides/_rels/slide22.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chart" Target="../charts/chart14.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Layout" Target="../slideLayouts/slideLayout21.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chart" Target="../charts/chart15.xml"/><Relationship Id="rId2" Type="http://schemas.openxmlformats.org/officeDocument/2006/relationships/tags" Target="../tags/tag134.xml"/><Relationship Id="rId1" Type="http://schemas.openxmlformats.org/officeDocument/2006/relationships/vmlDrawing" Target="../drawings/vmlDrawing23.vml"/><Relationship Id="rId6" Type="http://schemas.openxmlformats.org/officeDocument/2006/relationships/tags" Target="../tags/tag138.xml"/><Relationship Id="rId11" Type="http://schemas.openxmlformats.org/officeDocument/2006/relationships/image" Target="../media/image1.emf"/><Relationship Id="rId5" Type="http://schemas.openxmlformats.org/officeDocument/2006/relationships/tags" Target="../tags/tag137.xml"/><Relationship Id="rId10" Type="http://schemas.openxmlformats.org/officeDocument/2006/relationships/oleObject" Target="../embeddings/oleObject23.bin"/><Relationship Id="rId4" Type="http://schemas.openxmlformats.org/officeDocument/2006/relationships/tags" Target="../tags/tag136.xml"/><Relationship Id="rId9"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chart" Target="../charts/chart17.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chart" Target="../charts/chart16.xml"/><Relationship Id="rId2" Type="http://schemas.openxmlformats.org/officeDocument/2006/relationships/tags" Target="../tags/tag140.xml"/><Relationship Id="rId1" Type="http://schemas.openxmlformats.org/officeDocument/2006/relationships/vmlDrawing" Target="../drawings/vmlDrawing24.vml"/><Relationship Id="rId6" Type="http://schemas.openxmlformats.org/officeDocument/2006/relationships/tags" Target="../tags/tag144.xml"/><Relationship Id="rId11" Type="http://schemas.openxmlformats.org/officeDocument/2006/relationships/image" Target="../media/image1.emf"/><Relationship Id="rId5" Type="http://schemas.openxmlformats.org/officeDocument/2006/relationships/tags" Target="../tags/tag143.xml"/><Relationship Id="rId15" Type="http://schemas.openxmlformats.org/officeDocument/2006/relationships/chart" Target="../charts/chart19.xml"/><Relationship Id="rId10" Type="http://schemas.openxmlformats.org/officeDocument/2006/relationships/oleObject" Target="../embeddings/oleObject24.bin"/><Relationship Id="rId4" Type="http://schemas.openxmlformats.org/officeDocument/2006/relationships/tags" Target="../tags/tag142.xml"/><Relationship Id="rId9" Type="http://schemas.openxmlformats.org/officeDocument/2006/relationships/notesSlide" Target="../notesSlides/notesSlide17.xml"/><Relationship Id="rId1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chart" Target="../charts/chart20.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18.xml"/><Relationship Id="rId5" Type="http://schemas.openxmlformats.org/officeDocument/2006/relationships/slideLayout" Target="../slideLayouts/slideLayout21.xml"/><Relationship Id="rId4" Type="http://schemas.openxmlformats.org/officeDocument/2006/relationships/tags" Target="../tags/tag14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15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151.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chart" Target="../charts/chart2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chart" Target="../charts/chart22.xml"/><Relationship Id="rId2" Type="http://schemas.openxmlformats.org/officeDocument/2006/relationships/tags" Target="../tags/tag152.xml"/><Relationship Id="rId1" Type="http://schemas.openxmlformats.org/officeDocument/2006/relationships/vmlDrawing" Target="../drawings/vmlDrawing25.vml"/><Relationship Id="rId6" Type="http://schemas.openxmlformats.org/officeDocument/2006/relationships/tags" Target="../tags/tag156.xml"/><Relationship Id="rId11" Type="http://schemas.openxmlformats.org/officeDocument/2006/relationships/chart" Target="../charts/chart21.xml"/><Relationship Id="rId5" Type="http://schemas.openxmlformats.org/officeDocument/2006/relationships/tags" Target="../tags/tag155.xml"/><Relationship Id="rId10" Type="http://schemas.openxmlformats.org/officeDocument/2006/relationships/image" Target="../media/image13.emf"/><Relationship Id="rId4" Type="http://schemas.openxmlformats.org/officeDocument/2006/relationships/tags" Target="../tags/tag154.xml"/><Relationship Id="rId9" Type="http://schemas.openxmlformats.org/officeDocument/2006/relationships/oleObject" Target="../embeddings/oleObject25.bin"/><Relationship Id="rId14" Type="http://schemas.openxmlformats.org/officeDocument/2006/relationships/chart" Target="../charts/chart24.xml"/></Relationships>
</file>

<file path=ppt/slides/_rels/slide29.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160.xml"/><Relationship Id="rId7" Type="http://schemas.openxmlformats.org/officeDocument/2006/relationships/chart" Target="../charts/chart26.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25.xml"/><Relationship Id="rId5" Type="http://schemas.openxmlformats.org/officeDocument/2006/relationships/slideLayout" Target="../slideLayouts/slideLayout21.xml"/><Relationship Id="rId4" Type="http://schemas.openxmlformats.org/officeDocument/2006/relationships/tags" Target="../tags/tag161.xml"/><Relationship Id="rId9" Type="http://schemas.openxmlformats.org/officeDocument/2006/relationships/chart" Target="../charts/chart28.xml"/></Relationships>
</file>

<file path=ppt/slides/_rels/slide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3.xml"/><Relationship Id="rId7" Type="http://schemas.openxmlformats.org/officeDocument/2006/relationships/oleObject" Target="../embeddings/oleObject26.bin"/><Relationship Id="rId2" Type="http://schemas.openxmlformats.org/officeDocument/2006/relationships/tags" Target="../tags/tag162.xml"/><Relationship Id="rId1" Type="http://schemas.openxmlformats.org/officeDocument/2006/relationships/vmlDrawing" Target="../drawings/vmlDrawing26.vml"/><Relationship Id="rId6" Type="http://schemas.openxmlformats.org/officeDocument/2006/relationships/notesSlide" Target="../notesSlides/notesSlide21.xml"/><Relationship Id="rId5" Type="http://schemas.openxmlformats.org/officeDocument/2006/relationships/slideLayout" Target="../slideLayouts/slideLayout21.xml"/><Relationship Id="rId4" Type="http://schemas.openxmlformats.org/officeDocument/2006/relationships/tags" Target="../tags/tag164.xml"/></Relationships>
</file>

<file path=ppt/slides/_rels/slide3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6.xml"/><Relationship Id="rId7" Type="http://schemas.openxmlformats.org/officeDocument/2006/relationships/oleObject" Target="../embeddings/oleObject27.bin"/><Relationship Id="rId2" Type="http://schemas.openxmlformats.org/officeDocument/2006/relationships/tags" Target="../tags/tag165.xml"/><Relationship Id="rId1" Type="http://schemas.openxmlformats.org/officeDocument/2006/relationships/vmlDrawing" Target="../drawings/vmlDrawing27.vml"/><Relationship Id="rId6" Type="http://schemas.openxmlformats.org/officeDocument/2006/relationships/notesSlide" Target="../notesSlides/notesSlide22.xml"/><Relationship Id="rId5" Type="http://schemas.openxmlformats.org/officeDocument/2006/relationships/slideLayout" Target="../slideLayouts/slideLayout21.xml"/><Relationship Id="rId4" Type="http://schemas.openxmlformats.org/officeDocument/2006/relationships/tags" Target="../tags/tag167.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chart" Target="../charts/chart29.xml"/><Relationship Id="rId2" Type="http://schemas.openxmlformats.org/officeDocument/2006/relationships/tags" Target="../tags/tag168.xml"/><Relationship Id="rId1" Type="http://schemas.openxmlformats.org/officeDocument/2006/relationships/vmlDrawing" Target="../drawings/vmlDrawing28.vml"/><Relationship Id="rId6" Type="http://schemas.openxmlformats.org/officeDocument/2006/relationships/tags" Target="../tags/tag172.xml"/><Relationship Id="rId11" Type="http://schemas.openxmlformats.org/officeDocument/2006/relationships/image" Target="../media/image18.emf"/><Relationship Id="rId5" Type="http://schemas.openxmlformats.org/officeDocument/2006/relationships/tags" Target="../tags/tag171.xml"/><Relationship Id="rId10" Type="http://schemas.openxmlformats.org/officeDocument/2006/relationships/oleObject" Target="../embeddings/oleObject28.bin"/><Relationship Id="rId4" Type="http://schemas.openxmlformats.org/officeDocument/2006/relationships/tags" Target="../tags/tag170.xml"/><Relationship Id="rId9"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75.xml"/><Relationship Id="rId7" Type="http://schemas.openxmlformats.org/officeDocument/2006/relationships/slideLayout" Target="../slideLayouts/slideLayout21.xml"/><Relationship Id="rId12" Type="http://schemas.openxmlformats.org/officeDocument/2006/relationships/image" Target="../media/image20.png"/><Relationship Id="rId2" Type="http://schemas.openxmlformats.org/officeDocument/2006/relationships/tags" Target="../tags/tag174.xml"/><Relationship Id="rId1" Type="http://schemas.openxmlformats.org/officeDocument/2006/relationships/vmlDrawing" Target="../drawings/vmlDrawing29.vml"/><Relationship Id="rId6" Type="http://schemas.openxmlformats.org/officeDocument/2006/relationships/tags" Target="../tags/tag178.xml"/><Relationship Id="rId11" Type="http://schemas.openxmlformats.org/officeDocument/2006/relationships/chart" Target="../charts/chart30.xml"/><Relationship Id="rId5" Type="http://schemas.openxmlformats.org/officeDocument/2006/relationships/tags" Target="../tags/tag177.xml"/><Relationship Id="rId10" Type="http://schemas.openxmlformats.org/officeDocument/2006/relationships/image" Target="../media/image1.emf"/><Relationship Id="rId4" Type="http://schemas.openxmlformats.org/officeDocument/2006/relationships/tags" Target="../tags/tag176.xml"/><Relationship Id="rId9"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9.xml"/></Relationships>
</file>

<file path=ppt/slides/_rels/slide35.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chart" Target="../charts/chart3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25.xml"/><Relationship Id="rId5" Type="http://schemas.openxmlformats.org/officeDocument/2006/relationships/slideLayout" Target="../slideLayouts/slideLayout21.xml"/><Relationship Id="rId4" Type="http://schemas.openxmlformats.org/officeDocument/2006/relationships/tags" Target="../tags/tag183.xml"/></Relationships>
</file>

<file path=ppt/slides/_rels/slide36.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chart" Target="../charts/chart3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26.xml"/><Relationship Id="rId5" Type="http://schemas.openxmlformats.org/officeDocument/2006/relationships/slideLayout" Target="../slideLayouts/slideLayout21.xml"/><Relationship Id="rId4" Type="http://schemas.openxmlformats.org/officeDocument/2006/relationships/tags" Target="../tags/tag187.xml"/></Relationships>
</file>

<file path=ppt/slides/_rels/slide37.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chart" Target="../charts/chart33.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27.xml"/><Relationship Id="rId5" Type="http://schemas.openxmlformats.org/officeDocument/2006/relationships/slideLayout" Target="../slideLayouts/slideLayout21.xml"/><Relationship Id="rId4" Type="http://schemas.openxmlformats.org/officeDocument/2006/relationships/tags" Target="../tags/tag191.xml"/></Relationships>
</file>

<file path=ppt/slides/_rels/slide38.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chart" Target="../charts/chart3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28.xml"/><Relationship Id="rId5" Type="http://schemas.openxmlformats.org/officeDocument/2006/relationships/slideLayout" Target="../slideLayouts/slideLayout21.xml"/><Relationship Id="rId4" Type="http://schemas.openxmlformats.org/officeDocument/2006/relationships/tags" Target="../tags/tag195.xml"/></Relationships>
</file>

<file path=ppt/slides/_rels/slide39.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chart" Target="../charts/chart35.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29.xml"/><Relationship Id="rId5" Type="http://schemas.openxmlformats.org/officeDocument/2006/relationships/slideLayout" Target="../slideLayouts/slideLayout21.xml"/><Relationship Id="rId4" Type="http://schemas.openxmlformats.org/officeDocument/2006/relationships/tags" Target="../tags/tag19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10" Type="http://schemas.openxmlformats.org/officeDocument/2006/relationships/chart" Target="../charts/chart36.xml"/><Relationship Id="rId4" Type="http://schemas.openxmlformats.org/officeDocument/2006/relationships/tags" Target="../tags/tag203.xml"/><Relationship Id="rId9"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08.xml"/><Relationship Id="rId7" Type="http://schemas.openxmlformats.org/officeDocument/2006/relationships/slideLayout" Target="../slideLayouts/slideLayout21.xml"/><Relationship Id="rId2" Type="http://schemas.openxmlformats.org/officeDocument/2006/relationships/tags" Target="../tags/tag207.xml"/><Relationship Id="rId1" Type="http://schemas.openxmlformats.org/officeDocument/2006/relationships/vmlDrawing" Target="../drawings/vmlDrawing30.vml"/><Relationship Id="rId6" Type="http://schemas.openxmlformats.org/officeDocument/2006/relationships/tags" Target="../tags/tag211.xml"/><Relationship Id="rId11" Type="http://schemas.openxmlformats.org/officeDocument/2006/relationships/image" Target="../media/image1.emf"/><Relationship Id="rId5" Type="http://schemas.openxmlformats.org/officeDocument/2006/relationships/tags" Target="../tags/tag210.xml"/><Relationship Id="rId10" Type="http://schemas.openxmlformats.org/officeDocument/2006/relationships/oleObject" Target="../embeddings/oleObject30.bin"/><Relationship Id="rId4" Type="http://schemas.openxmlformats.org/officeDocument/2006/relationships/tags" Target="../tags/tag209.xml"/><Relationship Id="rId9"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chart" Target="../charts/chart38.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32.xml"/><Relationship Id="rId5" Type="http://schemas.openxmlformats.org/officeDocument/2006/relationships/slideLayout" Target="../slideLayouts/slideLayout21.xml"/><Relationship Id="rId4" Type="http://schemas.openxmlformats.org/officeDocument/2006/relationships/tags" Target="../tags/tag215.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vmlDrawing" Target="../drawings/vmlDrawing31.vml"/><Relationship Id="rId6" Type="http://schemas.openxmlformats.org/officeDocument/2006/relationships/tags" Target="../tags/tag220.xml"/><Relationship Id="rId11" Type="http://schemas.openxmlformats.org/officeDocument/2006/relationships/image" Target="../media/image1.emf"/><Relationship Id="rId5" Type="http://schemas.openxmlformats.org/officeDocument/2006/relationships/tags" Target="../tags/tag219.xml"/><Relationship Id="rId10" Type="http://schemas.openxmlformats.org/officeDocument/2006/relationships/oleObject" Target="../embeddings/oleObject31.bin"/><Relationship Id="rId4" Type="http://schemas.openxmlformats.org/officeDocument/2006/relationships/tags" Target="../tags/tag218.xml"/><Relationship Id="rId9"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image" Target="../media/image1.emf"/><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oleObject" Target="../embeddings/oleObject32.bin"/><Relationship Id="rId2" Type="http://schemas.openxmlformats.org/officeDocument/2006/relationships/tags" Target="../tags/tag222.xml"/><Relationship Id="rId1" Type="http://schemas.openxmlformats.org/officeDocument/2006/relationships/vmlDrawing" Target="../drawings/vmlDrawing32.vml"/><Relationship Id="rId6" Type="http://schemas.openxmlformats.org/officeDocument/2006/relationships/tags" Target="../tags/tag226.xml"/><Relationship Id="rId11" Type="http://schemas.openxmlformats.org/officeDocument/2006/relationships/notesSlide" Target="../notesSlides/notesSlide34.xml"/><Relationship Id="rId5" Type="http://schemas.openxmlformats.org/officeDocument/2006/relationships/tags" Target="../tags/tag225.xml"/><Relationship Id="rId10" Type="http://schemas.openxmlformats.org/officeDocument/2006/relationships/slideLayout" Target="../slideLayouts/slideLayout21.xml"/><Relationship Id="rId4" Type="http://schemas.openxmlformats.org/officeDocument/2006/relationships/tags" Target="../tags/tag224.xml"/><Relationship Id="rId9" Type="http://schemas.openxmlformats.org/officeDocument/2006/relationships/tags" Target="../tags/tag2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5.xml"/><Relationship Id="rId7" Type="http://schemas.openxmlformats.org/officeDocument/2006/relationships/chart" Target="../charts/chart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6.jpeg"/><Relationship Id="rId5" Type="http://schemas.openxmlformats.org/officeDocument/2006/relationships/notesSlide" Target="../notesSlides/notesSlide3.xml"/><Relationship Id="rId4"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chart" Target="../charts/chart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7.jpg"/><Relationship Id="rId5" Type="http://schemas.openxmlformats.org/officeDocument/2006/relationships/notesSlide" Target="../notesSlides/notesSlide4.xml"/><Relationship Id="rId4"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0.xml"/><Relationship Id="rId7" Type="http://schemas.openxmlformats.org/officeDocument/2006/relationships/slideLayout" Target="../slideLayouts/slideLayout31.xml"/><Relationship Id="rId12" Type="http://schemas.openxmlformats.org/officeDocument/2006/relationships/chart" Target="../charts/chart4.xml"/><Relationship Id="rId2" Type="http://schemas.openxmlformats.org/officeDocument/2006/relationships/tags" Target="../tags/tag49.xml"/><Relationship Id="rId1" Type="http://schemas.openxmlformats.org/officeDocument/2006/relationships/vmlDrawing" Target="../drawings/vmlDrawing13.vml"/><Relationship Id="rId6" Type="http://schemas.openxmlformats.org/officeDocument/2006/relationships/tags" Target="../tags/tag53.xml"/><Relationship Id="rId11" Type="http://schemas.openxmlformats.org/officeDocument/2006/relationships/image" Target="../media/image19.jpg"/><Relationship Id="rId5" Type="http://schemas.openxmlformats.org/officeDocument/2006/relationships/tags" Target="../tags/tag52.xml"/><Relationship Id="rId10" Type="http://schemas.openxmlformats.org/officeDocument/2006/relationships/image" Target="../media/image18.emf"/><Relationship Id="rId4" Type="http://schemas.openxmlformats.org/officeDocument/2006/relationships/tags" Target="../tags/tag51.xml"/><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2541793-E32B-4735-87F6-1B660B8FEF47}"/>
              </a:ext>
            </a:extLst>
          </p:cNvPr>
          <p:cNvGraphicFramePr>
            <a:graphicFrameLocks noChangeAspect="1"/>
          </p:cNvGraphicFramePr>
          <p:nvPr>
            <p:custDataLst>
              <p:tags r:id="rId3"/>
            </p:custDataLst>
            <p:extLst>
              <p:ext uri="{D42A27DB-BD31-4B8C-83A1-F6EECF244321}">
                <p14:modId xmlns:p14="http://schemas.microsoft.com/office/powerpoint/2010/main" val="2473742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31" name="think-cell Slide" r:id="rId8" imgW="287" imgH="284" progId="TCLayout.ActiveDocument.1">
                  <p:embed/>
                </p:oleObj>
              </mc:Choice>
              <mc:Fallback>
                <p:oleObj name="think-cell Slide" r:id="rId8" imgW="287" imgH="284"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E0541-474C-4DF4-B736-28FD84775906}"/>
              </a:ext>
            </a:extLst>
          </p:cNvPr>
          <p:cNvSpPr/>
          <p:nvPr>
            <p:custDataLst>
              <p:tags r:id="rId4"/>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b="0" dirty="0" err="1">
              <a:latin typeface="Arial" panose="020B0604020202020204" pitchFamily="34" charset="0"/>
              <a:ea typeface="+mj-ea"/>
              <a:cs typeface="+mj-cs"/>
              <a:sym typeface="Arial" panose="020B0604020202020204" pitchFamily="34" charset="0"/>
            </a:endParaRPr>
          </a:p>
        </p:txBody>
      </p:sp>
      <p:pic>
        <p:nvPicPr>
          <p:cNvPr id="6" name="Picture Placeholder 4">
            <a:extLst>
              <a:ext uri="{FF2B5EF4-FFF2-40B4-BE49-F238E27FC236}">
                <a16:creationId xmlns:a16="http://schemas.microsoft.com/office/drawing/2014/main" id="{79645014-1B69-4648-9A0C-75145C43FA09}"/>
              </a:ext>
            </a:extLst>
          </p:cNvPr>
          <p:cNvPicPr>
            <a:picLocks noGrp="1" noChangeAspect="1"/>
          </p:cNvPicPr>
          <p:nvPr>
            <p:ph type="pic" sz="quarter" idx="19"/>
          </p:nvPr>
        </p:nvPicPr>
        <p:blipFill rotWithShape="1">
          <a:blip r:embed="rId10" cstate="screen">
            <a:extLst>
              <a:ext uri="{28A0092B-C50C-407E-A947-70E740481C1C}">
                <a14:useLocalDpi xmlns:a14="http://schemas.microsoft.com/office/drawing/2010/main"/>
              </a:ext>
            </a:extLst>
          </a:blip>
          <a:srcRect/>
          <a:stretch/>
        </p:blipFill>
        <p:spPr>
          <a:xfrm>
            <a:off x="327025" y="1416050"/>
            <a:ext cx="9783763" cy="5003800"/>
          </a:xfrm>
          <a:prstGeom prst="rect">
            <a:avLst/>
          </a:prstGeom>
        </p:spPr>
      </p:pic>
      <p:sp>
        <p:nvSpPr>
          <p:cNvPr id="4" name="Title 3"/>
          <p:cNvSpPr>
            <a:spLocks noGrp="1"/>
          </p:cNvSpPr>
          <p:nvPr>
            <p:ph type="title"/>
            <p:custDataLst>
              <p:tags r:id="rId5"/>
            </p:custDataLst>
          </p:nvPr>
        </p:nvSpPr>
        <p:spPr/>
        <p:txBody>
          <a:bodyPr/>
          <a:lstStyle/>
          <a:p>
            <a:r>
              <a:rPr lang="en-NZ" dirty="0">
                <a:solidFill>
                  <a:schemeClr val="accent1"/>
                </a:solidFill>
              </a:rPr>
              <a:t>Mood of the Nation</a:t>
            </a:r>
            <a:br>
              <a:rPr lang="en-NZ" dirty="0">
                <a:solidFill>
                  <a:schemeClr val="accent1"/>
                </a:solidFill>
              </a:rPr>
            </a:br>
            <a:r>
              <a:rPr lang="en-NZ" dirty="0">
                <a:solidFill>
                  <a:schemeClr val="accent1"/>
                </a:solidFill>
              </a:rPr>
              <a:t>New Zealanders' perceptions of international visitors</a:t>
            </a:r>
            <a:br>
              <a:rPr lang="en-NZ" dirty="0">
                <a:solidFill>
                  <a:schemeClr val="accent1"/>
                </a:solidFill>
              </a:rPr>
            </a:br>
            <a:r>
              <a:rPr lang="en-NZ" sz="1800" dirty="0">
                <a:solidFill>
                  <a:schemeClr val="accent1"/>
                </a:solidFill>
              </a:rPr>
              <a:t>March 2020</a:t>
            </a:r>
            <a:endParaRPr lang="en-GB" dirty="0">
              <a:solidFill>
                <a:schemeClr val="accent1"/>
              </a:solidFill>
            </a:endParaRPr>
          </a:p>
        </p:txBody>
      </p:sp>
    </p:spTree>
    <p:custDataLst>
      <p:tags r:id="rId2"/>
    </p:custDataLst>
    <p:extLst>
      <p:ext uri="{BB962C8B-B14F-4D97-AF65-F5344CB8AC3E}">
        <p14:creationId xmlns:p14="http://schemas.microsoft.com/office/powerpoint/2010/main" val="129063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81" y="2008205"/>
            <a:ext cx="1841500" cy="1405484"/>
          </a:xfrm>
        </p:spPr>
        <p:txBody>
          <a:bodyPr/>
          <a:lstStyle/>
          <a:p>
            <a:r>
              <a:rPr lang="en-NZ" dirty="0">
                <a:solidFill>
                  <a:schemeClr val="accent1"/>
                </a:solidFill>
              </a:rPr>
              <a:t>3</a:t>
            </a:r>
          </a:p>
        </p:txBody>
      </p:sp>
      <p:sp>
        <p:nvSpPr>
          <p:cNvPr id="3" name="Title 2"/>
          <p:cNvSpPr>
            <a:spLocks noGrp="1"/>
          </p:cNvSpPr>
          <p:nvPr>
            <p:ph type="title"/>
          </p:nvPr>
        </p:nvSpPr>
        <p:spPr/>
        <p:txBody>
          <a:bodyPr/>
          <a:lstStyle/>
          <a:p>
            <a:r>
              <a:rPr lang="en-NZ" dirty="0">
                <a:solidFill>
                  <a:schemeClr val="accent1"/>
                </a:solidFill>
              </a:rPr>
              <a:t>Detailed insights</a:t>
            </a:r>
          </a:p>
        </p:txBody>
      </p:sp>
    </p:spTree>
    <p:custDataLst>
      <p:tags r:id="rId1"/>
    </p:custDataLst>
    <p:extLst>
      <p:ext uri="{BB962C8B-B14F-4D97-AF65-F5344CB8AC3E}">
        <p14:creationId xmlns:p14="http://schemas.microsoft.com/office/powerpoint/2010/main" val="195843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72"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a:t>The vast majority of New Zealanders continue to agree that international tourism is good for New Zealand, with no change in this sentiment compared to a year ago</a:t>
            </a:r>
            <a:endParaRPr lang="en-NZ" dirty="0">
              <a:solidFill>
                <a:schemeClr val="accent1"/>
              </a:solidFill>
              <a:latin typeface="+mj-lt"/>
            </a:endParaRP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solidFill>
                  <a:schemeClr val="accent1"/>
                </a:solidFill>
              </a:rPr>
              <a:t>International tourism is good for New Zealand</a:t>
            </a:r>
          </a:p>
          <a:p>
            <a:r>
              <a:rPr lang="en-GB" sz="1100" b="0" dirty="0">
                <a:solidFill>
                  <a:schemeClr val="accent1"/>
                </a:solidFill>
              </a:rPr>
              <a:t>% agree, 18+ year olds</a:t>
            </a:r>
          </a:p>
        </p:txBody>
      </p:sp>
      <p:sp>
        <p:nvSpPr>
          <p:cNvPr id="17" name="TextBox 16"/>
          <p:cNvSpPr txBox="1"/>
          <p:nvPr>
            <p:custDataLst>
              <p:tags r:id="rId3"/>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 </a:t>
            </a:r>
            <a:r>
              <a:rPr lang="pt-BR" sz="700" b="0" dirty="0">
                <a:solidFill>
                  <a:schemeClr val="accent1"/>
                </a:solidFill>
                <a:latin typeface="+mn-lt"/>
              </a:rPr>
              <a:t>Mar-17 n = 500 | Nov-17 n = 501 | Mar-18 n = 555 | Nov-18 n = 1084 | Mar-19 n = 1083 </a:t>
            </a:r>
            <a:r>
              <a:rPr lang="pt-BR" sz="700" b="0" dirty="0">
                <a:solidFill>
                  <a:schemeClr val="accent1"/>
                </a:solidFill>
              </a:rPr>
              <a:t>| Nov-19 n = 1081 | Mar-20 n = 1089</a:t>
            </a:r>
            <a:endParaRPr lang="pt-BR" sz="700" b="0" dirty="0">
              <a:solidFill>
                <a:schemeClr val="accent1"/>
              </a:solidFill>
              <a:latin typeface="+mn-lt"/>
            </a:endParaRPr>
          </a:p>
        </p:txBody>
      </p:sp>
      <p:graphicFrame>
        <p:nvGraphicFramePr>
          <p:cNvPr id="21" name="MAC_579_21"/>
          <p:cNvGraphicFramePr>
            <a:graphicFrameLocks noGrp="1"/>
          </p:cNvGraphicFramePr>
          <p:nvPr>
            <p:ph sz="quarter" idx="11"/>
            <p:custDataLst>
              <p:tags r:id="rId4"/>
            </p:custDataLst>
            <p:extLst>
              <p:ext uri="{D42A27DB-BD31-4B8C-83A1-F6EECF244321}">
                <p14:modId xmlns:p14="http://schemas.microsoft.com/office/powerpoint/2010/main" val="249589331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grpSp>
        <p:nvGrpSpPr>
          <p:cNvPr id="6" name="Group 5">
            <a:extLst>
              <a:ext uri="{FF2B5EF4-FFF2-40B4-BE49-F238E27FC236}">
                <a16:creationId xmlns:a16="http://schemas.microsoft.com/office/drawing/2014/main" id="{A8A2B500-181E-4729-81EB-37D32A1D2956}"/>
              </a:ext>
            </a:extLst>
          </p:cNvPr>
          <p:cNvGrpSpPr/>
          <p:nvPr/>
        </p:nvGrpSpPr>
        <p:grpSpPr>
          <a:xfrm>
            <a:off x="8287964" y="6176410"/>
            <a:ext cx="1899936" cy="326022"/>
            <a:chOff x="8287964" y="6176410"/>
            <a:chExt cx="1899936" cy="326022"/>
          </a:xfrm>
        </p:grpSpPr>
        <p:sp>
          <p:nvSpPr>
            <p:cNvPr id="23" name="Rectangle 22">
              <a:extLst>
                <a:ext uri="{FF2B5EF4-FFF2-40B4-BE49-F238E27FC236}">
                  <a16:creationId xmlns:a16="http://schemas.microsoft.com/office/drawing/2014/main" id="{B4110CA9-BF5C-405F-8ED5-024D4748DD54}"/>
                </a:ext>
              </a:extLst>
            </p:cNvPr>
            <p:cNvSpPr/>
            <p:nvPr/>
          </p:nvSpPr>
          <p:spPr bwMode="ltGray">
            <a:xfrm>
              <a:off x="8287964" y="6183508"/>
              <a:ext cx="1822821"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4" name="Text Box 21">
              <a:extLst>
                <a:ext uri="{FF2B5EF4-FFF2-40B4-BE49-F238E27FC236}">
                  <a16:creationId xmlns:a16="http://schemas.microsoft.com/office/drawing/2014/main" id="{8CF78043-01B1-4C16-B2BA-B50BE22888E5}"/>
                </a:ext>
              </a:extLst>
            </p:cNvPr>
            <p:cNvSpPr txBox="1">
              <a:spLocks noChangeArrowheads="1"/>
            </p:cNvSpPr>
            <p:nvPr>
              <p:custDataLst>
                <p:tags r:id="rId5"/>
              </p:custDataLst>
            </p:nvPr>
          </p:nvSpPr>
          <p:spPr bwMode="gray">
            <a:xfrm>
              <a:off x="8719382" y="6176410"/>
              <a:ext cx="1468518"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5" name="AutoShape 22">
              <a:extLst>
                <a:ext uri="{FF2B5EF4-FFF2-40B4-BE49-F238E27FC236}">
                  <a16:creationId xmlns:a16="http://schemas.microsoft.com/office/drawing/2014/main" id="{3DE893F9-88C0-42FE-BA00-3E624251B413}"/>
                </a:ext>
              </a:extLst>
            </p:cNvPr>
            <p:cNvSpPr>
              <a:spLocks noChangeArrowheads="1"/>
            </p:cNvSpPr>
            <p:nvPr>
              <p:custDataLst>
                <p:tags r:id="rId6"/>
              </p:custDataLst>
            </p:nvPr>
          </p:nvSpPr>
          <p:spPr bwMode="gray">
            <a:xfrm rot="10800000">
              <a:off x="8519389" y="6266770"/>
              <a:ext cx="154225"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6" name="AutoShape 20">
              <a:extLst>
                <a:ext uri="{FF2B5EF4-FFF2-40B4-BE49-F238E27FC236}">
                  <a16:creationId xmlns:a16="http://schemas.microsoft.com/office/drawing/2014/main" id="{63FF839F-72F2-48BE-84CB-6EB5B7F2FB48}"/>
                </a:ext>
              </a:extLst>
            </p:cNvPr>
            <p:cNvSpPr>
              <a:spLocks noChangeArrowheads="1"/>
            </p:cNvSpPr>
            <p:nvPr>
              <p:custDataLst>
                <p:tags r:id="rId7"/>
              </p:custDataLst>
            </p:nvPr>
          </p:nvSpPr>
          <p:spPr bwMode="gray">
            <a:xfrm>
              <a:off x="8365164" y="6266770"/>
              <a:ext cx="154225"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5" name="Slide Number Placeholder 4">
            <a:extLst>
              <a:ext uri="{FF2B5EF4-FFF2-40B4-BE49-F238E27FC236}">
                <a16:creationId xmlns:a16="http://schemas.microsoft.com/office/drawing/2014/main" id="{08F1CA95-F1F6-415F-8FDC-2FF3A7B51F61}"/>
              </a:ext>
            </a:extLst>
          </p:cNvPr>
          <p:cNvSpPr>
            <a:spLocks noGrp="1"/>
          </p:cNvSpPr>
          <p:nvPr>
            <p:ph type="sldNum" sz="quarter" idx="10"/>
          </p:nvPr>
        </p:nvSpPr>
        <p:spPr/>
        <p:txBody>
          <a:bodyPr/>
          <a:lstStyle/>
          <a:p>
            <a:fld id="{9784CBA3-D598-4B1F-BAA3-EE14B5154290}" type="slidenum">
              <a:rPr lang="en-AU" smtClean="0"/>
              <a:pPr/>
              <a:t>11</a:t>
            </a:fld>
            <a:endParaRPr lang="en-AU" dirty="0"/>
          </a:p>
        </p:txBody>
      </p:sp>
    </p:spTree>
    <p:extLst>
      <p:ext uri="{BB962C8B-B14F-4D97-AF65-F5344CB8AC3E}">
        <p14:creationId xmlns:p14="http://schemas.microsoft.com/office/powerpoint/2010/main" val="104150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392733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00" name="think-cell Slide" r:id="rId12" imgW="270" imgH="270" progId="TCLayout.ActiveDocument.1">
                  <p:embed/>
                </p:oleObj>
              </mc:Choice>
              <mc:Fallback>
                <p:oleObj name="think-cell Slide" r:id="rId12" imgW="270" imgH="270" progId="TCLayout.ActiveDocument.1">
                  <p:embed/>
                  <p:pic>
                    <p:nvPicPr>
                      <p:cNvPr id="14" name="Object 1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NZ" dirty="0"/>
              <a:t>New Zealanders generally agree that they personally are open and welcoming of international tourists, however fewer agree that other </a:t>
            </a:r>
            <a:r>
              <a:rPr lang="en-NZ" dirty="0">
                <a:solidFill>
                  <a:srgbClr val="171717"/>
                </a:solidFill>
              </a:rPr>
              <a:t>New Zealanders </a:t>
            </a:r>
            <a:r>
              <a:rPr lang="en-NZ" dirty="0"/>
              <a:t>feel the same way</a:t>
            </a:r>
            <a:endParaRPr lang="en-NZ" dirty="0">
              <a:solidFill>
                <a:schemeClr val="accent1"/>
              </a:solidFill>
              <a:latin typeface="+mj-lt"/>
            </a:endParaRPr>
          </a:p>
        </p:txBody>
      </p:sp>
      <p:sp>
        <p:nvSpPr>
          <p:cNvPr id="7" name="Text Placeholder 6"/>
          <p:cNvSpPr>
            <a:spLocks noGrp="1"/>
          </p:cNvSpPr>
          <p:nvPr>
            <p:ph type="body" sz="quarter" idx="15"/>
          </p:nvPr>
        </p:nvSpPr>
        <p:spPr>
          <a:xfrm>
            <a:off x="326281" y="1137651"/>
            <a:ext cx="6255494" cy="836679"/>
          </a:xfrm>
        </p:spPr>
        <p:txBody>
          <a:bodyPr/>
          <a:lstStyle/>
          <a:p>
            <a:r>
              <a:rPr lang="en-US" sz="1600" b="0" dirty="0">
                <a:solidFill>
                  <a:schemeClr val="accent1"/>
                </a:solidFill>
              </a:rPr>
              <a:t>Attitudes towards international visitors </a:t>
            </a:r>
          </a:p>
          <a:p>
            <a:r>
              <a:rPr lang="en-GB" sz="1100" b="0" dirty="0">
                <a:solidFill>
                  <a:schemeClr val="accent1"/>
                </a:solidFill>
              </a:rPr>
              <a:t>% agree, 18+ year olds, Mar-20</a:t>
            </a:r>
            <a:endParaRPr lang="en-US" sz="1600" b="0" dirty="0">
              <a:solidFill>
                <a:schemeClr val="accent1"/>
              </a:solidFill>
            </a:endParaRPr>
          </a:p>
        </p:txBody>
      </p:sp>
      <p:graphicFrame>
        <p:nvGraphicFramePr>
          <p:cNvPr id="21" name="MAC_619_21">
            <a:extLst>
              <a:ext uri="{FF2B5EF4-FFF2-40B4-BE49-F238E27FC236}">
                <a16:creationId xmlns:a16="http://schemas.microsoft.com/office/drawing/2014/main" id="{03B3CB1D-1D08-48C7-8A1F-72D141008FC2}"/>
              </a:ext>
            </a:extLst>
          </p:cNvPr>
          <p:cNvGraphicFramePr>
            <a:graphicFrameLocks noGrp="1"/>
          </p:cNvGraphicFramePr>
          <p:nvPr>
            <p:ph sz="quarter" idx="11"/>
            <p:extLst>
              <p:ext uri="{D42A27DB-BD31-4B8C-83A1-F6EECF244321}">
                <p14:modId xmlns:p14="http://schemas.microsoft.com/office/powerpoint/2010/main" val="1349817646"/>
              </p:ext>
            </p:extLst>
          </p:nvPr>
        </p:nvGraphicFramePr>
        <p:xfrm>
          <a:off x="327025" y="1974850"/>
          <a:ext cx="4598988" cy="4445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2" name="MAC_619_22">
            <a:extLst>
              <a:ext uri="{FF2B5EF4-FFF2-40B4-BE49-F238E27FC236}">
                <a16:creationId xmlns:a16="http://schemas.microsoft.com/office/drawing/2014/main" id="{E171328B-A6DC-43C7-B355-48E1DFD67BC3}"/>
              </a:ext>
            </a:extLst>
          </p:cNvPr>
          <p:cNvGraphicFramePr>
            <a:graphicFrameLocks noGrp="1"/>
          </p:cNvGraphicFramePr>
          <p:nvPr>
            <p:ph sz="quarter" idx="12"/>
            <p:extLst>
              <p:ext uri="{D42A27DB-BD31-4B8C-83A1-F6EECF244321}">
                <p14:modId xmlns:p14="http://schemas.microsoft.com/office/powerpoint/2010/main" val="1981052819"/>
              </p:ext>
            </p:extLst>
          </p:nvPr>
        </p:nvGraphicFramePr>
        <p:xfrm>
          <a:off x="5503863" y="1974850"/>
          <a:ext cx="4606925" cy="4445000"/>
        </p:xfrm>
        <a:graphic>
          <a:graphicData uri="http://schemas.openxmlformats.org/drawingml/2006/chart">
            <c:chart xmlns:c="http://schemas.openxmlformats.org/drawingml/2006/chart" xmlns:r="http://schemas.openxmlformats.org/officeDocument/2006/relationships" r:id="rId15"/>
          </a:graphicData>
        </a:graphic>
      </p:graphicFrame>
      <p:sp>
        <p:nvSpPr>
          <p:cNvPr id="23" name="Rectangle 22">
            <a:extLst>
              <a:ext uri="{FF2B5EF4-FFF2-40B4-BE49-F238E27FC236}">
                <a16:creationId xmlns:a16="http://schemas.microsoft.com/office/drawing/2014/main" id="{5198BBA8-0235-43CB-8D27-A303BCDACE94}"/>
              </a:ext>
            </a:extLst>
          </p:cNvPr>
          <p:cNvSpPr/>
          <p:nvPr>
            <p:custDataLst>
              <p:tags r:id="rId4"/>
            </p:custDataLst>
          </p:nvPr>
        </p:nvSpPr>
        <p:spPr>
          <a:xfrm>
            <a:off x="326281" y="2058659"/>
            <a:ext cx="2370737" cy="230832"/>
          </a:xfrm>
          <a:prstGeom prst="rect">
            <a:avLst/>
          </a:prstGeom>
        </p:spPr>
        <p:txBody>
          <a:bodyPr wrap="square" lIns="0" tIns="0" rIns="0" anchor="ctr">
            <a:spAutoFit/>
          </a:bodyPr>
          <a:lstStyle/>
          <a:p>
            <a:pPr defTabSz="910025" fontAlgn="auto">
              <a:spcBef>
                <a:spcPts val="0"/>
              </a:spcBef>
              <a:spcAft>
                <a:spcPts val="0"/>
              </a:spcAft>
              <a:defRPr/>
            </a:pPr>
            <a:r>
              <a:rPr lang="en-NZ" sz="1200" dirty="0">
                <a:solidFill>
                  <a:schemeClr val="accent1"/>
                </a:solidFill>
              </a:rPr>
              <a:t>Personal perceptions</a:t>
            </a:r>
            <a:endParaRPr lang="en-NZ" altLang="zh-TW" sz="1200" kern="0" dirty="0">
              <a:solidFill>
                <a:schemeClr val="accent1"/>
              </a:solidFill>
              <a:latin typeface="+mn-lt"/>
              <a:ea typeface="PMingLiU" pitchFamily="18" charset="-120"/>
            </a:endParaRPr>
          </a:p>
        </p:txBody>
      </p:sp>
      <p:sp>
        <p:nvSpPr>
          <p:cNvPr id="26" name="Rectangle 25">
            <a:extLst>
              <a:ext uri="{FF2B5EF4-FFF2-40B4-BE49-F238E27FC236}">
                <a16:creationId xmlns:a16="http://schemas.microsoft.com/office/drawing/2014/main" id="{E05A3065-18EA-4892-BEF2-CD51CA02D348}"/>
              </a:ext>
            </a:extLst>
          </p:cNvPr>
          <p:cNvSpPr/>
          <p:nvPr>
            <p:custDataLst>
              <p:tags r:id="rId5"/>
            </p:custDataLst>
          </p:nvPr>
        </p:nvSpPr>
        <p:spPr>
          <a:xfrm>
            <a:off x="5503863" y="2058659"/>
            <a:ext cx="3387588" cy="230832"/>
          </a:xfrm>
          <a:prstGeom prst="rect">
            <a:avLst/>
          </a:prstGeom>
        </p:spPr>
        <p:txBody>
          <a:bodyPr wrap="square" lIns="0" tIns="0" rIns="0" anchor="ctr">
            <a:spAutoFit/>
          </a:bodyPr>
          <a:lstStyle/>
          <a:p>
            <a:pPr defTabSz="910025" fontAlgn="auto">
              <a:spcBef>
                <a:spcPts val="0"/>
              </a:spcBef>
              <a:spcAft>
                <a:spcPts val="0"/>
              </a:spcAft>
              <a:defRPr/>
            </a:pPr>
            <a:r>
              <a:rPr lang="en-NZ" sz="1200" dirty="0">
                <a:solidFill>
                  <a:schemeClr val="accent1"/>
                </a:solidFill>
              </a:rPr>
              <a:t>Perceptions of how other New Zealanders feel</a:t>
            </a:r>
            <a:endParaRPr lang="en-NZ" altLang="zh-TW" sz="1200" kern="0" dirty="0">
              <a:solidFill>
                <a:schemeClr val="accent1"/>
              </a:solidFill>
              <a:latin typeface="+mn-lt"/>
              <a:ea typeface="PMingLiU" pitchFamily="18" charset="-120"/>
            </a:endParaRPr>
          </a:p>
        </p:txBody>
      </p:sp>
      <p:grpSp>
        <p:nvGrpSpPr>
          <p:cNvPr id="18" name="Group 17">
            <a:extLst>
              <a:ext uri="{FF2B5EF4-FFF2-40B4-BE49-F238E27FC236}">
                <a16:creationId xmlns:a16="http://schemas.microsoft.com/office/drawing/2014/main" id="{AB9E1577-AB4A-41C8-B7DF-44AEC81184A1}"/>
              </a:ext>
            </a:extLst>
          </p:cNvPr>
          <p:cNvGrpSpPr/>
          <p:nvPr/>
        </p:nvGrpSpPr>
        <p:grpSpPr>
          <a:xfrm>
            <a:off x="7921128" y="6176410"/>
            <a:ext cx="2266772" cy="442035"/>
            <a:chOff x="8283348" y="6176410"/>
            <a:chExt cx="1877449" cy="442035"/>
          </a:xfrm>
        </p:grpSpPr>
        <p:sp>
          <p:nvSpPr>
            <p:cNvPr id="19" name="Rectangle 18">
              <a:extLst>
                <a:ext uri="{FF2B5EF4-FFF2-40B4-BE49-F238E27FC236}">
                  <a16:creationId xmlns:a16="http://schemas.microsoft.com/office/drawing/2014/main" id="{83B4C099-53D0-418A-8D89-6B915B1CECB6}"/>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0" name="Text Box 21">
              <a:extLst>
                <a:ext uri="{FF2B5EF4-FFF2-40B4-BE49-F238E27FC236}">
                  <a16:creationId xmlns:a16="http://schemas.microsoft.com/office/drawing/2014/main" id="{75772D91-D2E3-4EAB-8836-B2EE16941C51}"/>
                </a:ext>
              </a:extLst>
            </p:cNvPr>
            <p:cNvSpPr txBox="1">
              <a:spLocks noChangeArrowheads="1"/>
            </p:cNvSpPr>
            <p:nvPr>
              <p:custDataLst>
                <p:tags r:id="rId9"/>
              </p:custDataLst>
            </p:nvPr>
          </p:nvSpPr>
          <p:spPr bwMode="gray">
            <a:xfrm>
              <a:off x="8709660" y="6176410"/>
              <a:ext cx="1451137" cy="44203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Top two boxes significantly higher / lower than previous wave at 95%</a:t>
              </a:r>
            </a:p>
          </p:txBody>
        </p:sp>
      </p:grpSp>
      <p:sp>
        <p:nvSpPr>
          <p:cNvPr id="3" name="Isosceles Triangle 2">
            <a:extLst>
              <a:ext uri="{FF2B5EF4-FFF2-40B4-BE49-F238E27FC236}">
                <a16:creationId xmlns:a16="http://schemas.microsoft.com/office/drawing/2014/main" id="{F8695D02-AC1B-4961-A19E-75E15DF03E8D}"/>
              </a:ext>
            </a:extLst>
          </p:cNvPr>
          <p:cNvSpPr/>
          <p:nvPr/>
        </p:nvSpPr>
        <p:spPr bwMode="ltGray">
          <a:xfrm rot="5400000">
            <a:off x="4999832" y="2657418"/>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7" name="Isosceles Triangle 26">
            <a:extLst>
              <a:ext uri="{FF2B5EF4-FFF2-40B4-BE49-F238E27FC236}">
                <a16:creationId xmlns:a16="http://schemas.microsoft.com/office/drawing/2014/main" id="{D63B6EC2-7F51-4305-88AC-45B7783C4086}"/>
              </a:ext>
            </a:extLst>
          </p:cNvPr>
          <p:cNvSpPr/>
          <p:nvPr/>
        </p:nvSpPr>
        <p:spPr bwMode="ltGray">
          <a:xfrm rot="5400000">
            <a:off x="4999832" y="3617738"/>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8" name="Isosceles Triangle 27">
            <a:extLst>
              <a:ext uri="{FF2B5EF4-FFF2-40B4-BE49-F238E27FC236}">
                <a16:creationId xmlns:a16="http://schemas.microsoft.com/office/drawing/2014/main" id="{266A5A15-0EBD-4AE7-B3A5-C8E23CB282D5}"/>
              </a:ext>
            </a:extLst>
          </p:cNvPr>
          <p:cNvSpPr/>
          <p:nvPr/>
        </p:nvSpPr>
        <p:spPr bwMode="ltGray">
          <a:xfrm rot="5400000">
            <a:off x="4999832" y="4578058"/>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29" name="Isosceles Triangle 28">
            <a:extLst>
              <a:ext uri="{FF2B5EF4-FFF2-40B4-BE49-F238E27FC236}">
                <a16:creationId xmlns:a16="http://schemas.microsoft.com/office/drawing/2014/main" id="{E55BDBBE-51EB-4B93-8EDC-B8DE1F820A5E}"/>
              </a:ext>
            </a:extLst>
          </p:cNvPr>
          <p:cNvSpPr/>
          <p:nvPr/>
        </p:nvSpPr>
        <p:spPr bwMode="ltGray">
          <a:xfrm rot="5400000">
            <a:off x="4999832" y="5538379"/>
            <a:ext cx="342900" cy="198120"/>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err="1"/>
          </a:p>
        </p:txBody>
      </p:sp>
      <p:sp>
        <p:nvSpPr>
          <p:cNvPr id="17" name="TextBox 16"/>
          <p:cNvSpPr txBox="1"/>
          <p:nvPr>
            <p:custDataLst>
              <p:tags r:id="rId6"/>
            </p:custDataLst>
          </p:nvPr>
        </p:nvSpPr>
        <p:spPr>
          <a:xfrm>
            <a:off x="326281" y="6083726"/>
            <a:ext cx="6723999" cy="418706"/>
          </a:xfrm>
          <a:prstGeom prst="rect">
            <a:avLst/>
          </a:prstGeom>
          <a:noFill/>
        </p:spPr>
        <p:txBody>
          <a:bodyPr vert="horz" wrap="square" lIns="0" tIns="0" rIns="0" bIns="0" rtlCol="0" anchor="b">
            <a:noAutofit/>
          </a:bodyPr>
          <a:lstStyle/>
          <a:p>
            <a:pPr>
              <a:tabLst>
                <a:tab pos="266700" algn="l"/>
              </a:tabLst>
            </a:pPr>
            <a:r>
              <a:rPr lang="en-GB" sz="700" b="0" dirty="0">
                <a:latin typeface="+mn-lt"/>
              </a:rPr>
              <a:t>Base:	New Zealanders aged 18 plus:</a:t>
            </a:r>
            <a:r>
              <a:rPr lang="pt-BR" sz="700" b="0" dirty="0"/>
              <a:t> Mar-20 n = 1089</a:t>
            </a:r>
            <a:endParaRPr lang="en-GB" sz="700" b="0" dirty="0">
              <a:latin typeface="+mn-lt"/>
            </a:endParaRPr>
          </a:p>
        </p:txBody>
      </p:sp>
      <p:sp>
        <p:nvSpPr>
          <p:cNvPr id="30" name="AutoShape 22">
            <a:extLst>
              <a:ext uri="{FF2B5EF4-FFF2-40B4-BE49-F238E27FC236}">
                <a16:creationId xmlns:a16="http://schemas.microsoft.com/office/drawing/2014/main" id="{A8E51F7B-B2BA-4F25-8B49-8348A6510F38}"/>
              </a:ext>
            </a:extLst>
          </p:cNvPr>
          <p:cNvSpPr>
            <a:spLocks noChangeArrowheads="1"/>
          </p:cNvSpPr>
          <p:nvPr>
            <p:custDataLst>
              <p:tags r:id="rId7"/>
            </p:custDataLst>
          </p:nvPr>
        </p:nvSpPr>
        <p:spPr bwMode="gray">
          <a:xfrm rot="10800000">
            <a:off x="8210918" y="6266770"/>
            <a:ext cx="154225"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1" name="AutoShape 20">
            <a:extLst>
              <a:ext uri="{FF2B5EF4-FFF2-40B4-BE49-F238E27FC236}">
                <a16:creationId xmlns:a16="http://schemas.microsoft.com/office/drawing/2014/main" id="{64D9917A-D649-4C92-AFA6-4244DE0B13EE}"/>
              </a:ext>
            </a:extLst>
          </p:cNvPr>
          <p:cNvSpPr>
            <a:spLocks noChangeArrowheads="1"/>
          </p:cNvSpPr>
          <p:nvPr>
            <p:custDataLst>
              <p:tags r:id="rId8"/>
            </p:custDataLst>
          </p:nvPr>
        </p:nvSpPr>
        <p:spPr bwMode="gray">
          <a:xfrm>
            <a:off x="8056693" y="6266770"/>
            <a:ext cx="154225"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8" name="Slide Number Placeholder 7">
            <a:extLst>
              <a:ext uri="{FF2B5EF4-FFF2-40B4-BE49-F238E27FC236}">
                <a16:creationId xmlns:a16="http://schemas.microsoft.com/office/drawing/2014/main" id="{4A785113-3CDD-49F7-BBAA-7CAA640DD711}"/>
              </a:ext>
            </a:extLst>
          </p:cNvPr>
          <p:cNvSpPr>
            <a:spLocks noGrp="1"/>
          </p:cNvSpPr>
          <p:nvPr>
            <p:ph type="sldNum" sz="quarter" idx="10"/>
          </p:nvPr>
        </p:nvSpPr>
        <p:spPr/>
        <p:txBody>
          <a:bodyPr/>
          <a:lstStyle/>
          <a:p>
            <a:fld id="{9784CBA3-D598-4B1F-BAA3-EE14B5154290}" type="slidenum">
              <a:rPr lang="en-AU" smtClean="0"/>
              <a:pPr/>
              <a:t>12</a:t>
            </a:fld>
            <a:endParaRPr lang="en-AU" dirty="0"/>
          </a:p>
        </p:txBody>
      </p:sp>
    </p:spTree>
    <p:extLst>
      <p:ext uri="{BB962C8B-B14F-4D97-AF65-F5344CB8AC3E}">
        <p14:creationId xmlns:p14="http://schemas.microsoft.com/office/powerpoint/2010/main" val="212050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13" name="think-cell Slide" r:id="rId22" imgW="270" imgH="270" progId="TCLayout.ActiveDocument.1">
                  <p:embed/>
                </p:oleObj>
              </mc:Choice>
              <mc:Fallback>
                <p:oleObj name="think-cell Slide" r:id="rId22" imgW="270" imgH="270" progId="TCLayout.ActiveDocument.1">
                  <p:embed/>
                  <p:pic>
                    <p:nvPicPr>
                      <p:cNvPr id="4" name="Object 3"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2" name="Rectangle 21"/>
          <p:cNvSpPr>
            <a:spLocks noChangeAspect="1"/>
          </p:cNvSpPr>
          <p:nvPr>
            <p:custDataLst>
              <p:tags r:id="rId3"/>
            </p:custDataLst>
          </p:nvPr>
        </p:nvSpPr>
        <p:spPr>
          <a:xfrm>
            <a:off x="350115" y="2462779"/>
            <a:ext cx="504000" cy="504000"/>
          </a:xfrm>
          <a:prstGeom prst="rect">
            <a:avLst/>
          </a:prstGeom>
          <a:solidFill>
            <a:srgbClr val="0093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1</a:t>
            </a:r>
          </a:p>
        </p:txBody>
      </p:sp>
      <p:sp>
        <p:nvSpPr>
          <p:cNvPr id="23" name="Rectangle 22"/>
          <p:cNvSpPr/>
          <p:nvPr>
            <p:custDataLst>
              <p:tags r:id="rId4"/>
            </p:custDataLst>
          </p:nvPr>
        </p:nvSpPr>
        <p:spPr>
          <a:xfrm>
            <a:off x="1170716" y="3293007"/>
            <a:ext cx="4993863"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experience </a:t>
            </a:r>
            <a:r>
              <a:rPr lang="en-NZ" sz="1400" dirty="0">
                <a:solidFill>
                  <a:schemeClr val="accent1"/>
                </a:solidFill>
              </a:rPr>
              <a:t>first-hand</a:t>
            </a:r>
            <a:r>
              <a:rPr lang="en-NZ" sz="1400" b="0" dirty="0">
                <a:solidFill>
                  <a:schemeClr val="accent1"/>
                </a:solidFill>
              </a:rPr>
              <a:t> in my daily life</a:t>
            </a:r>
            <a:endParaRPr lang="en-NZ" altLang="zh-TW" sz="1400" b="0" kern="0" dirty="0">
              <a:solidFill>
                <a:schemeClr val="accent1"/>
              </a:solidFill>
              <a:ea typeface="PMingLiU" pitchFamily="18" charset="-120"/>
            </a:endParaRPr>
          </a:p>
        </p:txBody>
      </p:sp>
      <p:sp>
        <p:nvSpPr>
          <p:cNvPr id="36" name="Rectangle 35">
            <a:extLst>
              <a:ext uri="{FF2B5EF4-FFF2-40B4-BE49-F238E27FC236}">
                <a16:creationId xmlns:a16="http://schemas.microsoft.com/office/drawing/2014/main" id="{CBC83DCA-0D8A-4D80-B9A9-350DE1C6F862}"/>
              </a:ext>
            </a:extLst>
          </p:cNvPr>
          <p:cNvSpPr>
            <a:spLocks noChangeAspect="1"/>
          </p:cNvSpPr>
          <p:nvPr>
            <p:custDataLst>
              <p:tags r:id="rId5"/>
            </p:custDataLst>
          </p:nvPr>
        </p:nvSpPr>
        <p:spPr>
          <a:xfrm>
            <a:off x="351984" y="3184744"/>
            <a:ext cx="504000" cy="504000"/>
          </a:xfrm>
          <a:prstGeom prst="rect">
            <a:avLst/>
          </a:prstGeom>
          <a:solidFill>
            <a:srgbClr val="29ADE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2</a:t>
            </a:r>
          </a:p>
        </p:txBody>
      </p:sp>
      <p:sp>
        <p:nvSpPr>
          <p:cNvPr id="39" name="Rectangle 38">
            <a:extLst>
              <a:ext uri="{FF2B5EF4-FFF2-40B4-BE49-F238E27FC236}">
                <a16:creationId xmlns:a16="http://schemas.microsoft.com/office/drawing/2014/main" id="{F397295E-0CC9-4733-971A-BCDE40AA0A53}"/>
              </a:ext>
            </a:extLst>
          </p:cNvPr>
          <p:cNvSpPr>
            <a:spLocks noChangeAspect="1"/>
          </p:cNvSpPr>
          <p:nvPr>
            <p:custDataLst>
              <p:tags r:id="rId6"/>
            </p:custDataLst>
          </p:nvPr>
        </p:nvSpPr>
        <p:spPr>
          <a:xfrm>
            <a:off x="350115" y="3902007"/>
            <a:ext cx="504000" cy="504000"/>
          </a:xfrm>
          <a:prstGeom prst="rect">
            <a:avLst/>
          </a:prstGeom>
          <a:solidFill>
            <a:schemeClr val="bg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3</a:t>
            </a:r>
          </a:p>
        </p:txBody>
      </p:sp>
      <p:sp>
        <p:nvSpPr>
          <p:cNvPr id="40" name="Rectangle 39">
            <a:extLst>
              <a:ext uri="{FF2B5EF4-FFF2-40B4-BE49-F238E27FC236}">
                <a16:creationId xmlns:a16="http://schemas.microsoft.com/office/drawing/2014/main" id="{F912B21C-25A5-45FD-B843-8447F5EDEBC3}"/>
              </a:ext>
            </a:extLst>
          </p:cNvPr>
          <p:cNvSpPr/>
          <p:nvPr>
            <p:custDataLst>
              <p:tags r:id="rId7"/>
            </p:custDataLst>
          </p:nvPr>
        </p:nvSpPr>
        <p:spPr>
          <a:xfrm>
            <a:off x="1170716" y="3928953"/>
            <a:ext cx="4993861" cy="477054"/>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hear from </a:t>
            </a:r>
            <a:r>
              <a:rPr lang="en-NZ" sz="1400" dirty="0">
                <a:solidFill>
                  <a:schemeClr val="accent1"/>
                </a:solidFill>
              </a:rPr>
              <a:t>friends / family / colleagues </a:t>
            </a:r>
            <a:r>
              <a:rPr lang="en-NZ" sz="1400" b="0" dirty="0">
                <a:solidFill>
                  <a:schemeClr val="accent1"/>
                </a:solidFill>
              </a:rPr>
              <a:t>that they experience first hand in their daily lives</a:t>
            </a:r>
            <a:endParaRPr lang="en-NZ" altLang="zh-TW" sz="1400" b="0" kern="0" dirty="0">
              <a:solidFill>
                <a:schemeClr val="accent1"/>
              </a:solidFill>
              <a:latin typeface="+mn-lt"/>
              <a:ea typeface="PMingLiU" pitchFamily="18" charset="-120"/>
            </a:endParaRPr>
          </a:p>
        </p:txBody>
      </p:sp>
      <p:sp>
        <p:nvSpPr>
          <p:cNvPr id="42" name="Rectangle 41">
            <a:extLst>
              <a:ext uri="{FF2B5EF4-FFF2-40B4-BE49-F238E27FC236}">
                <a16:creationId xmlns:a16="http://schemas.microsoft.com/office/drawing/2014/main" id="{13AA8B00-BBED-43EE-97B3-3DE0445E0309}"/>
              </a:ext>
            </a:extLst>
          </p:cNvPr>
          <p:cNvSpPr>
            <a:spLocks noChangeAspect="1"/>
          </p:cNvSpPr>
          <p:nvPr>
            <p:custDataLst>
              <p:tags r:id="rId8"/>
            </p:custDataLst>
          </p:nvPr>
        </p:nvSpPr>
        <p:spPr>
          <a:xfrm>
            <a:off x="350115" y="5341235"/>
            <a:ext cx="504000" cy="504000"/>
          </a:xfrm>
          <a:prstGeom prst="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5</a:t>
            </a:r>
          </a:p>
        </p:txBody>
      </p:sp>
      <p:sp>
        <p:nvSpPr>
          <p:cNvPr id="43" name="Rectangle 42">
            <a:extLst>
              <a:ext uri="{FF2B5EF4-FFF2-40B4-BE49-F238E27FC236}">
                <a16:creationId xmlns:a16="http://schemas.microsoft.com/office/drawing/2014/main" id="{31B8869F-DCDE-45C8-8C49-1B8FD7CA8840}"/>
              </a:ext>
            </a:extLst>
          </p:cNvPr>
          <p:cNvSpPr/>
          <p:nvPr>
            <p:custDataLst>
              <p:tags r:id="rId9"/>
            </p:custDataLst>
          </p:nvPr>
        </p:nvSpPr>
        <p:spPr>
          <a:xfrm>
            <a:off x="1170717" y="4745167"/>
            <a:ext cx="4993860"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see / hear about tourism from </a:t>
            </a:r>
            <a:r>
              <a:rPr lang="en-NZ" sz="1400" dirty="0">
                <a:solidFill>
                  <a:schemeClr val="accent1"/>
                </a:solidFill>
              </a:rPr>
              <a:t>regional media </a:t>
            </a:r>
            <a:r>
              <a:rPr lang="en-NZ" sz="1400" b="0" dirty="0">
                <a:solidFill>
                  <a:schemeClr val="accent1"/>
                </a:solidFill>
              </a:rPr>
              <a:t>outlets</a:t>
            </a:r>
            <a:r>
              <a:rPr lang="en-NZ" sz="1400" dirty="0">
                <a:solidFill>
                  <a:schemeClr val="accent1"/>
                </a:solidFill>
              </a:rPr>
              <a:t> </a:t>
            </a:r>
            <a:endParaRPr lang="en-NZ" altLang="zh-TW" sz="1400" b="0" kern="0" dirty="0">
              <a:solidFill>
                <a:schemeClr val="accent1"/>
              </a:solidFill>
              <a:ea typeface="PMingLiU" pitchFamily="18" charset="-120"/>
            </a:endParaRPr>
          </a:p>
        </p:txBody>
      </p:sp>
      <p:sp>
        <p:nvSpPr>
          <p:cNvPr id="45" name="Rectangle 44">
            <a:extLst>
              <a:ext uri="{FF2B5EF4-FFF2-40B4-BE49-F238E27FC236}">
                <a16:creationId xmlns:a16="http://schemas.microsoft.com/office/drawing/2014/main" id="{2B38ADE3-177E-4089-BAA2-F639FB6EF44A}"/>
              </a:ext>
            </a:extLst>
          </p:cNvPr>
          <p:cNvSpPr>
            <a:spLocks noChangeAspect="1"/>
          </p:cNvSpPr>
          <p:nvPr>
            <p:custDataLst>
              <p:tags r:id="rId10"/>
            </p:custDataLst>
          </p:nvPr>
        </p:nvSpPr>
        <p:spPr>
          <a:xfrm>
            <a:off x="350115" y="4623972"/>
            <a:ext cx="504000" cy="504000"/>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solidFill>
              </a:rPr>
              <a:t>4</a:t>
            </a:r>
          </a:p>
        </p:txBody>
      </p:sp>
      <p:sp>
        <p:nvSpPr>
          <p:cNvPr id="46" name="Rectangle 45">
            <a:extLst>
              <a:ext uri="{FF2B5EF4-FFF2-40B4-BE49-F238E27FC236}">
                <a16:creationId xmlns:a16="http://schemas.microsoft.com/office/drawing/2014/main" id="{6AFE0BE0-FE01-415A-9FFC-3A7BB2F16485}"/>
              </a:ext>
            </a:extLst>
          </p:cNvPr>
          <p:cNvSpPr/>
          <p:nvPr>
            <p:custDataLst>
              <p:tags r:id="rId11"/>
            </p:custDataLst>
          </p:nvPr>
        </p:nvSpPr>
        <p:spPr>
          <a:xfrm>
            <a:off x="1170717" y="5462430"/>
            <a:ext cx="4993860"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see / hear about tourism from </a:t>
            </a:r>
            <a:r>
              <a:rPr lang="en-NZ" sz="1400" dirty="0">
                <a:solidFill>
                  <a:schemeClr val="accent1"/>
                </a:solidFill>
              </a:rPr>
              <a:t>local media </a:t>
            </a:r>
            <a:r>
              <a:rPr lang="en-NZ" sz="1400" b="0" dirty="0">
                <a:solidFill>
                  <a:schemeClr val="accent1"/>
                </a:solidFill>
              </a:rPr>
              <a:t>outlets</a:t>
            </a:r>
            <a:r>
              <a:rPr lang="en-NZ" sz="1400" dirty="0">
                <a:solidFill>
                  <a:schemeClr val="accent1"/>
                </a:solidFill>
              </a:rPr>
              <a:t> </a:t>
            </a:r>
            <a:endParaRPr lang="en-NZ" altLang="zh-TW" sz="1400" b="0" kern="0" dirty="0">
              <a:solidFill>
                <a:schemeClr val="accent1"/>
              </a:solidFill>
              <a:ea typeface="PMingLiU" pitchFamily="18" charset="-120"/>
            </a:endParaRPr>
          </a:p>
        </p:txBody>
      </p:sp>
      <p:sp>
        <p:nvSpPr>
          <p:cNvPr id="49" name="TextBox 48">
            <a:extLst>
              <a:ext uri="{FF2B5EF4-FFF2-40B4-BE49-F238E27FC236}">
                <a16:creationId xmlns:a16="http://schemas.microsoft.com/office/drawing/2014/main" id="{387B3CA8-14F4-4FCA-A757-A459BD5A8A15}"/>
              </a:ext>
            </a:extLst>
          </p:cNvPr>
          <p:cNvSpPr txBox="1"/>
          <p:nvPr>
            <p:custDataLst>
              <p:tags r:id="rId12"/>
            </p:custDataLst>
          </p:nvPr>
        </p:nvSpPr>
        <p:spPr>
          <a:xfrm>
            <a:off x="320675" y="6075894"/>
            <a:ext cx="8641136" cy="418706"/>
          </a:xfrm>
          <a:prstGeom prst="rect">
            <a:avLst/>
          </a:prstGeom>
          <a:noFill/>
        </p:spPr>
        <p:txBody>
          <a:bodyPr vert="horz" wrap="square" lIns="0" tIns="0" rIns="0" bIns="0" rtlCol="0" anchor="b">
            <a:noAutofit/>
          </a:bodyPr>
          <a:lstStyle/>
          <a:p>
            <a:pPr>
              <a:tabLst>
                <a:tab pos="266700" algn="l"/>
              </a:tabLst>
            </a:pPr>
            <a:r>
              <a:rPr lang="en-GB" sz="700" b="0" dirty="0">
                <a:latin typeface="+mn-lt"/>
              </a:rPr>
              <a:t>Base:	New Zealanders aged 18 plus: </a:t>
            </a:r>
            <a:r>
              <a:rPr lang="pt-BR" sz="700" b="0" dirty="0"/>
              <a:t>Mar-20 n = 1089</a:t>
            </a:r>
            <a:endParaRPr lang="en-GB" sz="700" b="0" dirty="0">
              <a:latin typeface="+mn-lt"/>
            </a:endParaRPr>
          </a:p>
        </p:txBody>
      </p:sp>
      <p:sp>
        <p:nvSpPr>
          <p:cNvPr id="51" name="Text Placeholder 6">
            <a:extLst>
              <a:ext uri="{FF2B5EF4-FFF2-40B4-BE49-F238E27FC236}">
                <a16:creationId xmlns:a16="http://schemas.microsoft.com/office/drawing/2014/main" id="{D52A0D56-9378-469C-8D24-8A240CD8F36E}"/>
              </a:ext>
            </a:extLst>
          </p:cNvPr>
          <p:cNvSpPr>
            <a:spLocks noGrp="1"/>
          </p:cNvSpPr>
          <p:nvPr>
            <p:ph type="body" sz="quarter" idx="15"/>
          </p:nvPr>
        </p:nvSpPr>
        <p:spPr>
          <a:xfrm>
            <a:off x="326281" y="1137651"/>
            <a:ext cx="9784800" cy="836679"/>
          </a:xfrm>
        </p:spPr>
        <p:txBody>
          <a:bodyPr/>
          <a:lstStyle/>
          <a:p>
            <a:r>
              <a:rPr lang="en-US" sz="1600" b="0" dirty="0">
                <a:solidFill>
                  <a:schemeClr val="accent1"/>
                </a:solidFill>
              </a:rPr>
              <a:t>What influences the opinions on international tourism</a:t>
            </a:r>
          </a:p>
          <a:p>
            <a:r>
              <a:rPr lang="en-GB" sz="1100" b="0" dirty="0">
                <a:solidFill>
                  <a:schemeClr val="accent1"/>
                </a:solidFill>
              </a:rPr>
              <a:t>18+ year olds, </a:t>
            </a:r>
            <a:r>
              <a:rPr lang="en-GB" sz="1100" b="0" dirty="0"/>
              <a:t>Mar-20</a:t>
            </a:r>
            <a:endParaRPr lang="en-GB" sz="1100" b="0" dirty="0">
              <a:solidFill>
                <a:schemeClr val="accent1"/>
              </a:solidFill>
            </a:endParaRPr>
          </a:p>
          <a:p>
            <a:endParaRPr lang="en-US" sz="1600" b="0" dirty="0">
              <a:solidFill>
                <a:schemeClr val="accent1"/>
              </a:solidFill>
            </a:endParaRPr>
          </a:p>
        </p:txBody>
      </p:sp>
      <p:sp>
        <p:nvSpPr>
          <p:cNvPr id="52" name="Title 1">
            <a:extLst>
              <a:ext uri="{FF2B5EF4-FFF2-40B4-BE49-F238E27FC236}">
                <a16:creationId xmlns:a16="http://schemas.microsoft.com/office/drawing/2014/main" id="{40481D58-C63E-40B2-A893-76BE9DD97A06}"/>
              </a:ext>
            </a:extLst>
          </p:cNvPr>
          <p:cNvSpPr>
            <a:spLocks noGrp="1"/>
          </p:cNvSpPr>
          <p:nvPr>
            <p:ph type="title"/>
          </p:nvPr>
        </p:nvSpPr>
        <p:spPr>
          <a:xfrm>
            <a:off x="326282" y="1"/>
            <a:ext cx="9784800" cy="1137649"/>
          </a:xfrm>
        </p:spPr>
        <p:txBody>
          <a:bodyPr/>
          <a:lstStyle/>
          <a:p>
            <a:r>
              <a:rPr lang="en-NZ" dirty="0"/>
              <a:t>Information in the national media outlets and personal experience continue to have the most influence on the views New Zealanders have about international tourism </a:t>
            </a:r>
            <a:endParaRPr lang="en-NZ" dirty="0">
              <a:solidFill>
                <a:schemeClr val="accent1"/>
              </a:solidFill>
              <a:latin typeface="+mj-lt"/>
            </a:endParaRPr>
          </a:p>
        </p:txBody>
      </p:sp>
      <p:graphicFrame>
        <p:nvGraphicFramePr>
          <p:cNvPr id="33" name="Table 32">
            <a:extLst>
              <a:ext uri="{FF2B5EF4-FFF2-40B4-BE49-F238E27FC236}">
                <a16:creationId xmlns:a16="http://schemas.microsoft.com/office/drawing/2014/main" id="{FBFD1586-AC99-46F5-93FC-079433E95192}"/>
              </a:ext>
            </a:extLst>
          </p:cNvPr>
          <p:cNvGraphicFramePr>
            <a:graphicFrameLocks noGrp="1"/>
          </p:cNvGraphicFramePr>
          <p:nvPr>
            <p:extLst>
              <p:ext uri="{D42A27DB-BD31-4B8C-83A1-F6EECF244321}">
                <p14:modId xmlns:p14="http://schemas.microsoft.com/office/powerpoint/2010/main" val="4116732625"/>
              </p:ext>
            </p:extLst>
          </p:nvPr>
        </p:nvGraphicFramePr>
        <p:xfrm>
          <a:off x="6905625" y="1621296"/>
          <a:ext cx="2934302" cy="4341756"/>
        </p:xfrm>
        <a:graphic>
          <a:graphicData uri="http://schemas.openxmlformats.org/drawingml/2006/table">
            <a:tbl>
              <a:tblPr>
                <a:tableStyleId>{5C22544A-7EE6-4342-B048-85BDC9FD1C3A}</a:tableStyleId>
              </a:tblPr>
              <a:tblGrid>
                <a:gridCol w="1467151">
                  <a:extLst>
                    <a:ext uri="{9D8B030D-6E8A-4147-A177-3AD203B41FA5}">
                      <a16:colId xmlns:a16="http://schemas.microsoft.com/office/drawing/2014/main" val="4276625458"/>
                    </a:ext>
                  </a:extLst>
                </a:gridCol>
                <a:gridCol w="1467151">
                  <a:extLst>
                    <a:ext uri="{9D8B030D-6E8A-4147-A177-3AD203B41FA5}">
                      <a16:colId xmlns:a16="http://schemas.microsoft.com/office/drawing/2014/main" val="20000"/>
                    </a:ext>
                  </a:extLst>
                </a:gridCol>
              </a:tblGrid>
              <a:tr h="717381">
                <a:tc>
                  <a:txBody>
                    <a:bodyPr/>
                    <a:lstStyle/>
                    <a:p>
                      <a:pPr marL="0" marR="0" lvl="0" indent="0" algn="ctr" defTabSz="1028700" rtl="0" eaLnBrk="1" fontAlgn="ctr" latinLnBrk="0" hangingPunct="1">
                        <a:lnSpc>
                          <a:spcPct val="100000"/>
                        </a:lnSpc>
                        <a:spcBef>
                          <a:spcPts val="0"/>
                        </a:spcBef>
                        <a:spcAft>
                          <a:spcPts val="0"/>
                        </a:spcAft>
                        <a:buClrTx/>
                        <a:buSzTx/>
                        <a:buFontTx/>
                        <a:buNone/>
                        <a:tabLst/>
                        <a:defRPr/>
                      </a:pPr>
                      <a:r>
                        <a:rPr lang="en-NZ" sz="1400" b="1" i="0" u="none" strike="noStrike" dirty="0">
                          <a:solidFill>
                            <a:schemeClr val="accent1"/>
                          </a:solidFill>
                          <a:effectLst/>
                          <a:latin typeface="+mn-lt"/>
                        </a:rPr>
                        <a:t>1</a:t>
                      </a:r>
                      <a:r>
                        <a:rPr lang="en-NZ" sz="1400" b="1" i="0" u="none" strike="noStrike" baseline="30000" dirty="0">
                          <a:solidFill>
                            <a:schemeClr val="accent1"/>
                          </a:solidFill>
                          <a:effectLst/>
                          <a:latin typeface="+mn-lt"/>
                        </a:rPr>
                        <a:t>st</a:t>
                      </a:r>
                      <a:r>
                        <a:rPr lang="en-NZ" sz="1400" b="1" i="0" u="none" strike="noStrike" dirty="0">
                          <a:solidFill>
                            <a:schemeClr val="accent1"/>
                          </a:solidFill>
                          <a:effectLst/>
                          <a:latin typeface="+mn-lt"/>
                        </a:rPr>
                        <a:t> most significant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1" i="0" u="none" strike="noStrike" dirty="0">
                          <a:solidFill>
                            <a:schemeClr val="accent1"/>
                          </a:solidFill>
                          <a:effectLst/>
                          <a:latin typeface="+mn-lt"/>
                        </a:rPr>
                        <a:t>2</a:t>
                      </a:r>
                      <a:r>
                        <a:rPr lang="en-NZ" sz="1400" b="1" i="0" u="none" strike="noStrike" baseline="30000" dirty="0">
                          <a:solidFill>
                            <a:schemeClr val="accent1"/>
                          </a:solidFill>
                          <a:effectLst/>
                          <a:latin typeface="+mn-lt"/>
                        </a:rPr>
                        <a:t>nd</a:t>
                      </a:r>
                      <a:r>
                        <a:rPr lang="en-NZ" sz="1400" b="1" i="0" u="none" strike="noStrike" dirty="0">
                          <a:solidFill>
                            <a:schemeClr val="accent1"/>
                          </a:solidFill>
                          <a:effectLst/>
                          <a:latin typeface="+mn-lt"/>
                        </a:rPr>
                        <a:t> most significant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4875">
                <a:tc>
                  <a:txBody>
                    <a:bodyPr/>
                    <a:lstStyle/>
                    <a:p>
                      <a:pPr algn="ctr" fontAlgn="ctr"/>
                      <a:r>
                        <a:rPr lang="en-NZ" sz="1400" b="0" i="0" u="none" strike="noStrike" dirty="0">
                          <a:solidFill>
                            <a:schemeClr val="tx1"/>
                          </a:solidFill>
                          <a:effectLst/>
                          <a:latin typeface="Arial" panose="020B0604020202020204" pitchFamily="34" charset="0"/>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dirty="0">
                          <a:solidFill>
                            <a:schemeClr val="tx1"/>
                          </a:solidFill>
                          <a:effectLst/>
                          <a:latin typeface="Arial" panose="020B0604020202020204" pitchFamily="34" charset="0"/>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4875">
                <a:tc>
                  <a:txBody>
                    <a:bodyPr/>
                    <a:lstStyle/>
                    <a:p>
                      <a:pPr algn="ctr" fontAlgn="ctr"/>
                      <a:r>
                        <a:rPr lang="en-NZ" sz="1400" b="0" i="0" u="none" strike="noStrike" dirty="0">
                          <a:solidFill>
                            <a:schemeClr val="tx1"/>
                          </a:solidFill>
                          <a:effectLst/>
                          <a:latin typeface="Arial" panose="020B0604020202020204" pitchFamily="34" charset="0"/>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dirty="0">
                          <a:solidFill>
                            <a:schemeClr val="tx1"/>
                          </a:solidFill>
                          <a:effectLst/>
                          <a:latin typeface="Arial" panose="020B0604020202020204" pitchFamily="34" charset="0"/>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169508"/>
                  </a:ext>
                </a:extLst>
              </a:tr>
              <a:tr h="724875">
                <a:tc>
                  <a:txBody>
                    <a:bodyPr/>
                    <a:lstStyle/>
                    <a:p>
                      <a:pPr algn="ctr" fontAlgn="ctr"/>
                      <a:r>
                        <a:rPr lang="en-NZ" sz="14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dirty="0">
                          <a:solidFill>
                            <a:schemeClr val="tx1"/>
                          </a:solidFill>
                          <a:effectLst/>
                          <a:latin typeface="Arial" panose="020B0604020202020204" pitchFamily="34" charset="0"/>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890629"/>
                  </a:ext>
                </a:extLst>
              </a:tr>
              <a:tr h="724875">
                <a:tc>
                  <a:txBody>
                    <a:bodyPr/>
                    <a:lstStyle/>
                    <a:p>
                      <a:pPr algn="ctr" fontAlgn="ctr"/>
                      <a:r>
                        <a:rPr lang="en-NZ" sz="1400" b="0" i="0" u="none" strike="noStrike" dirty="0">
                          <a:solidFill>
                            <a:schemeClr val="tx1"/>
                          </a:solidFill>
                          <a:effectLst/>
                          <a:latin typeface="Arial" panose="020B0604020202020204" pitchFamily="34" charset="0"/>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dirty="0">
                          <a:solidFill>
                            <a:schemeClr val="tx1"/>
                          </a:solidFill>
                          <a:effectLst/>
                          <a:latin typeface="Arial" panose="020B0604020202020204" pitchFamily="34" charset="0"/>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4875">
                <a:tc>
                  <a:txBody>
                    <a:bodyPr/>
                    <a:lstStyle/>
                    <a:p>
                      <a:pPr algn="ctr" fontAlgn="ctr"/>
                      <a:r>
                        <a:rPr lang="en-NZ" sz="1400" b="0" i="0" u="none" strike="noStrike" dirty="0">
                          <a:solidFill>
                            <a:schemeClr val="tx1"/>
                          </a:solidFill>
                          <a:effectLst/>
                          <a:latin typeface="Arial" panose="020B0604020202020204" pitchFamily="34" charset="0"/>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4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5" name="TextBox 34">
            <a:extLst>
              <a:ext uri="{FF2B5EF4-FFF2-40B4-BE49-F238E27FC236}">
                <a16:creationId xmlns:a16="http://schemas.microsoft.com/office/drawing/2014/main" id="{1F883DD7-7BE3-4E4E-B95C-4554D5C320C2}"/>
              </a:ext>
            </a:extLst>
          </p:cNvPr>
          <p:cNvSpPr txBox="1"/>
          <p:nvPr/>
        </p:nvSpPr>
        <p:spPr>
          <a:xfrm>
            <a:off x="7089906" y="1556194"/>
            <a:ext cx="2652300" cy="257175"/>
          </a:xfrm>
          <a:prstGeom prst="rect">
            <a:avLst/>
          </a:prstGeom>
          <a:noFill/>
        </p:spPr>
        <p:txBody>
          <a:bodyPr wrap="none" lIns="0" tIns="0" rIns="0" bIns="0" rtlCol="0">
            <a:noAutofit/>
          </a:bodyPr>
          <a:lstStyle/>
          <a:p>
            <a:pPr algn="ctr"/>
            <a:r>
              <a:rPr lang="en-NZ" sz="1400" u="sng" dirty="0">
                <a:solidFill>
                  <a:schemeClr val="accent1"/>
                </a:solidFill>
                <a:latin typeface="+mn-lt"/>
              </a:rPr>
              <a:t>Level of influence</a:t>
            </a:r>
          </a:p>
        </p:txBody>
      </p:sp>
      <p:grpSp>
        <p:nvGrpSpPr>
          <p:cNvPr id="31" name="Group 30">
            <a:extLst>
              <a:ext uri="{FF2B5EF4-FFF2-40B4-BE49-F238E27FC236}">
                <a16:creationId xmlns:a16="http://schemas.microsoft.com/office/drawing/2014/main" id="{739E73CA-9913-44B8-98A4-957144A9CAA0}"/>
              </a:ext>
            </a:extLst>
          </p:cNvPr>
          <p:cNvGrpSpPr/>
          <p:nvPr/>
        </p:nvGrpSpPr>
        <p:grpSpPr>
          <a:xfrm>
            <a:off x="8287964" y="6176410"/>
            <a:ext cx="1899936" cy="326022"/>
            <a:chOff x="8283348" y="6176410"/>
            <a:chExt cx="1877449" cy="326022"/>
          </a:xfrm>
        </p:grpSpPr>
        <p:sp>
          <p:nvSpPr>
            <p:cNvPr id="32" name="Rectangle 31">
              <a:extLst>
                <a:ext uri="{FF2B5EF4-FFF2-40B4-BE49-F238E27FC236}">
                  <a16:creationId xmlns:a16="http://schemas.microsoft.com/office/drawing/2014/main" id="{D2DB6B48-F0F9-4488-8899-10DDADB2F904}"/>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48" name="Text Box 21">
              <a:extLst>
                <a:ext uri="{FF2B5EF4-FFF2-40B4-BE49-F238E27FC236}">
                  <a16:creationId xmlns:a16="http://schemas.microsoft.com/office/drawing/2014/main" id="{DF782D1B-685C-490D-BD66-0F8C939C654B}"/>
                </a:ext>
              </a:extLst>
            </p:cNvPr>
            <p:cNvSpPr txBox="1">
              <a:spLocks noChangeArrowheads="1"/>
            </p:cNvSpPr>
            <p:nvPr>
              <p:custDataLst>
                <p:tags r:id="rId18"/>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53" name="AutoShape 22">
              <a:extLst>
                <a:ext uri="{FF2B5EF4-FFF2-40B4-BE49-F238E27FC236}">
                  <a16:creationId xmlns:a16="http://schemas.microsoft.com/office/drawing/2014/main" id="{65B914E4-4965-4AA0-B338-3D16ADD0D926}"/>
                </a:ext>
              </a:extLst>
            </p:cNvPr>
            <p:cNvSpPr>
              <a:spLocks noChangeArrowheads="1"/>
            </p:cNvSpPr>
            <p:nvPr>
              <p:custDataLst>
                <p:tags r:id="rId19"/>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54" name="AutoShape 20">
              <a:extLst>
                <a:ext uri="{FF2B5EF4-FFF2-40B4-BE49-F238E27FC236}">
                  <a16:creationId xmlns:a16="http://schemas.microsoft.com/office/drawing/2014/main" id="{A5F67AFC-1E24-4C41-9605-9A6B387D870B}"/>
                </a:ext>
              </a:extLst>
            </p:cNvPr>
            <p:cNvSpPr>
              <a:spLocks noChangeArrowheads="1"/>
            </p:cNvSpPr>
            <p:nvPr>
              <p:custDataLst>
                <p:tags r:id="rId20"/>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56" name="AutoShape 20">
            <a:extLst>
              <a:ext uri="{FF2B5EF4-FFF2-40B4-BE49-F238E27FC236}">
                <a16:creationId xmlns:a16="http://schemas.microsoft.com/office/drawing/2014/main" id="{5853B791-269E-4C51-A870-8E7A6E291F33}"/>
              </a:ext>
            </a:extLst>
          </p:cNvPr>
          <p:cNvSpPr>
            <a:spLocks noChangeArrowheads="1"/>
          </p:cNvSpPr>
          <p:nvPr>
            <p:custDataLst>
              <p:tags r:id="rId13"/>
            </p:custDataLst>
          </p:nvPr>
        </p:nvSpPr>
        <p:spPr bwMode="gray">
          <a:xfrm>
            <a:off x="9308624" y="4799772"/>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50" name="Rectangle 49">
            <a:extLst>
              <a:ext uri="{FF2B5EF4-FFF2-40B4-BE49-F238E27FC236}">
                <a16:creationId xmlns:a16="http://schemas.microsoft.com/office/drawing/2014/main" id="{E872C1C9-693A-45E9-BDC5-53556BC56B5E}"/>
              </a:ext>
            </a:extLst>
          </p:cNvPr>
          <p:cNvSpPr/>
          <p:nvPr>
            <p:custDataLst>
              <p:tags r:id="rId14"/>
            </p:custDataLst>
          </p:nvPr>
        </p:nvSpPr>
        <p:spPr>
          <a:xfrm>
            <a:off x="1172585" y="2583974"/>
            <a:ext cx="4991993" cy="261610"/>
          </a:xfrm>
          <a:prstGeom prst="rect">
            <a:avLst/>
          </a:prstGeom>
        </p:spPr>
        <p:txBody>
          <a:bodyPr wrap="square" lIns="0" tIns="0" rIns="0" anchor="ctr">
            <a:spAutoFit/>
          </a:bodyPr>
          <a:lstStyle/>
          <a:p>
            <a:pPr defTabSz="910025" fontAlgn="auto">
              <a:spcBef>
                <a:spcPts val="0"/>
              </a:spcBef>
              <a:spcAft>
                <a:spcPts val="0"/>
              </a:spcAft>
              <a:defRPr/>
            </a:pPr>
            <a:r>
              <a:rPr lang="en-NZ" sz="1400" b="0" dirty="0">
                <a:solidFill>
                  <a:schemeClr val="accent1"/>
                </a:solidFill>
              </a:rPr>
              <a:t>What I see / hear about tourism from </a:t>
            </a:r>
            <a:r>
              <a:rPr lang="en-NZ" sz="1400" dirty="0">
                <a:solidFill>
                  <a:schemeClr val="accent1"/>
                </a:solidFill>
              </a:rPr>
              <a:t>national media </a:t>
            </a:r>
            <a:r>
              <a:rPr lang="en-NZ" sz="1400" b="0" dirty="0">
                <a:solidFill>
                  <a:schemeClr val="accent1"/>
                </a:solidFill>
              </a:rPr>
              <a:t>outlets</a:t>
            </a:r>
          </a:p>
        </p:txBody>
      </p:sp>
      <p:sp>
        <p:nvSpPr>
          <p:cNvPr id="55" name="AutoShape 20">
            <a:extLst>
              <a:ext uri="{FF2B5EF4-FFF2-40B4-BE49-F238E27FC236}">
                <a16:creationId xmlns:a16="http://schemas.microsoft.com/office/drawing/2014/main" id="{58388ECF-9752-4419-8A57-74EA997CBAD0}"/>
              </a:ext>
            </a:extLst>
          </p:cNvPr>
          <p:cNvSpPr>
            <a:spLocks noChangeArrowheads="1"/>
          </p:cNvSpPr>
          <p:nvPr>
            <p:custDataLst>
              <p:tags r:id="rId15"/>
            </p:custDataLst>
          </p:nvPr>
        </p:nvSpPr>
        <p:spPr bwMode="gray">
          <a:xfrm>
            <a:off x="7884938" y="2608891"/>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57" name="AutoShape 20">
            <a:extLst>
              <a:ext uri="{FF2B5EF4-FFF2-40B4-BE49-F238E27FC236}">
                <a16:creationId xmlns:a16="http://schemas.microsoft.com/office/drawing/2014/main" id="{9CF1A6FE-4468-4EA3-956F-869ACF015163}"/>
              </a:ext>
            </a:extLst>
          </p:cNvPr>
          <p:cNvSpPr>
            <a:spLocks noChangeArrowheads="1"/>
          </p:cNvSpPr>
          <p:nvPr>
            <p:custDataLst>
              <p:tags r:id="rId16"/>
            </p:custDataLst>
          </p:nvPr>
        </p:nvSpPr>
        <p:spPr bwMode="gray">
          <a:xfrm flipV="1">
            <a:off x="9308624" y="2638579"/>
            <a:ext cx="152400" cy="152400"/>
          </a:xfrm>
          <a:prstGeom prst="flowChartExtract">
            <a:avLst/>
          </a:prstGeom>
          <a:solidFill>
            <a:srgbClr val="FF00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58" name="AutoShape 20">
            <a:extLst>
              <a:ext uri="{FF2B5EF4-FFF2-40B4-BE49-F238E27FC236}">
                <a16:creationId xmlns:a16="http://schemas.microsoft.com/office/drawing/2014/main" id="{26A551F0-23FB-4894-A8B7-B2A31E3B31C9}"/>
              </a:ext>
            </a:extLst>
          </p:cNvPr>
          <p:cNvSpPr>
            <a:spLocks noChangeArrowheads="1"/>
          </p:cNvSpPr>
          <p:nvPr>
            <p:custDataLst>
              <p:tags r:id="rId17"/>
            </p:custDataLst>
          </p:nvPr>
        </p:nvSpPr>
        <p:spPr bwMode="gray">
          <a:xfrm flipV="1">
            <a:off x="7884938" y="3347612"/>
            <a:ext cx="152400" cy="152400"/>
          </a:xfrm>
          <a:prstGeom prst="flowChartExtract">
            <a:avLst/>
          </a:prstGeom>
          <a:solidFill>
            <a:srgbClr val="FF00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5" name="Slide Number Placeholder 4">
            <a:extLst>
              <a:ext uri="{FF2B5EF4-FFF2-40B4-BE49-F238E27FC236}">
                <a16:creationId xmlns:a16="http://schemas.microsoft.com/office/drawing/2014/main" id="{B800D097-3FD6-4797-BA04-9FDEB5B87EEF}"/>
              </a:ext>
            </a:extLst>
          </p:cNvPr>
          <p:cNvSpPr>
            <a:spLocks noGrp="1"/>
          </p:cNvSpPr>
          <p:nvPr>
            <p:ph type="sldNum" sz="quarter" idx="10"/>
          </p:nvPr>
        </p:nvSpPr>
        <p:spPr/>
        <p:txBody>
          <a:bodyPr/>
          <a:lstStyle/>
          <a:p>
            <a:fld id="{9784CBA3-D598-4B1F-BAA3-EE14B5154290}" type="slidenum">
              <a:rPr lang="en-AU" smtClean="0"/>
              <a:pPr/>
              <a:t>13</a:t>
            </a:fld>
            <a:endParaRPr lang="en-AU" dirty="0"/>
          </a:p>
        </p:txBody>
      </p:sp>
    </p:spTree>
    <p:extLst>
      <p:ext uri="{BB962C8B-B14F-4D97-AF65-F5344CB8AC3E}">
        <p14:creationId xmlns:p14="http://schemas.microsoft.com/office/powerpoint/2010/main" val="6956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328FB54-4033-44E5-A836-E7282364643B}"/>
              </a:ext>
            </a:extLst>
          </p:cNvPr>
          <p:cNvGraphicFramePr>
            <a:graphicFrameLocks noChangeAspect="1"/>
          </p:cNvGraphicFramePr>
          <p:nvPr>
            <p:custDataLst>
              <p:tags r:id="rId2"/>
            </p:custDataLst>
            <p:extLst>
              <p:ext uri="{D42A27DB-BD31-4B8C-83A1-F6EECF244321}">
                <p14:modId xmlns:p14="http://schemas.microsoft.com/office/powerpoint/2010/main" val="2715024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11" name="think-cell Slide" r:id="rId10" imgW="287" imgH="284" progId="TCLayout.ActiveDocument.1">
                  <p:embed/>
                </p:oleObj>
              </mc:Choice>
              <mc:Fallback>
                <p:oleObj name="think-cell Slide" r:id="rId10" imgW="287" imgH="28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9330445-45C2-4E3A-B8A0-C4E84C284534}"/>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err="1">
              <a:latin typeface="Arial" panose="020B0604020202020204" pitchFamily="34" charset="0"/>
              <a:ea typeface="+mj-ea"/>
              <a:cs typeface="+mj-cs"/>
              <a:sym typeface="Arial" panose="020B0604020202020204" pitchFamily="34" charset="0"/>
            </a:endParaRPr>
          </a:p>
        </p:txBody>
      </p:sp>
      <p:graphicFrame>
        <p:nvGraphicFramePr>
          <p:cNvPr id="5" name="MAC_580_5"/>
          <p:cNvGraphicFramePr>
            <a:graphicFrameLocks noGrp="1"/>
          </p:cNvGraphicFramePr>
          <p:nvPr>
            <p:ph sz="quarter" idx="11"/>
            <p:extLst>
              <p:ext uri="{D42A27DB-BD31-4B8C-83A1-F6EECF244321}">
                <p14:modId xmlns:p14="http://schemas.microsoft.com/office/powerpoint/2010/main" val="3309628964"/>
              </p:ext>
            </p:extLst>
          </p:nvPr>
        </p:nvGraphicFramePr>
        <p:xfrm>
          <a:off x="343628" y="1974330"/>
          <a:ext cx="9783763" cy="4445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 name="Table 5">
            <a:extLst>
              <a:ext uri="{FF2B5EF4-FFF2-40B4-BE49-F238E27FC236}">
                <a16:creationId xmlns:a16="http://schemas.microsoft.com/office/drawing/2014/main" id="{BE0547EB-637C-4EB4-887B-E6E568ABE010}"/>
              </a:ext>
            </a:extLst>
          </p:cNvPr>
          <p:cNvGraphicFramePr>
            <a:graphicFrameLocks noGrp="1"/>
          </p:cNvGraphicFramePr>
          <p:nvPr>
            <p:extLst>
              <p:ext uri="{D42A27DB-BD31-4B8C-83A1-F6EECF244321}">
                <p14:modId xmlns:p14="http://schemas.microsoft.com/office/powerpoint/2010/main" val="1276788924"/>
              </p:ext>
            </p:extLst>
          </p:nvPr>
        </p:nvGraphicFramePr>
        <p:xfrm>
          <a:off x="325986" y="5232777"/>
          <a:ext cx="9776904" cy="318924"/>
        </p:xfrm>
        <a:graphic>
          <a:graphicData uri="http://schemas.openxmlformats.org/drawingml/2006/table">
            <a:tbl>
              <a:tblPr>
                <a:tableStyleId>{5C22544A-7EE6-4342-B048-85BDC9FD1C3A}</a:tableStyleId>
              </a:tblPr>
              <a:tblGrid>
                <a:gridCol w="1380894">
                  <a:extLst>
                    <a:ext uri="{9D8B030D-6E8A-4147-A177-3AD203B41FA5}">
                      <a16:colId xmlns:a16="http://schemas.microsoft.com/office/drawing/2014/main" val="1538958729"/>
                    </a:ext>
                  </a:extLst>
                </a:gridCol>
                <a:gridCol w="932890">
                  <a:extLst>
                    <a:ext uri="{9D8B030D-6E8A-4147-A177-3AD203B41FA5}">
                      <a16:colId xmlns:a16="http://schemas.microsoft.com/office/drawing/2014/main" val="3159294587"/>
                    </a:ext>
                  </a:extLst>
                </a:gridCol>
                <a:gridCol w="932890">
                  <a:extLst>
                    <a:ext uri="{9D8B030D-6E8A-4147-A177-3AD203B41FA5}">
                      <a16:colId xmlns:a16="http://schemas.microsoft.com/office/drawing/2014/main" val="1963396042"/>
                    </a:ext>
                  </a:extLst>
                </a:gridCol>
                <a:gridCol w="932890">
                  <a:extLst>
                    <a:ext uri="{9D8B030D-6E8A-4147-A177-3AD203B41FA5}">
                      <a16:colId xmlns:a16="http://schemas.microsoft.com/office/drawing/2014/main" val="2690906137"/>
                    </a:ext>
                  </a:extLst>
                </a:gridCol>
                <a:gridCol w="932890">
                  <a:extLst>
                    <a:ext uri="{9D8B030D-6E8A-4147-A177-3AD203B41FA5}">
                      <a16:colId xmlns:a16="http://schemas.microsoft.com/office/drawing/2014/main" val="3228103872"/>
                    </a:ext>
                  </a:extLst>
                </a:gridCol>
                <a:gridCol w="932890">
                  <a:extLst>
                    <a:ext uri="{9D8B030D-6E8A-4147-A177-3AD203B41FA5}">
                      <a16:colId xmlns:a16="http://schemas.microsoft.com/office/drawing/2014/main" val="2973207205"/>
                    </a:ext>
                  </a:extLst>
                </a:gridCol>
                <a:gridCol w="932890">
                  <a:extLst>
                    <a:ext uri="{9D8B030D-6E8A-4147-A177-3AD203B41FA5}">
                      <a16:colId xmlns:a16="http://schemas.microsoft.com/office/drawing/2014/main" val="1610536427"/>
                    </a:ext>
                  </a:extLst>
                </a:gridCol>
                <a:gridCol w="932890">
                  <a:extLst>
                    <a:ext uri="{9D8B030D-6E8A-4147-A177-3AD203B41FA5}">
                      <a16:colId xmlns:a16="http://schemas.microsoft.com/office/drawing/2014/main" val="20006"/>
                    </a:ext>
                  </a:extLst>
                </a:gridCol>
                <a:gridCol w="932890">
                  <a:extLst>
                    <a:ext uri="{9D8B030D-6E8A-4147-A177-3AD203B41FA5}">
                      <a16:colId xmlns:a16="http://schemas.microsoft.com/office/drawing/2014/main" val="3129272017"/>
                    </a:ext>
                  </a:extLst>
                </a:gridCol>
                <a:gridCol w="932890">
                  <a:extLst>
                    <a:ext uri="{9D8B030D-6E8A-4147-A177-3AD203B41FA5}">
                      <a16:colId xmlns:a16="http://schemas.microsoft.com/office/drawing/2014/main" val="3324501260"/>
                    </a:ext>
                  </a:extLst>
                </a:gridCol>
              </a:tblGrid>
              <a:tr h="318924">
                <a:tc>
                  <a:txBody>
                    <a:bodyPr/>
                    <a:lstStyle/>
                    <a:p>
                      <a:pPr algn="l" fontAlgn="b"/>
                      <a:r>
                        <a:rPr lang="en-NZ" sz="1050" b="0" kern="1200" dirty="0">
                          <a:solidFill>
                            <a:schemeClr val="accent1"/>
                          </a:solidFill>
                          <a:latin typeface="+mn-lt"/>
                          <a:ea typeface="+mn-ea"/>
                          <a:cs typeface="Arial" charset="0"/>
                        </a:rPr>
                        <a:t>Actual number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3m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 3.4m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3.5m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3.7m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3.7m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3.8m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a:ln>
                            <a:noFill/>
                          </a:ln>
                          <a:solidFill>
                            <a:srgbClr val="171717"/>
                          </a:solidFill>
                          <a:effectLst/>
                          <a:uLnTx/>
                          <a:uFillTx/>
                          <a:latin typeface="Arial"/>
                          <a:ea typeface="+mn-ea"/>
                          <a:cs typeface="Arial" charset="0"/>
                        </a:rPr>
                        <a:t>3.8m</a:t>
                      </a:r>
                      <a:endParaRPr kumimoji="0" lang="en-NZ" sz="1050" b="0" i="0" u="none" strike="noStrike" kern="1200" cap="none" spc="0" normalizeH="0" baseline="0" noProof="0" dirty="0">
                        <a:ln>
                          <a:noFill/>
                        </a:ln>
                        <a:solidFill>
                          <a:srgbClr val="171717"/>
                        </a:solidFill>
                        <a:effectLst/>
                        <a:uLnTx/>
                        <a:uFillTx/>
                        <a:latin typeface="Arial"/>
                        <a:ea typeface="+mn-ea"/>
                        <a:cs typeface="Arial"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3.8m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3.8m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391453"/>
                  </a:ext>
                </a:extLst>
              </a:tr>
            </a:tbl>
          </a:graphicData>
        </a:graphic>
      </p:graphicFrame>
      <p:sp>
        <p:nvSpPr>
          <p:cNvPr id="8" name="Title 7"/>
          <p:cNvSpPr>
            <a:spLocks noGrp="1"/>
          </p:cNvSpPr>
          <p:nvPr>
            <p:ph type="title"/>
          </p:nvPr>
        </p:nvSpPr>
        <p:spPr>
          <a:xfrm>
            <a:off x="326282" y="1"/>
            <a:ext cx="9784800" cy="1137649"/>
          </a:xfrm>
        </p:spPr>
        <p:txBody>
          <a:bodyPr/>
          <a:lstStyle/>
          <a:p>
            <a:r>
              <a:rPr lang="en-GB" dirty="0">
                <a:solidFill>
                  <a:schemeClr val="accent1"/>
                </a:solidFill>
                <a:latin typeface="+mj-lt"/>
              </a:rPr>
              <a:t>1 in 5 New Zealanders who </a:t>
            </a:r>
            <a:r>
              <a:rPr lang="en-GB" dirty="0"/>
              <a:t>know how many international visitors New Zealand attracts annually, an increase compared to November 2019, but similar Match 2019 and prior waves</a:t>
            </a:r>
            <a:endParaRPr lang="en-GB" dirty="0">
              <a:solidFill>
                <a:schemeClr val="accent1"/>
              </a:solidFill>
              <a:latin typeface="+mj-lt"/>
            </a:endParaRPr>
          </a:p>
        </p:txBody>
      </p:sp>
      <p:sp>
        <p:nvSpPr>
          <p:cNvPr id="9" name="Text Placeholder 8"/>
          <p:cNvSpPr>
            <a:spLocks noGrp="1"/>
          </p:cNvSpPr>
          <p:nvPr>
            <p:ph type="body" sz="quarter" idx="15"/>
          </p:nvPr>
        </p:nvSpPr>
        <p:spPr/>
        <p:txBody>
          <a:bodyPr/>
          <a:lstStyle/>
          <a:p>
            <a:r>
              <a:rPr lang="en-GB" sz="1600" b="0" dirty="0">
                <a:solidFill>
                  <a:schemeClr val="accent1"/>
                </a:solidFill>
              </a:rPr>
              <a:t>Knowledge of annual visitor numbers</a:t>
            </a:r>
          </a:p>
          <a:p>
            <a:r>
              <a:rPr lang="en-GB" sz="1100" b="0" dirty="0">
                <a:solidFill>
                  <a:schemeClr val="accent1"/>
                </a:solidFill>
              </a:rPr>
              <a:t>%, 18+ year olds</a:t>
            </a:r>
          </a:p>
          <a:p>
            <a:endParaRPr lang="en-GB" sz="1600" b="0" dirty="0">
              <a:solidFill>
                <a:schemeClr val="accent1"/>
              </a:solidFill>
            </a:endParaRPr>
          </a:p>
        </p:txBody>
      </p:sp>
      <p:sp>
        <p:nvSpPr>
          <p:cNvPr id="34" name="TextBox 33">
            <a:extLst>
              <a:ext uri="{FF2B5EF4-FFF2-40B4-BE49-F238E27FC236}">
                <a16:creationId xmlns:a16="http://schemas.microsoft.com/office/drawing/2014/main" id="{EFEFDC42-0BC4-4232-BB6D-92C0C5589FD6}"/>
              </a:ext>
            </a:extLst>
          </p:cNvPr>
          <p:cNvSpPr txBox="1"/>
          <p:nvPr>
            <p:custDataLst>
              <p:tags r:id="rId4"/>
            </p:custDataLst>
          </p:nvPr>
        </p:nvSpPr>
        <p:spPr>
          <a:xfrm>
            <a:off x="326281" y="6083726"/>
            <a:ext cx="7884568" cy="418706"/>
          </a:xfrm>
          <a:prstGeom prst="rect">
            <a:avLst/>
          </a:prstGeom>
          <a:noFill/>
        </p:spPr>
        <p:txBody>
          <a:bodyPr vert="horz" wrap="square" lIns="0" tIns="0" rIns="0" bIns="0" rtlCol="0" anchor="b">
            <a:noAutofit/>
          </a:bodyPr>
          <a:lstStyle/>
          <a:p>
            <a:pPr marL="263525" indent="-263525">
              <a:tabLst>
                <a:tab pos="266700" algn="l"/>
              </a:tabLst>
            </a:pPr>
            <a:r>
              <a:rPr lang="pt-BR" sz="700" b="0" dirty="0">
                <a:solidFill>
                  <a:schemeClr val="accent1"/>
                </a:solidFill>
                <a:latin typeface="+mn-lt"/>
              </a:rPr>
              <a:t>Base:	New Zealanders aged 18 plus: Mar-16 n = 520 | Nov-16  n = 521 | Mar-17 n = 500 | Nov-17 n = 501 | Mar-18 n = 555 | </a:t>
            </a:r>
            <a:r>
              <a:rPr lang="pt-BR" sz="700" b="0" dirty="0">
                <a:solidFill>
                  <a:schemeClr val="accent1"/>
                </a:solidFill>
              </a:rPr>
              <a:t>Nov-18 n = 1084 | Mar-19 n = 1083 | Nov-19 n = 1081 | Mar-20 n = 1089</a:t>
            </a:r>
            <a:endParaRPr lang="pt-BR" sz="700" b="0" dirty="0">
              <a:solidFill>
                <a:schemeClr val="accent1"/>
              </a:solidFill>
              <a:latin typeface="+mn-lt"/>
            </a:endParaRPr>
          </a:p>
        </p:txBody>
      </p:sp>
      <p:grpSp>
        <p:nvGrpSpPr>
          <p:cNvPr id="21" name="Group 20">
            <a:extLst>
              <a:ext uri="{FF2B5EF4-FFF2-40B4-BE49-F238E27FC236}">
                <a16:creationId xmlns:a16="http://schemas.microsoft.com/office/drawing/2014/main" id="{18DE7CEF-AE2B-4F65-876D-3477BD50E470}"/>
              </a:ext>
            </a:extLst>
          </p:cNvPr>
          <p:cNvGrpSpPr/>
          <p:nvPr/>
        </p:nvGrpSpPr>
        <p:grpSpPr>
          <a:xfrm>
            <a:off x="8287964" y="6176410"/>
            <a:ext cx="1899936" cy="326022"/>
            <a:chOff x="8283348" y="6176410"/>
            <a:chExt cx="1877449" cy="326022"/>
          </a:xfrm>
        </p:grpSpPr>
        <p:sp>
          <p:nvSpPr>
            <p:cNvPr id="22" name="Rectangle 21">
              <a:extLst>
                <a:ext uri="{FF2B5EF4-FFF2-40B4-BE49-F238E27FC236}">
                  <a16:creationId xmlns:a16="http://schemas.microsoft.com/office/drawing/2014/main" id="{27322339-B94C-4D51-BD16-BCE35D2869BF}"/>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3" name="Text Box 21">
              <a:extLst>
                <a:ext uri="{FF2B5EF4-FFF2-40B4-BE49-F238E27FC236}">
                  <a16:creationId xmlns:a16="http://schemas.microsoft.com/office/drawing/2014/main" id="{FC658BB8-C219-4052-8C81-8E6A5F9BCB5C}"/>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4" name="AutoShape 22">
              <a:extLst>
                <a:ext uri="{FF2B5EF4-FFF2-40B4-BE49-F238E27FC236}">
                  <a16:creationId xmlns:a16="http://schemas.microsoft.com/office/drawing/2014/main" id="{61B0071B-0FB8-404C-87D5-8496AEA5A9AF}"/>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5" name="AutoShape 20">
              <a:extLst>
                <a:ext uri="{FF2B5EF4-FFF2-40B4-BE49-F238E27FC236}">
                  <a16:creationId xmlns:a16="http://schemas.microsoft.com/office/drawing/2014/main" id="{664F572D-64B1-42DE-9698-BFB3D9D86E1A}"/>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4" name="Slide Number Placeholder 3">
            <a:extLst>
              <a:ext uri="{FF2B5EF4-FFF2-40B4-BE49-F238E27FC236}">
                <a16:creationId xmlns:a16="http://schemas.microsoft.com/office/drawing/2014/main" id="{E65004E9-3109-42DB-820C-3A5D952374F0}"/>
              </a:ext>
            </a:extLst>
          </p:cNvPr>
          <p:cNvSpPr>
            <a:spLocks noGrp="1"/>
          </p:cNvSpPr>
          <p:nvPr>
            <p:ph type="sldNum" sz="quarter" idx="10"/>
          </p:nvPr>
        </p:nvSpPr>
        <p:spPr/>
        <p:txBody>
          <a:bodyPr/>
          <a:lstStyle/>
          <a:p>
            <a:fld id="{9784CBA3-D598-4B1F-BAA3-EE14B5154290}" type="slidenum">
              <a:rPr lang="en-AU" smtClean="0"/>
              <a:pPr/>
              <a:t>14</a:t>
            </a:fld>
            <a:endParaRPr lang="en-AU" dirty="0"/>
          </a:p>
        </p:txBody>
      </p:sp>
    </p:spTree>
    <p:extLst>
      <p:ext uri="{BB962C8B-B14F-4D97-AF65-F5344CB8AC3E}">
        <p14:creationId xmlns:p14="http://schemas.microsoft.com/office/powerpoint/2010/main" val="111338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MAC_581_20">
            <a:extLst>
              <a:ext uri="{FF2B5EF4-FFF2-40B4-BE49-F238E27FC236}">
                <a16:creationId xmlns:a16="http://schemas.microsoft.com/office/drawing/2014/main" id="{8834CB3B-5A7B-44D4-8843-4E92242D014B}"/>
              </a:ext>
            </a:extLst>
          </p:cNvPr>
          <p:cNvGraphicFramePr>
            <a:graphicFrameLocks noGrp="1"/>
          </p:cNvGraphicFramePr>
          <p:nvPr>
            <p:ph sz="quarter" idx="11"/>
            <p:extLst>
              <p:ext uri="{D42A27DB-BD31-4B8C-83A1-F6EECF244321}">
                <p14:modId xmlns:p14="http://schemas.microsoft.com/office/powerpoint/2010/main" val="113994417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8" name="Title 7"/>
          <p:cNvSpPr>
            <a:spLocks noGrp="1"/>
          </p:cNvSpPr>
          <p:nvPr>
            <p:ph type="title"/>
          </p:nvPr>
        </p:nvSpPr>
        <p:spPr>
          <a:xfrm>
            <a:off x="326282" y="1"/>
            <a:ext cx="9784800" cy="1137649"/>
          </a:xfrm>
        </p:spPr>
        <p:txBody>
          <a:bodyPr/>
          <a:lstStyle/>
          <a:p>
            <a:r>
              <a:rPr lang="en-GB" dirty="0"/>
              <a:t>A quarter of New Zealanders know the number of people directly or indirectly employed in the tourism industry, a significant increase compared to November 2019</a:t>
            </a:r>
            <a:endParaRPr lang="en-GB" dirty="0">
              <a:solidFill>
                <a:schemeClr val="accent1"/>
              </a:solidFill>
              <a:latin typeface="+mj-lt"/>
            </a:endParaRPr>
          </a:p>
        </p:txBody>
      </p:sp>
      <p:sp>
        <p:nvSpPr>
          <p:cNvPr id="9" name="Text Placeholder 8"/>
          <p:cNvSpPr>
            <a:spLocks noGrp="1"/>
          </p:cNvSpPr>
          <p:nvPr>
            <p:ph type="body" sz="quarter" idx="15"/>
          </p:nvPr>
        </p:nvSpPr>
        <p:spPr/>
        <p:txBody>
          <a:bodyPr/>
          <a:lstStyle/>
          <a:p>
            <a:r>
              <a:rPr lang="en-GB" sz="1600" b="0" dirty="0">
                <a:solidFill>
                  <a:schemeClr val="accent1"/>
                </a:solidFill>
              </a:rPr>
              <a:t>Knowledge of how many New Zealand workers employed in the tourism industry (directly or indirectly)</a:t>
            </a:r>
          </a:p>
          <a:p>
            <a:r>
              <a:rPr lang="en-GB" sz="1100" b="0" dirty="0">
                <a:solidFill>
                  <a:schemeClr val="accent1"/>
                </a:solidFill>
              </a:rPr>
              <a:t>%, 18+ year olds</a:t>
            </a:r>
          </a:p>
          <a:p>
            <a:endParaRPr lang="en-GB" sz="1600" b="0" dirty="0">
              <a:solidFill>
                <a:schemeClr val="accent1"/>
              </a:solidFill>
            </a:endParaRPr>
          </a:p>
        </p:txBody>
      </p:sp>
      <p:graphicFrame>
        <p:nvGraphicFramePr>
          <p:cNvPr id="21" name="Table 20">
            <a:extLst>
              <a:ext uri="{FF2B5EF4-FFF2-40B4-BE49-F238E27FC236}">
                <a16:creationId xmlns:a16="http://schemas.microsoft.com/office/drawing/2014/main" id="{8EFE6B9A-0FD9-4CBC-B6B6-C4076A9E0DE3}"/>
              </a:ext>
            </a:extLst>
          </p:cNvPr>
          <p:cNvGraphicFramePr>
            <a:graphicFrameLocks noGrp="1"/>
          </p:cNvGraphicFramePr>
          <p:nvPr>
            <p:extLst>
              <p:ext uri="{D42A27DB-BD31-4B8C-83A1-F6EECF244321}">
                <p14:modId xmlns:p14="http://schemas.microsoft.com/office/powerpoint/2010/main" val="4150764447"/>
              </p:ext>
            </p:extLst>
          </p:nvPr>
        </p:nvGraphicFramePr>
        <p:xfrm>
          <a:off x="325986" y="5246526"/>
          <a:ext cx="9774321" cy="305175"/>
        </p:xfrm>
        <a:graphic>
          <a:graphicData uri="http://schemas.openxmlformats.org/drawingml/2006/table">
            <a:tbl>
              <a:tblPr>
                <a:tableStyleId>{5C22544A-7EE6-4342-B048-85BDC9FD1C3A}</a:tableStyleId>
              </a:tblPr>
              <a:tblGrid>
                <a:gridCol w="1380894">
                  <a:extLst>
                    <a:ext uri="{9D8B030D-6E8A-4147-A177-3AD203B41FA5}">
                      <a16:colId xmlns:a16="http://schemas.microsoft.com/office/drawing/2014/main" val="1538958729"/>
                    </a:ext>
                  </a:extLst>
                </a:gridCol>
                <a:gridCol w="932603">
                  <a:extLst>
                    <a:ext uri="{9D8B030D-6E8A-4147-A177-3AD203B41FA5}">
                      <a16:colId xmlns:a16="http://schemas.microsoft.com/office/drawing/2014/main" val="3159294587"/>
                    </a:ext>
                  </a:extLst>
                </a:gridCol>
                <a:gridCol w="932603">
                  <a:extLst>
                    <a:ext uri="{9D8B030D-6E8A-4147-A177-3AD203B41FA5}">
                      <a16:colId xmlns:a16="http://schemas.microsoft.com/office/drawing/2014/main" val="1963396042"/>
                    </a:ext>
                  </a:extLst>
                </a:gridCol>
                <a:gridCol w="932603">
                  <a:extLst>
                    <a:ext uri="{9D8B030D-6E8A-4147-A177-3AD203B41FA5}">
                      <a16:colId xmlns:a16="http://schemas.microsoft.com/office/drawing/2014/main" val="2690906137"/>
                    </a:ext>
                  </a:extLst>
                </a:gridCol>
                <a:gridCol w="932603">
                  <a:extLst>
                    <a:ext uri="{9D8B030D-6E8A-4147-A177-3AD203B41FA5}">
                      <a16:colId xmlns:a16="http://schemas.microsoft.com/office/drawing/2014/main" val="3228103872"/>
                    </a:ext>
                  </a:extLst>
                </a:gridCol>
                <a:gridCol w="932603">
                  <a:extLst>
                    <a:ext uri="{9D8B030D-6E8A-4147-A177-3AD203B41FA5}">
                      <a16:colId xmlns:a16="http://schemas.microsoft.com/office/drawing/2014/main" val="2973207205"/>
                    </a:ext>
                  </a:extLst>
                </a:gridCol>
                <a:gridCol w="932603">
                  <a:extLst>
                    <a:ext uri="{9D8B030D-6E8A-4147-A177-3AD203B41FA5}">
                      <a16:colId xmlns:a16="http://schemas.microsoft.com/office/drawing/2014/main" val="3641769649"/>
                    </a:ext>
                  </a:extLst>
                </a:gridCol>
                <a:gridCol w="932603">
                  <a:extLst>
                    <a:ext uri="{9D8B030D-6E8A-4147-A177-3AD203B41FA5}">
                      <a16:colId xmlns:a16="http://schemas.microsoft.com/office/drawing/2014/main" val="20006"/>
                    </a:ext>
                  </a:extLst>
                </a:gridCol>
                <a:gridCol w="932603">
                  <a:extLst>
                    <a:ext uri="{9D8B030D-6E8A-4147-A177-3AD203B41FA5}">
                      <a16:colId xmlns:a16="http://schemas.microsoft.com/office/drawing/2014/main" val="182293861"/>
                    </a:ext>
                  </a:extLst>
                </a:gridCol>
                <a:gridCol w="932603">
                  <a:extLst>
                    <a:ext uri="{9D8B030D-6E8A-4147-A177-3AD203B41FA5}">
                      <a16:colId xmlns:a16="http://schemas.microsoft.com/office/drawing/2014/main" val="840759025"/>
                    </a:ext>
                  </a:extLst>
                </a:gridCol>
              </a:tblGrid>
              <a:tr h="305175">
                <a:tc>
                  <a:txBody>
                    <a:bodyPr/>
                    <a:lstStyle/>
                    <a:p>
                      <a:pPr algn="l" fontAlgn="b"/>
                      <a:r>
                        <a:rPr lang="en-NZ" sz="1050" b="0" kern="1200" dirty="0">
                          <a:solidFill>
                            <a:schemeClr val="accent1"/>
                          </a:solidFill>
                          <a:latin typeface="+mn-lt"/>
                          <a:ea typeface="+mn-ea"/>
                          <a:cs typeface="Arial" charset="0"/>
                        </a:rPr>
                        <a:t>Correct answer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050" b="0" kern="1200" dirty="0">
                          <a:solidFill>
                            <a:schemeClr val="accent1"/>
                          </a:solidFill>
                          <a:latin typeface="+mn-lt"/>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171717"/>
                          </a:solidFill>
                          <a:effectLst/>
                          <a:uLnTx/>
                          <a:uFillTx/>
                          <a:latin typeface="Arial"/>
                          <a:ea typeface="+mn-ea"/>
                          <a:cs typeface="Arial" charset="0"/>
                        </a:rPr>
                        <a:t>1 in 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7391453"/>
                  </a:ext>
                </a:extLst>
              </a:tr>
            </a:tbl>
          </a:graphicData>
        </a:graphic>
      </p:graphicFrame>
      <p:grpSp>
        <p:nvGrpSpPr>
          <p:cNvPr id="17" name="Group 16">
            <a:extLst>
              <a:ext uri="{FF2B5EF4-FFF2-40B4-BE49-F238E27FC236}">
                <a16:creationId xmlns:a16="http://schemas.microsoft.com/office/drawing/2014/main" id="{29F27EFB-676F-4682-9161-09EA227106CF}"/>
              </a:ext>
            </a:extLst>
          </p:cNvPr>
          <p:cNvGrpSpPr/>
          <p:nvPr/>
        </p:nvGrpSpPr>
        <p:grpSpPr>
          <a:xfrm>
            <a:off x="8287964" y="6176410"/>
            <a:ext cx="1899936" cy="326022"/>
            <a:chOff x="8283348" y="6176410"/>
            <a:chExt cx="1877449" cy="326022"/>
          </a:xfrm>
        </p:grpSpPr>
        <p:sp>
          <p:nvSpPr>
            <p:cNvPr id="18" name="Rectangle 17">
              <a:extLst>
                <a:ext uri="{FF2B5EF4-FFF2-40B4-BE49-F238E27FC236}">
                  <a16:creationId xmlns:a16="http://schemas.microsoft.com/office/drawing/2014/main" id="{4D1AE9FB-6497-4122-B76D-912BE90C4BDE}"/>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9" name="Text Box 21">
              <a:extLst>
                <a:ext uri="{FF2B5EF4-FFF2-40B4-BE49-F238E27FC236}">
                  <a16:creationId xmlns:a16="http://schemas.microsoft.com/office/drawing/2014/main" id="{1BFDEB23-FAD8-4D2A-A1B6-658C24304156}"/>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2" name="AutoShape 22">
              <a:extLst>
                <a:ext uri="{FF2B5EF4-FFF2-40B4-BE49-F238E27FC236}">
                  <a16:creationId xmlns:a16="http://schemas.microsoft.com/office/drawing/2014/main" id="{70F637F1-79D8-4F57-8D7F-10188C409505}"/>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7" name="AutoShape 20">
              <a:extLst>
                <a:ext uri="{FF2B5EF4-FFF2-40B4-BE49-F238E27FC236}">
                  <a16:creationId xmlns:a16="http://schemas.microsoft.com/office/drawing/2014/main" id="{7ADDFF53-777B-4E45-A808-35CB410C8AF1}"/>
                </a:ext>
              </a:extLst>
            </p:cNvPr>
            <p:cNvSpPr>
              <a:spLocks noChangeArrowheads="1"/>
            </p:cNvSpPr>
            <p:nvPr>
              <p:custDataLst>
                <p:tags r:id="rId4"/>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28" name="TextBox 27">
            <a:extLst>
              <a:ext uri="{FF2B5EF4-FFF2-40B4-BE49-F238E27FC236}">
                <a16:creationId xmlns:a16="http://schemas.microsoft.com/office/drawing/2014/main" id="{C5CF8AC0-AE8C-4DFC-951C-172CC909975E}"/>
              </a:ext>
            </a:extLst>
          </p:cNvPr>
          <p:cNvSpPr txBox="1"/>
          <p:nvPr>
            <p:custDataLst>
              <p:tags r:id="rId1"/>
            </p:custDataLst>
          </p:nvPr>
        </p:nvSpPr>
        <p:spPr>
          <a:xfrm>
            <a:off x="326281" y="6083726"/>
            <a:ext cx="7884568" cy="418706"/>
          </a:xfrm>
          <a:prstGeom prst="rect">
            <a:avLst/>
          </a:prstGeom>
          <a:noFill/>
        </p:spPr>
        <p:txBody>
          <a:bodyPr vert="horz" wrap="square" lIns="0" tIns="0" rIns="0" bIns="0" rtlCol="0" anchor="b">
            <a:noAutofit/>
          </a:bodyPr>
          <a:lstStyle/>
          <a:p>
            <a:pPr marL="263525" indent="-263525">
              <a:tabLst>
                <a:tab pos="266700" algn="l"/>
              </a:tabLst>
            </a:pPr>
            <a:r>
              <a:rPr lang="pt-BR" sz="700" b="0" dirty="0">
                <a:solidFill>
                  <a:schemeClr val="accent1"/>
                </a:solidFill>
                <a:latin typeface="+mn-lt"/>
              </a:rPr>
              <a:t>Base:	New Zealanders aged 18 plus: Mar-16 n = 520 | Nov-16  n = 521 | Mar-17 n = 500 | Nov-17 n = 501 | Mar-18 n = 555 | </a:t>
            </a:r>
            <a:r>
              <a:rPr lang="pt-BR" sz="700" b="0" dirty="0">
                <a:solidFill>
                  <a:schemeClr val="accent1"/>
                </a:solidFill>
              </a:rPr>
              <a:t>Nov-18 n = 1084 | Mar-19 n = 1083 | Nov-19 n = 1081 | Mar-20 n = 1089</a:t>
            </a:r>
            <a:endParaRPr lang="pt-BR" sz="700" b="0" dirty="0">
              <a:solidFill>
                <a:schemeClr val="accent1"/>
              </a:solidFill>
              <a:latin typeface="+mn-lt"/>
            </a:endParaRPr>
          </a:p>
        </p:txBody>
      </p:sp>
      <p:sp>
        <p:nvSpPr>
          <p:cNvPr id="4" name="Slide Number Placeholder 3">
            <a:extLst>
              <a:ext uri="{FF2B5EF4-FFF2-40B4-BE49-F238E27FC236}">
                <a16:creationId xmlns:a16="http://schemas.microsoft.com/office/drawing/2014/main" id="{A9596C95-BC12-44E9-9B03-DFBC1FC3DAF7}"/>
              </a:ext>
            </a:extLst>
          </p:cNvPr>
          <p:cNvSpPr>
            <a:spLocks noGrp="1"/>
          </p:cNvSpPr>
          <p:nvPr>
            <p:ph type="sldNum" sz="quarter" idx="10"/>
          </p:nvPr>
        </p:nvSpPr>
        <p:spPr/>
        <p:txBody>
          <a:bodyPr/>
          <a:lstStyle/>
          <a:p>
            <a:fld id="{9784CBA3-D598-4B1F-BAA3-EE14B5154290}" type="slidenum">
              <a:rPr lang="en-AU" smtClean="0"/>
              <a:pPr/>
              <a:t>15</a:t>
            </a:fld>
            <a:endParaRPr lang="en-AU" dirty="0"/>
          </a:p>
        </p:txBody>
      </p:sp>
    </p:spTree>
    <p:extLst>
      <p:ext uri="{BB962C8B-B14F-4D97-AF65-F5344CB8AC3E}">
        <p14:creationId xmlns:p14="http://schemas.microsoft.com/office/powerpoint/2010/main" val="39365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24516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39"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0718342-DF8C-4A51-B79A-59B8E525B174}"/>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err="1">
              <a:latin typeface="Arial" panose="020B0604020202020204" pitchFamily="34" charset="0"/>
              <a:ea typeface="+mj-ea"/>
              <a:cs typeface="+mj-cs"/>
              <a:sym typeface="Arial" panose="020B0604020202020204" pitchFamily="34" charset="0"/>
            </a:endParaRPr>
          </a:p>
        </p:txBody>
      </p:sp>
      <p:sp>
        <p:nvSpPr>
          <p:cNvPr id="5" name="Title 4"/>
          <p:cNvSpPr>
            <a:spLocks noGrp="1"/>
          </p:cNvSpPr>
          <p:nvPr>
            <p:ph type="title"/>
          </p:nvPr>
        </p:nvSpPr>
        <p:spPr>
          <a:xfrm>
            <a:off x="326282" y="1"/>
            <a:ext cx="9784800" cy="1137649"/>
          </a:xfrm>
        </p:spPr>
        <p:txBody>
          <a:bodyPr/>
          <a:lstStyle/>
          <a:p>
            <a:r>
              <a:rPr lang="en-GB" dirty="0"/>
              <a:t>The majority of New Zealanders continue to think tourism is one of the top three revenue earners, while only 11% know that it is number one</a:t>
            </a:r>
            <a:endParaRPr lang="en-GB" dirty="0">
              <a:solidFill>
                <a:schemeClr val="accent1"/>
              </a:solidFill>
              <a:latin typeface="+mj-lt"/>
            </a:endParaRPr>
          </a:p>
        </p:txBody>
      </p:sp>
      <p:sp>
        <p:nvSpPr>
          <p:cNvPr id="7" name="Text Placeholder 6"/>
          <p:cNvSpPr>
            <a:spLocks noGrp="1"/>
          </p:cNvSpPr>
          <p:nvPr>
            <p:ph type="body" sz="quarter" idx="15"/>
          </p:nvPr>
        </p:nvSpPr>
        <p:spPr/>
        <p:txBody>
          <a:bodyPr/>
          <a:lstStyle/>
          <a:p>
            <a:r>
              <a:rPr lang="en-GB" sz="1600" b="0" dirty="0">
                <a:solidFill>
                  <a:schemeClr val="accent1"/>
                </a:solidFill>
              </a:rPr>
              <a:t>Knowledge of the value of the tourism industry</a:t>
            </a:r>
          </a:p>
          <a:p>
            <a:r>
              <a:rPr lang="en-GB" sz="1100" b="0" dirty="0">
                <a:solidFill>
                  <a:schemeClr val="accent1"/>
                </a:solidFill>
              </a:rPr>
              <a:t>%, 18+ year olds</a:t>
            </a:r>
            <a:endParaRPr lang="en-GB" sz="1600" b="0" dirty="0">
              <a:solidFill>
                <a:schemeClr val="accent1"/>
              </a:solidFill>
            </a:endParaRPr>
          </a:p>
        </p:txBody>
      </p:sp>
      <p:graphicFrame>
        <p:nvGraphicFramePr>
          <p:cNvPr id="28" name="MAC_582_28"/>
          <p:cNvGraphicFramePr>
            <a:graphicFrameLocks noGrp="1"/>
          </p:cNvGraphicFramePr>
          <p:nvPr>
            <p:ph sz="quarter" idx="11"/>
            <p:extLst>
              <p:ext uri="{D42A27DB-BD31-4B8C-83A1-F6EECF244321}">
                <p14:modId xmlns:p14="http://schemas.microsoft.com/office/powerpoint/2010/main" val="3253028723"/>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grpSp>
        <p:nvGrpSpPr>
          <p:cNvPr id="16" name="Group 15">
            <a:extLst>
              <a:ext uri="{FF2B5EF4-FFF2-40B4-BE49-F238E27FC236}">
                <a16:creationId xmlns:a16="http://schemas.microsoft.com/office/drawing/2014/main" id="{2E112A75-D757-46FB-B11E-A1986B551B4A}"/>
              </a:ext>
            </a:extLst>
          </p:cNvPr>
          <p:cNvGrpSpPr/>
          <p:nvPr/>
        </p:nvGrpSpPr>
        <p:grpSpPr>
          <a:xfrm>
            <a:off x="8287964" y="6176410"/>
            <a:ext cx="1899936" cy="326022"/>
            <a:chOff x="8283348" y="6176410"/>
            <a:chExt cx="1877449" cy="326022"/>
          </a:xfrm>
        </p:grpSpPr>
        <p:sp>
          <p:nvSpPr>
            <p:cNvPr id="20" name="Rectangle 19">
              <a:extLst>
                <a:ext uri="{FF2B5EF4-FFF2-40B4-BE49-F238E27FC236}">
                  <a16:creationId xmlns:a16="http://schemas.microsoft.com/office/drawing/2014/main" id="{9C7E8423-B356-43EF-93C9-D4B238630981}"/>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2" name="Text Box 21">
              <a:extLst>
                <a:ext uri="{FF2B5EF4-FFF2-40B4-BE49-F238E27FC236}">
                  <a16:creationId xmlns:a16="http://schemas.microsoft.com/office/drawing/2014/main" id="{E53EDD37-EAC6-40F6-AB7C-1A745C0E9237}"/>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3" name="AutoShape 22">
              <a:extLst>
                <a:ext uri="{FF2B5EF4-FFF2-40B4-BE49-F238E27FC236}">
                  <a16:creationId xmlns:a16="http://schemas.microsoft.com/office/drawing/2014/main" id="{CC883006-64AD-4DF3-B272-44C2A9C553E0}"/>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4" name="AutoShape 20">
              <a:extLst>
                <a:ext uri="{FF2B5EF4-FFF2-40B4-BE49-F238E27FC236}">
                  <a16:creationId xmlns:a16="http://schemas.microsoft.com/office/drawing/2014/main" id="{D94A5DC3-5E75-4446-BEFC-3318BD2FFD77}"/>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19" name="TextBox 18"/>
          <p:cNvSpPr txBox="1"/>
          <p:nvPr>
            <p:custDataLst>
              <p:tags r:id="rId4"/>
            </p:custDataLst>
          </p:nvPr>
        </p:nvSpPr>
        <p:spPr>
          <a:xfrm>
            <a:off x="326280" y="6266770"/>
            <a:ext cx="6403703" cy="235661"/>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New Zealanders aged 18 plus: </a:t>
            </a:r>
            <a:r>
              <a:rPr lang="pt-BR" sz="700" b="0" dirty="0">
                <a:solidFill>
                  <a:schemeClr val="accent1"/>
                </a:solidFill>
              </a:rPr>
              <a:t>Nov-17 n = 501 | Mar-18 n = 555 | Nov-18 n = 1084 | Mar-19 n = 1083 | Nov-19 n = 1081 | Mar-20 n = 1089 </a:t>
            </a:r>
            <a:endParaRPr lang="pt-BR" sz="700" b="0" dirty="0">
              <a:solidFill>
                <a:schemeClr val="accent1"/>
              </a:solidFill>
              <a:latin typeface="+mn-lt"/>
            </a:endParaRPr>
          </a:p>
        </p:txBody>
      </p:sp>
      <p:sp>
        <p:nvSpPr>
          <p:cNvPr id="4" name="Slide Number Placeholder 3">
            <a:extLst>
              <a:ext uri="{FF2B5EF4-FFF2-40B4-BE49-F238E27FC236}">
                <a16:creationId xmlns:a16="http://schemas.microsoft.com/office/drawing/2014/main" id="{90772C60-0A86-492A-8496-605F6D182A25}"/>
              </a:ext>
            </a:extLst>
          </p:cNvPr>
          <p:cNvSpPr>
            <a:spLocks noGrp="1"/>
          </p:cNvSpPr>
          <p:nvPr>
            <p:ph type="sldNum" sz="quarter" idx="10"/>
          </p:nvPr>
        </p:nvSpPr>
        <p:spPr/>
        <p:txBody>
          <a:bodyPr/>
          <a:lstStyle/>
          <a:p>
            <a:fld id="{9784CBA3-D598-4B1F-BAA3-EE14B5154290}" type="slidenum">
              <a:rPr lang="en-AU" smtClean="0"/>
              <a:pPr/>
              <a:t>16</a:t>
            </a:fld>
            <a:endParaRPr lang="en-AU" dirty="0"/>
          </a:p>
        </p:txBody>
      </p:sp>
    </p:spTree>
    <p:extLst>
      <p:ext uri="{BB962C8B-B14F-4D97-AF65-F5344CB8AC3E}">
        <p14:creationId xmlns:p14="http://schemas.microsoft.com/office/powerpoint/2010/main" val="170646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411037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68" name="think-cell Slide" r:id="rId10" imgW="270" imgH="270" progId="TCLayout.ActiveDocument.1">
                  <p:embed/>
                </p:oleObj>
              </mc:Choice>
              <mc:Fallback>
                <p:oleObj name="think-cell Slide" r:id="rId10" imgW="270" imgH="270" progId="TCLayout.ActiveDocument.1">
                  <p:embed/>
                  <p:pic>
                    <p:nvPicPr>
                      <p:cNvPr id="12" name="Object 1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25C579B-286F-4221-A561-6B34790B920F}"/>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p:txBody>
          <a:bodyPr/>
          <a:lstStyle/>
          <a:p>
            <a:r>
              <a:rPr lang="en-NZ" dirty="0"/>
              <a:t>There has been a seasonal uplift in the proportion of New Zealanders who think New Zealand attracts too many international visitors – the current levels are in line with March last year</a:t>
            </a:r>
            <a:endParaRPr lang="en-NZ" dirty="0">
              <a:solidFill>
                <a:schemeClr val="accent1"/>
              </a:solidFill>
              <a:latin typeface="+mj-lt"/>
            </a:endParaRPr>
          </a:p>
        </p:txBody>
      </p:sp>
      <p:graphicFrame>
        <p:nvGraphicFramePr>
          <p:cNvPr id="5" name="MAC_584_5"/>
          <p:cNvGraphicFramePr>
            <a:graphicFrameLocks noGrp="1"/>
          </p:cNvGraphicFramePr>
          <p:nvPr>
            <p:ph sz="quarter" idx="11"/>
            <p:extLst>
              <p:ext uri="{D42A27DB-BD31-4B8C-83A1-F6EECF244321}">
                <p14:modId xmlns:p14="http://schemas.microsoft.com/office/powerpoint/2010/main" val="3806101107"/>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9" name="Text Placeholder 8"/>
          <p:cNvSpPr>
            <a:spLocks noGrp="1"/>
          </p:cNvSpPr>
          <p:nvPr>
            <p:ph type="body" sz="quarter" idx="15"/>
          </p:nvPr>
        </p:nvSpPr>
        <p:spPr/>
        <p:txBody>
          <a:bodyPr/>
          <a:lstStyle/>
          <a:p>
            <a:r>
              <a:rPr lang="en-NZ" sz="1600" b="0" dirty="0">
                <a:solidFill>
                  <a:schemeClr val="accent1"/>
                </a:solidFill>
              </a:rPr>
              <a:t>Perceptions of whether New Zealand attracts too few/too many international visitors</a:t>
            </a:r>
          </a:p>
          <a:p>
            <a:r>
              <a:rPr lang="en-GB" sz="1100" b="0" dirty="0">
                <a:solidFill>
                  <a:schemeClr val="accent1"/>
                </a:solidFill>
              </a:rPr>
              <a:t>%, 18+ year olds</a:t>
            </a:r>
          </a:p>
          <a:p>
            <a:endParaRPr lang="en-NZ" dirty="0">
              <a:solidFill>
                <a:schemeClr val="accent1"/>
              </a:solidFill>
            </a:endParaRPr>
          </a:p>
        </p:txBody>
      </p:sp>
      <p:sp>
        <p:nvSpPr>
          <p:cNvPr id="23" name="TextBox 22"/>
          <p:cNvSpPr txBox="1"/>
          <p:nvPr/>
        </p:nvSpPr>
        <p:spPr>
          <a:xfrm>
            <a:off x="353920" y="2033864"/>
            <a:ext cx="3924300" cy="257175"/>
          </a:xfrm>
          <a:prstGeom prst="rect">
            <a:avLst/>
          </a:prstGeom>
          <a:noFill/>
        </p:spPr>
        <p:txBody>
          <a:bodyPr wrap="none" lIns="0" tIns="0" rIns="0" bIns="0" rtlCol="0">
            <a:noAutofit/>
          </a:bodyPr>
          <a:lstStyle/>
          <a:p>
            <a:pPr algn="l"/>
            <a:r>
              <a:rPr lang="en-NZ" sz="1300" b="0" dirty="0">
                <a:solidFill>
                  <a:schemeClr val="accent1"/>
                </a:solidFill>
                <a:latin typeface="+mn-lt"/>
              </a:rPr>
              <a:t>Based on </a:t>
            </a:r>
            <a:r>
              <a:rPr lang="en-NZ" sz="1300" dirty="0">
                <a:solidFill>
                  <a:schemeClr val="accent1"/>
                </a:solidFill>
                <a:latin typeface="+mn-lt"/>
              </a:rPr>
              <a:t>perceived</a:t>
            </a:r>
            <a:r>
              <a:rPr lang="en-NZ" sz="1300" b="0" dirty="0">
                <a:solidFill>
                  <a:schemeClr val="accent1"/>
                </a:solidFill>
                <a:latin typeface="+mn-lt"/>
              </a:rPr>
              <a:t> number of current visitors </a:t>
            </a:r>
          </a:p>
        </p:txBody>
      </p:sp>
      <p:sp>
        <p:nvSpPr>
          <p:cNvPr id="21" name="TextBox 20"/>
          <p:cNvSpPr txBox="1"/>
          <p:nvPr>
            <p:custDataLst>
              <p:tags r:id="rId4"/>
            </p:custDataLst>
          </p:nvPr>
        </p:nvSpPr>
        <p:spPr>
          <a:xfrm>
            <a:off x="326281" y="6293078"/>
            <a:ext cx="7807458" cy="209353"/>
          </a:xfrm>
          <a:prstGeom prst="rect">
            <a:avLst/>
          </a:prstGeom>
          <a:noFill/>
        </p:spPr>
        <p:txBody>
          <a:bodyPr vert="horz" wrap="square" lIns="0" tIns="0" rIns="0" bIns="0" rtlCol="0" anchor="b">
            <a:noAutofit/>
          </a:bodyPr>
          <a:lstStyle/>
          <a:p>
            <a:pPr marL="263525" indent="-263525">
              <a:tabLst>
                <a:tab pos="266700" algn="l"/>
              </a:tabLst>
            </a:pPr>
            <a:r>
              <a:rPr lang="pt-BR" sz="700" b="0" dirty="0">
                <a:solidFill>
                  <a:schemeClr val="accent1"/>
                </a:solidFill>
                <a:latin typeface="+mn-lt"/>
              </a:rPr>
              <a:t>Base:	New Zealanders aged 18 plus: Mar-16 n = 520 | Nov-16  n = 521 | Mar-17 n = 500 | Nov-17 n = 501 | Mar-18 n = 555 | </a:t>
            </a:r>
            <a:r>
              <a:rPr lang="pt-BR" sz="700" b="0" dirty="0">
                <a:solidFill>
                  <a:schemeClr val="accent1"/>
                </a:solidFill>
              </a:rPr>
              <a:t>Nov-18 n = 1084 | Mar-19 n = 1083 | Nov-19 n = 1081 | Nov-19 n = 1089</a:t>
            </a:r>
            <a:endParaRPr lang="pt-BR" sz="700" b="0" dirty="0">
              <a:solidFill>
                <a:schemeClr val="accent1"/>
              </a:solidFill>
              <a:latin typeface="+mn-lt"/>
            </a:endParaRPr>
          </a:p>
        </p:txBody>
      </p:sp>
      <p:grpSp>
        <p:nvGrpSpPr>
          <p:cNvPr id="17" name="Group 16">
            <a:extLst>
              <a:ext uri="{FF2B5EF4-FFF2-40B4-BE49-F238E27FC236}">
                <a16:creationId xmlns:a16="http://schemas.microsoft.com/office/drawing/2014/main" id="{3CA0939D-2F03-4F91-8FE8-8FF35C882ECD}"/>
              </a:ext>
            </a:extLst>
          </p:cNvPr>
          <p:cNvGrpSpPr/>
          <p:nvPr/>
        </p:nvGrpSpPr>
        <p:grpSpPr>
          <a:xfrm>
            <a:off x="8287964" y="6176410"/>
            <a:ext cx="1899936" cy="326022"/>
            <a:chOff x="8283348" y="6176410"/>
            <a:chExt cx="1877449" cy="326022"/>
          </a:xfrm>
        </p:grpSpPr>
        <p:sp>
          <p:nvSpPr>
            <p:cNvPr id="18" name="Rectangle 17">
              <a:extLst>
                <a:ext uri="{FF2B5EF4-FFF2-40B4-BE49-F238E27FC236}">
                  <a16:creationId xmlns:a16="http://schemas.microsoft.com/office/drawing/2014/main" id="{CE1A97CD-BF40-4866-A24C-8975B126859F}"/>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9" name="Text Box 21">
              <a:extLst>
                <a:ext uri="{FF2B5EF4-FFF2-40B4-BE49-F238E27FC236}">
                  <a16:creationId xmlns:a16="http://schemas.microsoft.com/office/drawing/2014/main" id="{042FDF72-EC17-4815-B2C1-C68DA849FF51}"/>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0" name="AutoShape 22">
              <a:extLst>
                <a:ext uri="{FF2B5EF4-FFF2-40B4-BE49-F238E27FC236}">
                  <a16:creationId xmlns:a16="http://schemas.microsoft.com/office/drawing/2014/main" id="{474605F5-BEA1-421F-9206-1AA00FF78642}"/>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4" name="AutoShape 20">
              <a:extLst>
                <a:ext uri="{FF2B5EF4-FFF2-40B4-BE49-F238E27FC236}">
                  <a16:creationId xmlns:a16="http://schemas.microsoft.com/office/drawing/2014/main" id="{2A9F3121-F1D6-405F-A60C-E9626A4E7AD3}"/>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3" name="Slide Number Placeholder 2">
            <a:extLst>
              <a:ext uri="{FF2B5EF4-FFF2-40B4-BE49-F238E27FC236}">
                <a16:creationId xmlns:a16="http://schemas.microsoft.com/office/drawing/2014/main" id="{7ED2C919-23CC-4DDA-A30C-B0E38A71C453}"/>
              </a:ext>
            </a:extLst>
          </p:cNvPr>
          <p:cNvSpPr>
            <a:spLocks noGrp="1"/>
          </p:cNvSpPr>
          <p:nvPr>
            <p:ph type="sldNum" sz="quarter" idx="10"/>
          </p:nvPr>
        </p:nvSpPr>
        <p:spPr/>
        <p:txBody>
          <a:bodyPr/>
          <a:lstStyle/>
          <a:p>
            <a:fld id="{9784CBA3-D598-4B1F-BAA3-EE14B5154290}" type="slidenum">
              <a:rPr lang="en-AU" smtClean="0"/>
              <a:pPr/>
              <a:t>17</a:t>
            </a:fld>
            <a:endParaRPr lang="en-AU" dirty="0"/>
          </a:p>
        </p:txBody>
      </p:sp>
    </p:spTree>
    <p:extLst>
      <p:ext uri="{BB962C8B-B14F-4D97-AF65-F5344CB8AC3E}">
        <p14:creationId xmlns:p14="http://schemas.microsoft.com/office/powerpoint/2010/main" val="230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4093476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47" name="think-cell Slide" r:id="rId10" imgW="270" imgH="270" progId="TCLayout.ActiveDocument.1">
                  <p:embed/>
                </p:oleObj>
              </mc:Choice>
              <mc:Fallback>
                <p:oleObj name="think-cell Slide" r:id="rId10" imgW="270" imgH="270" progId="TCLayout.ActiveDocument.1">
                  <p:embed/>
                  <p:pic>
                    <p:nvPicPr>
                      <p:cNvPr id="12" name="Object 1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97172FC-2CD3-4109-8142-B908A4D54B6C}"/>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p:txBody>
          <a:bodyPr/>
          <a:lstStyle/>
          <a:p>
            <a:r>
              <a:rPr lang="en-NZ" dirty="0">
                <a:solidFill>
                  <a:schemeClr val="accent1"/>
                </a:solidFill>
                <a:latin typeface="+mj-lt"/>
              </a:rPr>
              <a:t>The perception of international visitor volumes remains stable, with half of New Zealanders agreeing that it is just right</a:t>
            </a:r>
          </a:p>
        </p:txBody>
      </p:sp>
      <p:graphicFrame>
        <p:nvGraphicFramePr>
          <p:cNvPr id="25" name="MAC_644_25"/>
          <p:cNvGraphicFramePr>
            <a:graphicFrameLocks noGrp="1"/>
          </p:cNvGraphicFramePr>
          <p:nvPr>
            <p:ph sz="quarter" idx="11"/>
            <p:extLst>
              <p:ext uri="{D42A27DB-BD31-4B8C-83A1-F6EECF244321}">
                <p14:modId xmlns:p14="http://schemas.microsoft.com/office/powerpoint/2010/main" val="2768094149"/>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9" name="Text Placeholder 8"/>
          <p:cNvSpPr>
            <a:spLocks noGrp="1"/>
          </p:cNvSpPr>
          <p:nvPr>
            <p:ph type="body" sz="quarter" idx="15"/>
          </p:nvPr>
        </p:nvSpPr>
        <p:spPr/>
        <p:txBody>
          <a:bodyPr/>
          <a:lstStyle/>
          <a:p>
            <a:r>
              <a:rPr lang="en-NZ" sz="1600" b="0" dirty="0">
                <a:solidFill>
                  <a:schemeClr val="accent1"/>
                </a:solidFill>
              </a:rPr>
              <a:t>Perceptions of whether New Zealand attracts too few/too many international visitors</a:t>
            </a:r>
          </a:p>
          <a:p>
            <a:r>
              <a:rPr lang="en-GB" sz="1100" b="0" dirty="0">
                <a:solidFill>
                  <a:schemeClr val="accent1"/>
                </a:solidFill>
              </a:rPr>
              <a:t>%, 18+ year olds</a:t>
            </a:r>
          </a:p>
          <a:p>
            <a:endParaRPr lang="en-NZ" dirty="0">
              <a:solidFill>
                <a:schemeClr val="accent1"/>
              </a:solidFill>
            </a:endParaRPr>
          </a:p>
        </p:txBody>
      </p:sp>
      <p:sp>
        <p:nvSpPr>
          <p:cNvPr id="23" name="TextBox 22"/>
          <p:cNvSpPr txBox="1"/>
          <p:nvPr/>
        </p:nvSpPr>
        <p:spPr>
          <a:xfrm>
            <a:off x="353920" y="2033864"/>
            <a:ext cx="3924300" cy="257175"/>
          </a:xfrm>
          <a:prstGeom prst="rect">
            <a:avLst/>
          </a:prstGeom>
          <a:noFill/>
        </p:spPr>
        <p:txBody>
          <a:bodyPr wrap="none" lIns="0" tIns="0" rIns="0" bIns="0" rtlCol="0">
            <a:noAutofit/>
          </a:bodyPr>
          <a:lstStyle/>
          <a:p>
            <a:r>
              <a:rPr lang="en-NZ" sz="1300" b="0" dirty="0">
                <a:solidFill>
                  <a:schemeClr val="accent1"/>
                </a:solidFill>
              </a:rPr>
              <a:t>Based on </a:t>
            </a:r>
            <a:r>
              <a:rPr lang="en-NZ" sz="1300" dirty="0">
                <a:solidFill>
                  <a:schemeClr val="accent1"/>
                </a:solidFill>
              </a:rPr>
              <a:t>actual</a:t>
            </a:r>
            <a:r>
              <a:rPr lang="en-NZ" sz="1300" b="0" dirty="0">
                <a:solidFill>
                  <a:schemeClr val="accent1"/>
                </a:solidFill>
              </a:rPr>
              <a:t> number of current visitors</a:t>
            </a:r>
          </a:p>
          <a:p>
            <a:pPr algn="l"/>
            <a:endParaRPr lang="en-NZ" sz="1300" b="0" dirty="0">
              <a:solidFill>
                <a:schemeClr val="accent1"/>
              </a:solidFill>
              <a:latin typeface="+mn-lt"/>
            </a:endParaRPr>
          </a:p>
        </p:txBody>
      </p:sp>
      <p:sp>
        <p:nvSpPr>
          <p:cNvPr id="26" name="TextBox 25"/>
          <p:cNvSpPr txBox="1"/>
          <p:nvPr/>
        </p:nvSpPr>
        <p:spPr>
          <a:xfrm>
            <a:off x="5503863" y="2036671"/>
            <a:ext cx="3924300" cy="257175"/>
          </a:xfrm>
          <a:prstGeom prst="rect">
            <a:avLst/>
          </a:prstGeom>
          <a:noFill/>
        </p:spPr>
        <p:txBody>
          <a:bodyPr wrap="none" lIns="0" tIns="0" rIns="0" bIns="0" rtlCol="0">
            <a:noAutofit/>
          </a:bodyPr>
          <a:lstStyle/>
          <a:p>
            <a:pPr algn="l"/>
            <a:endParaRPr lang="en-NZ" sz="1300" b="0" dirty="0">
              <a:solidFill>
                <a:schemeClr val="accent1"/>
              </a:solidFill>
              <a:latin typeface="+mn-lt"/>
            </a:endParaRPr>
          </a:p>
        </p:txBody>
      </p:sp>
      <p:sp>
        <p:nvSpPr>
          <p:cNvPr id="21" name="TextBox 20"/>
          <p:cNvSpPr txBox="1"/>
          <p:nvPr>
            <p:custDataLst>
              <p:tags r:id="rId4"/>
            </p:custDataLst>
          </p:nvPr>
        </p:nvSpPr>
        <p:spPr>
          <a:xfrm>
            <a:off x="326281" y="6293078"/>
            <a:ext cx="7884568" cy="209353"/>
          </a:xfrm>
          <a:prstGeom prst="rect">
            <a:avLst/>
          </a:prstGeom>
          <a:noFill/>
        </p:spPr>
        <p:txBody>
          <a:bodyPr vert="horz" wrap="square" lIns="0" tIns="0" rIns="0" bIns="0" rtlCol="0" anchor="b">
            <a:noAutofit/>
          </a:bodyPr>
          <a:lstStyle/>
          <a:p>
            <a:pPr marL="268288" indent="-268288">
              <a:tabLst>
                <a:tab pos="266700" algn="l"/>
              </a:tabLst>
            </a:pPr>
            <a:r>
              <a:rPr lang="pt-BR" sz="700" b="0" dirty="0">
                <a:solidFill>
                  <a:schemeClr val="accent1"/>
                </a:solidFill>
                <a:latin typeface="+mn-lt"/>
              </a:rPr>
              <a:t>Base:	New Zealanders aged 18 plus: Mar-16 n = 520 | Nov-16  n = 521 | Mar-17 n = 500 | Nov-17 n = 501 | Mar-18 n = 555 | </a:t>
            </a:r>
            <a:r>
              <a:rPr lang="pt-BR" sz="700" b="0" dirty="0">
                <a:solidFill>
                  <a:schemeClr val="accent1"/>
                </a:solidFill>
              </a:rPr>
              <a:t>Nov-18 n = 1084 | Mar-19 n = 1083 | Nov-19 n = 1081  | Nov-19 n = 1089</a:t>
            </a:r>
            <a:endParaRPr lang="pt-BR" sz="700" b="0" dirty="0">
              <a:solidFill>
                <a:schemeClr val="accent1"/>
              </a:solidFill>
              <a:latin typeface="+mn-lt"/>
            </a:endParaRPr>
          </a:p>
        </p:txBody>
      </p:sp>
      <p:grpSp>
        <p:nvGrpSpPr>
          <p:cNvPr id="18" name="Group 17">
            <a:extLst>
              <a:ext uri="{FF2B5EF4-FFF2-40B4-BE49-F238E27FC236}">
                <a16:creationId xmlns:a16="http://schemas.microsoft.com/office/drawing/2014/main" id="{ABF54BA0-7AA3-4125-B6E1-164695B50282}"/>
              </a:ext>
            </a:extLst>
          </p:cNvPr>
          <p:cNvGrpSpPr/>
          <p:nvPr/>
        </p:nvGrpSpPr>
        <p:grpSpPr>
          <a:xfrm>
            <a:off x="8287964" y="6176410"/>
            <a:ext cx="1899936" cy="326022"/>
            <a:chOff x="8283348" y="6176410"/>
            <a:chExt cx="1877449" cy="326022"/>
          </a:xfrm>
        </p:grpSpPr>
        <p:sp>
          <p:nvSpPr>
            <p:cNvPr id="19" name="Rectangle 18">
              <a:extLst>
                <a:ext uri="{FF2B5EF4-FFF2-40B4-BE49-F238E27FC236}">
                  <a16:creationId xmlns:a16="http://schemas.microsoft.com/office/drawing/2014/main" id="{78AD6D21-C6D8-4A63-BA54-2B72F546CF7C}"/>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0" name="Text Box 21">
              <a:extLst>
                <a:ext uri="{FF2B5EF4-FFF2-40B4-BE49-F238E27FC236}">
                  <a16:creationId xmlns:a16="http://schemas.microsoft.com/office/drawing/2014/main" id="{C7070B17-A7AF-4498-92B4-2B8FD9ECC97E}"/>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4" name="AutoShape 22">
              <a:extLst>
                <a:ext uri="{FF2B5EF4-FFF2-40B4-BE49-F238E27FC236}">
                  <a16:creationId xmlns:a16="http://schemas.microsoft.com/office/drawing/2014/main" id="{A9D07EAE-9526-4424-8628-49552257F398}"/>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7" name="AutoShape 20">
              <a:extLst>
                <a:ext uri="{FF2B5EF4-FFF2-40B4-BE49-F238E27FC236}">
                  <a16:creationId xmlns:a16="http://schemas.microsoft.com/office/drawing/2014/main" id="{1200C596-E7AD-46CC-87F9-7ACF480DF495}"/>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5" name="Slide Number Placeholder 4">
            <a:extLst>
              <a:ext uri="{FF2B5EF4-FFF2-40B4-BE49-F238E27FC236}">
                <a16:creationId xmlns:a16="http://schemas.microsoft.com/office/drawing/2014/main" id="{A016FC79-2970-48D3-8E1E-1F1A74E9B528}"/>
              </a:ext>
            </a:extLst>
          </p:cNvPr>
          <p:cNvSpPr>
            <a:spLocks noGrp="1"/>
          </p:cNvSpPr>
          <p:nvPr>
            <p:ph type="sldNum" sz="quarter" idx="10"/>
          </p:nvPr>
        </p:nvSpPr>
        <p:spPr/>
        <p:txBody>
          <a:bodyPr/>
          <a:lstStyle/>
          <a:p>
            <a:fld id="{9784CBA3-D598-4B1F-BAA3-EE14B5154290}" type="slidenum">
              <a:rPr lang="en-AU" smtClean="0"/>
              <a:pPr/>
              <a:t>18</a:t>
            </a:fld>
            <a:endParaRPr lang="en-AU" dirty="0"/>
          </a:p>
        </p:txBody>
      </p:sp>
    </p:spTree>
    <p:extLst>
      <p:ext uri="{BB962C8B-B14F-4D97-AF65-F5344CB8AC3E}">
        <p14:creationId xmlns:p14="http://schemas.microsoft.com/office/powerpoint/2010/main" val="777404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09"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 name="TextBox 12"/>
          <p:cNvSpPr txBox="1"/>
          <p:nvPr>
            <p:custDataLst>
              <p:tags r:id="rId3"/>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 = 1089</a:t>
            </a:r>
          </a:p>
        </p:txBody>
      </p:sp>
      <p:sp>
        <p:nvSpPr>
          <p:cNvPr id="4" name="Content Placeholder 3"/>
          <p:cNvSpPr>
            <a:spLocks noGrp="1"/>
          </p:cNvSpPr>
          <p:nvPr>
            <p:ph sz="quarter" idx="16"/>
          </p:nvPr>
        </p:nvSpPr>
        <p:spPr>
          <a:xfrm>
            <a:off x="3697750" y="2260582"/>
            <a:ext cx="3041863" cy="3964939"/>
          </a:xfrm>
        </p:spPr>
        <p:txBody>
          <a:bodyPr/>
          <a:lstStyle/>
          <a:p>
            <a:pPr marL="171450" indent="-171450">
              <a:spcBef>
                <a:spcPts val="0"/>
              </a:spcBef>
              <a:spcAft>
                <a:spcPts val="1000"/>
              </a:spcAft>
              <a:buFont typeface="Wingdings" panose="05000000000000000000" pitchFamily="2" charset="2"/>
              <a:buChar char="§"/>
            </a:pPr>
            <a:r>
              <a:rPr lang="en-NZ" sz="1100" dirty="0"/>
              <a:t>“It's getting to the point that there are too many of them and our environment is being wrecked”</a:t>
            </a:r>
          </a:p>
          <a:p>
            <a:pPr marL="171450" indent="-171450">
              <a:spcBef>
                <a:spcPts val="0"/>
              </a:spcBef>
              <a:spcAft>
                <a:spcPts val="1000"/>
              </a:spcAft>
              <a:buFont typeface="Wingdings" panose="05000000000000000000" pitchFamily="2" charset="2"/>
              <a:buChar char="§"/>
            </a:pPr>
            <a:r>
              <a:rPr lang="en-NZ" sz="1100" dirty="0"/>
              <a:t>“I think that we need to ensure that we weigh up the impact of too many people trampling over native areas of NZ that need to be taken care of environmentally. Freedom campers can sometimes leave rubbish behind. People need to respect our natural environment when they come to these shores, most do but unfortunately there are those who do not”</a:t>
            </a:r>
          </a:p>
          <a:p>
            <a:pPr marL="171450" indent="-171450">
              <a:spcBef>
                <a:spcPts val="0"/>
              </a:spcBef>
              <a:spcAft>
                <a:spcPts val="1000"/>
              </a:spcAft>
              <a:buFont typeface="Wingdings" panose="05000000000000000000" pitchFamily="2" charset="2"/>
              <a:buChar char="§"/>
            </a:pPr>
            <a:r>
              <a:rPr lang="en-NZ" sz="1100" dirty="0"/>
              <a:t>“We have not got the infrastructure in place yet to make sure our native environments are safe – tourism is eroding our natural environments”</a:t>
            </a:r>
          </a:p>
          <a:p>
            <a:pPr marL="171450" indent="-171450">
              <a:spcBef>
                <a:spcPts val="0"/>
              </a:spcBef>
              <a:spcAft>
                <a:spcPts val="1000"/>
              </a:spcAft>
              <a:buFont typeface="Wingdings" panose="05000000000000000000" pitchFamily="2" charset="2"/>
              <a:buChar char="§"/>
            </a:pPr>
            <a:r>
              <a:rPr lang="en-NZ" sz="1100" dirty="0"/>
              <a:t>“Too many tourists come to New Zealand and mistreat our forests, beaches and mountains. Our country is SMALL – we are not big enough or environmentally stable enough to hold the amount of people living here currently let alone tourists. We are NOT a big country. We need to cater for the amount this country can handle”</a:t>
            </a:r>
          </a:p>
        </p:txBody>
      </p:sp>
      <p:sp>
        <p:nvSpPr>
          <p:cNvPr id="5" name="Content Placeholder 4"/>
          <p:cNvSpPr>
            <a:spLocks noGrp="1"/>
          </p:cNvSpPr>
          <p:nvPr>
            <p:ph sz="quarter" idx="17"/>
          </p:nvPr>
        </p:nvSpPr>
        <p:spPr>
          <a:xfrm>
            <a:off x="7069219" y="2260583"/>
            <a:ext cx="3041863" cy="3963522"/>
          </a:xfrm>
        </p:spPr>
        <p:txBody>
          <a:bodyPr/>
          <a:lstStyle/>
          <a:p>
            <a:pPr marL="171450" indent="-171450">
              <a:spcBef>
                <a:spcPts val="0"/>
              </a:spcBef>
              <a:spcAft>
                <a:spcPts val="1000"/>
              </a:spcAft>
              <a:buFont typeface="Wingdings" panose="05000000000000000000" pitchFamily="2" charset="2"/>
              <a:buChar char="§"/>
            </a:pPr>
            <a:r>
              <a:rPr lang="en-NZ" sz="1100" dirty="0"/>
              <a:t>“Because it is sometimes very hard for the average joe blog kiwi to enjoy New Zealand as there are too many tourists around”</a:t>
            </a:r>
          </a:p>
          <a:p>
            <a:pPr marL="171450" indent="-171450">
              <a:spcBef>
                <a:spcPts val="0"/>
              </a:spcBef>
              <a:spcAft>
                <a:spcPts val="1000"/>
              </a:spcAft>
              <a:buFont typeface="Wingdings" panose="05000000000000000000" pitchFamily="2" charset="2"/>
              <a:buChar char="§"/>
            </a:pPr>
            <a:r>
              <a:rPr lang="en-NZ" sz="1100" dirty="0"/>
              <a:t>“Locations lose the attractiveness due to too many tourists at one time </a:t>
            </a:r>
            <a:r>
              <a:rPr lang="en-NZ" sz="1100" dirty="0" err="1"/>
              <a:t>ie</a:t>
            </a:r>
            <a:r>
              <a:rPr lang="en-NZ" sz="1100" dirty="0"/>
              <a:t> Queenstown...Tongariro Crossing”</a:t>
            </a:r>
          </a:p>
          <a:p>
            <a:pPr marL="171450" indent="-171450">
              <a:spcBef>
                <a:spcPts val="0"/>
              </a:spcBef>
              <a:spcAft>
                <a:spcPts val="1000"/>
              </a:spcAft>
              <a:buFont typeface="Wingdings" panose="05000000000000000000" pitchFamily="2" charset="2"/>
              <a:buChar char="§"/>
            </a:pPr>
            <a:r>
              <a:rPr lang="en-NZ" sz="1100" dirty="0"/>
              <a:t>“I think we risk killing the goose with the golden egg if we over do it. Too many tourists and their experience will suffer and we will also diminish our desirability as a tourist destination”</a:t>
            </a:r>
          </a:p>
          <a:p>
            <a:pPr marL="171450" indent="-171450">
              <a:spcBef>
                <a:spcPts val="0"/>
              </a:spcBef>
              <a:spcAft>
                <a:spcPts val="1000"/>
              </a:spcAft>
              <a:buFont typeface="Wingdings" panose="05000000000000000000" pitchFamily="2" charset="2"/>
              <a:buChar char="§"/>
            </a:pPr>
            <a:r>
              <a:rPr lang="en-NZ" sz="1100" dirty="0"/>
              <a:t>“Too many tourists spoil NZ for </a:t>
            </a:r>
            <a:r>
              <a:rPr lang="en-NZ" sz="1100" dirty="0" err="1"/>
              <a:t>NZers</a:t>
            </a:r>
            <a:r>
              <a:rPr lang="en-NZ" sz="1100" dirty="0"/>
              <a:t>”</a:t>
            </a:r>
          </a:p>
          <a:p>
            <a:pPr marL="171450" indent="-171450">
              <a:spcBef>
                <a:spcPts val="0"/>
              </a:spcBef>
              <a:spcAft>
                <a:spcPts val="1000"/>
              </a:spcAft>
              <a:buFont typeface="Wingdings" panose="05000000000000000000" pitchFamily="2" charset="2"/>
              <a:buChar char="§"/>
            </a:pPr>
            <a:r>
              <a:rPr lang="en-NZ" sz="1100" dirty="0"/>
              <a:t>“Tourist spots are too crowded, we don't have the infrastructure to support, they don't respect our country”</a:t>
            </a:r>
          </a:p>
          <a:p>
            <a:pPr marL="171450" indent="-171450">
              <a:spcBef>
                <a:spcPts val="0"/>
              </a:spcBef>
              <a:spcAft>
                <a:spcPts val="1000"/>
              </a:spcAft>
              <a:buFont typeface="Wingdings" panose="05000000000000000000" pitchFamily="2" charset="2"/>
              <a:buChar char="§"/>
            </a:pPr>
            <a:r>
              <a:rPr lang="en-NZ" sz="1100" dirty="0"/>
              <a:t>“Tourist spots are getting more over-crowded than I would like when I am seeing New Zealand”</a:t>
            </a:r>
          </a:p>
          <a:p>
            <a:pPr marL="171450" indent="-171450">
              <a:spcBef>
                <a:spcPts val="0"/>
              </a:spcBef>
              <a:spcAft>
                <a:spcPts val="1000"/>
              </a:spcAft>
              <a:buFont typeface="Wingdings" panose="05000000000000000000" pitchFamily="2" charset="2"/>
              <a:buChar char="§"/>
            </a:pPr>
            <a:r>
              <a:rPr lang="en-NZ" sz="1100" dirty="0"/>
              <a:t>“Overcrowding at tourist spots and on the roads”</a:t>
            </a:r>
          </a:p>
          <a:p>
            <a:pPr marL="171450" indent="-171450">
              <a:spcBef>
                <a:spcPts val="0"/>
              </a:spcBef>
              <a:spcAft>
                <a:spcPts val="1000"/>
              </a:spcAft>
              <a:buFont typeface="Wingdings" panose="05000000000000000000" pitchFamily="2" charset="2"/>
              <a:buChar char="§"/>
            </a:pPr>
            <a:endParaRPr lang="en-NZ" sz="1100" dirty="0"/>
          </a:p>
        </p:txBody>
      </p:sp>
      <p:sp>
        <p:nvSpPr>
          <p:cNvPr id="2" name="Title 1"/>
          <p:cNvSpPr>
            <a:spLocks noGrp="1"/>
          </p:cNvSpPr>
          <p:nvPr>
            <p:ph type="title"/>
          </p:nvPr>
        </p:nvSpPr>
        <p:spPr>
          <a:xfrm>
            <a:off x="326282" y="1"/>
            <a:ext cx="9784800" cy="1137649"/>
          </a:xfrm>
        </p:spPr>
        <p:txBody>
          <a:bodyPr/>
          <a:lstStyle/>
          <a:p>
            <a:r>
              <a:rPr lang="en-NZ" dirty="0">
                <a:latin typeface="+mj-lt"/>
              </a:rPr>
              <a:t>Top reasons for New Zealanders thinking that there are too many international visitors include a</a:t>
            </a:r>
            <a:r>
              <a:rPr lang="en-NZ" dirty="0"/>
              <a:t> lack of adequate infrastructure, </a:t>
            </a:r>
            <a:r>
              <a:rPr lang="en-NZ" dirty="0">
                <a:latin typeface="+mj-lt"/>
              </a:rPr>
              <a:t>environmental damage and overcrowding</a:t>
            </a:r>
            <a:endParaRPr lang="en-NZ" dirty="0">
              <a:solidFill>
                <a:srgbClr val="FF0000"/>
              </a:solidFill>
              <a:latin typeface="+mj-lt"/>
            </a:endParaRPr>
          </a:p>
        </p:txBody>
      </p:sp>
      <p:sp>
        <p:nvSpPr>
          <p:cNvPr id="8" name="Content Placeholder 7"/>
          <p:cNvSpPr>
            <a:spLocks noGrp="1"/>
          </p:cNvSpPr>
          <p:nvPr>
            <p:ph sz="quarter" idx="11"/>
          </p:nvPr>
        </p:nvSpPr>
        <p:spPr>
          <a:xfrm>
            <a:off x="326281" y="2260583"/>
            <a:ext cx="3041863" cy="3963405"/>
          </a:xfrm>
          <a:ln>
            <a:noFill/>
          </a:ln>
        </p:spPr>
        <p:txBody>
          <a:bodyPr/>
          <a:lstStyle/>
          <a:p>
            <a:pPr marL="171450" indent="-171450">
              <a:spcBef>
                <a:spcPts val="0"/>
              </a:spcBef>
              <a:spcAft>
                <a:spcPts val="1000"/>
              </a:spcAft>
              <a:buFont typeface="Wingdings" panose="05000000000000000000" pitchFamily="2" charset="2"/>
              <a:buChar char="§"/>
            </a:pPr>
            <a:r>
              <a:rPr lang="en-NZ" sz="1100" dirty="0"/>
              <a:t>“We do not have the infrastructure at a lot of tourism areas”</a:t>
            </a:r>
          </a:p>
          <a:p>
            <a:pPr marL="171450" indent="-171450">
              <a:spcBef>
                <a:spcPts val="0"/>
              </a:spcBef>
              <a:spcAft>
                <a:spcPts val="1000"/>
              </a:spcAft>
              <a:buFont typeface="Wingdings" panose="05000000000000000000" pitchFamily="2" charset="2"/>
              <a:buChar char="§"/>
            </a:pPr>
            <a:r>
              <a:rPr lang="en-NZ" sz="1100" dirty="0"/>
              <a:t>“The burden which some tourists can place on our infrastructure is negative as they do not have to pay for the upkeep of the roads, water, upkeep of smaller DOC walking tracks, etc”</a:t>
            </a:r>
          </a:p>
          <a:p>
            <a:pPr marL="171450" indent="-171450">
              <a:spcBef>
                <a:spcPts val="0"/>
              </a:spcBef>
              <a:spcAft>
                <a:spcPts val="1000"/>
              </a:spcAft>
              <a:buFont typeface="Wingdings" panose="05000000000000000000" pitchFamily="2" charset="2"/>
              <a:buChar char="§"/>
            </a:pPr>
            <a:r>
              <a:rPr lang="en-NZ" sz="1100" dirty="0"/>
              <a:t>“New Zealand has poor infrastructure even for its own residents. Allowing tourists in at the ridiculous numbers they are coming only exacerbates already existing problems”</a:t>
            </a:r>
          </a:p>
          <a:p>
            <a:pPr marL="171450" indent="-171450">
              <a:spcBef>
                <a:spcPts val="0"/>
              </a:spcBef>
              <a:spcAft>
                <a:spcPts val="1000"/>
              </a:spcAft>
              <a:buFont typeface="Wingdings" panose="05000000000000000000" pitchFamily="2" charset="2"/>
              <a:buChar char="§"/>
            </a:pPr>
            <a:r>
              <a:rPr lang="en-NZ" sz="1100" dirty="0"/>
              <a:t>“The industry is placing a strain on local infrastructure to the detriment of locals on some areas. Growth needs to slow down to allow”</a:t>
            </a:r>
          </a:p>
          <a:p>
            <a:pPr marL="171450" indent="-171450">
              <a:spcBef>
                <a:spcPts val="0"/>
              </a:spcBef>
              <a:spcAft>
                <a:spcPts val="1000"/>
              </a:spcAft>
              <a:buFont typeface="Wingdings" panose="05000000000000000000" pitchFamily="2" charset="2"/>
              <a:buChar char="§"/>
            </a:pPr>
            <a:r>
              <a:rPr lang="en-NZ" sz="1100" dirty="0"/>
              <a:t>“I welcome international visitors and hope they have an enjoyable visit, but to be honest I don't think there is enough infrastructure to cope with the high demands of international visitors, infrastructure needs to catch up”</a:t>
            </a:r>
          </a:p>
        </p:txBody>
      </p:sp>
      <p:sp>
        <p:nvSpPr>
          <p:cNvPr id="9" name="Text Placeholder 8"/>
          <p:cNvSpPr>
            <a:spLocks noGrp="1"/>
          </p:cNvSpPr>
          <p:nvPr>
            <p:ph type="body" sz="quarter" idx="15"/>
          </p:nvPr>
        </p:nvSpPr>
        <p:spPr>
          <a:xfrm>
            <a:off x="326281" y="1137600"/>
            <a:ext cx="9784801" cy="836679"/>
          </a:xfrm>
        </p:spPr>
        <p:txBody>
          <a:bodyPr/>
          <a:lstStyle/>
          <a:p>
            <a:r>
              <a:rPr lang="en-NZ" sz="1600" b="0" dirty="0"/>
              <a:t>Themed verbatim reasons for there being </a:t>
            </a:r>
            <a:r>
              <a:rPr lang="en-GB" sz="1600" dirty="0">
                <a:solidFill>
                  <a:schemeClr val="accent3"/>
                </a:solidFill>
              </a:rPr>
              <a:t>too many </a:t>
            </a:r>
            <a:r>
              <a:rPr lang="en-GB" sz="1600" b="0" dirty="0">
                <a:solidFill>
                  <a:schemeClr val="accent3"/>
                </a:solidFill>
              </a:rPr>
              <a:t>international visitors (27%)</a:t>
            </a:r>
          </a:p>
          <a:p>
            <a:endParaRPr lang="en-NZ" sz="1600" b="0" dirty="0"/>
          </a:p>
        </p:txBody>
      </p:sp>
      <p:sp>
        <p:nvSpPr>
          <p:cNvPr id="20" name="Rectangle 19"/>
          <p:cNvSpPr/>
          <p:nvPr/>
        </p:nvSpPr>
        <p:spPr>
          <a:xfrm>
            <a:off x="7068860" y="1808667"/>
            <a:ext cx="3042222" cy="39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a:t>Overcrowding</a:t>
            </a:r>
            <a:endParaRPr lang="en-NZ" sz="1600" b="0" dirty="0"/>
          </a:p>
        </p:txBody>
      </p:sp>
      <p:sp>
        <p:nvSpPr>
          <p:cNvPr id="22" name="TextBox 21"/>
          <p:cNvSpPr txBox="1"/>
          <p:nvPr/>
        </p:nvSpPr>
        <p:spPr>
          <a:xfrm>
            <a:off x="9293396" y="910303"/>
            <a:ext cx="817686" cy="768880"/>
          </a:xfrm>
          <a:prstGeom prst="rect">
            <a:avLst/>
          </a:prstGeom>
          <a:noFill/>
        </p:spPr>
        <p:txBody>
          <a:bodyPr wrap="square" lIns="0" tIns="0" rIns="0" bIns="0" rtlCol="0">
            <a:noAutofit/>
          </a:bodyPr>
          <a:lstStyle/>
          <a:p>
            <a:pPr algn="r"/>
            <a:r>
              <a:rPr lang="en-NZ" sz="9600" dirty="0">
                <a:solidFill>
                  <a:schemeClr val="accent3"/>
                </a:solidFill>
                <a:latin typeface="+mn-lt"/>
              </a:rPr>
              <a:t>”</a:t>
            </a:r>
          </a:p>
        </p:txBody>
      </p:sp>
      <p:sp>
        <p:nvSpPr>
          <p:cNvPr id="24" name="Rectangle 23"/>
          <p:cNvSpPr/>
          <p:nvPr/>
        </p:nvSpPr>
        <p:spPr>
          <a:xfrm>
            <a:off x="3697571" y="1808667"/>
            <a:ext cx="3041863"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endParaRPr lang="en-NZ" sz="1600" b="0" dirty="0"/>
          </a:p>
          <a:p>
            <a:pPr algn="ctr"/>
            <a:r>
              <a:rPr lang="en-NZ" sz="1600" b="0" dirty="0"/>
              <a:t>Environmental damage</a:t>
            </a:r>
          </a:p>
          <a:p>
            <a:pPr algn="ctr"/>
            <a:endParaRPr lang="en-NZ" sz="1600" b="0" dirty="0"/>
          </a:p>
        </p:txBody>
      </p:sp>
      <p:sp>
        <p:nvSpPr>
          <p:cNvPr id="15" name="Rectangle 14"/>
          <p:cNvSpPr/>
          <p:nvPr/>
        </p:nvSpPr>
        <p:spPr>
          <a:xfrm>
            <a:off x="326282" y="1808667"/>
            <a:ext cx="3041863" cy="39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Lack of infrastructure</a:t>
            </a:r>
          </a:p>
        </p:txBody>
      </p:sp>
      <p:sp>
        <p:nvSpPr>
          <p:cNvPr id="7" name="Slide Number Placeholder 6">
            <a:extLst>
              <a:ext uri="{FF2B5EF4-FFF2-40B4-BE49-F238E27FC236}">
                <a16:creationId xmlns:a16="http://schemas.microsoft.com/office/drawing/2014/main" id="{2CA18A52-8D61-4C00-9491-408C6D4A0984}"/>
              </a:ext>
            </a:extLst>
          </p:cNvPr>
          <p:cNvSpPr>
            <a:spLocks noGrp="1"/>
          </p:cNvSpPr>
          <p:nvPr>
            <p:ph type="sldNum" sz="quarter" idx="10"/>
          </p:nvPr>
        </p:nvSpPr>
        <p:spPr/>
        <p:txBody>
          <a:bodyPr/>
          <a:lstStyle/>
          <a:p>
            <a:fld id="{9784CBA3-D598-4B1F-BAA3-EE14B5154290}" type="slidenum">
              <a:rPr lang="en-AU" smtClean="0"/>
              <a:pPr/>
              <a:t>19</a:t>
            </a:fld>
            <a:endParaRPr lang="en-AU" dirty="0"/>
          </a:p>
        </p:txBody>
      </p:sp>
    </p:spTree>
    <p:extLst>
      <p:ext uri="{BB962C8B-B14F-4D97-AF65-F5344CB8AC3E}">
        <p14:creationId xmlns:p14="http://schemas.microsoft.com/office/powerpoint/2010/main" val="12960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62A8-545C-485C-BAAB-4755F0D5F007}"/>
              </a:ext>
            </a:extLst>
          </p:cNvPr>
          <p:cNvSpPr>
            <a:spLocks noGrp="1"/>
          </p:cNvSpPr>
          <p:nvPr>
            <p:ph type="title"/>
          </p:nvPr>
        </p:nvSpPr>
        <p:spPr/>
        <p:txBody>
          <a:bodyPr/>
          <a:lstStyle/>
          <a:p>
            <a:r>
              <a:rPr lang="en-NZ" dirty="0"/>
              <a:t>Introduction</a:t>
            </a:r>
            <a:br>
              <a:rPr lang="en-NZ" dirty="0"/>
            </a:br>
            <a:endParaRPr lang="en-NZ" dirty="0"/>
          </a:p>
        </p:txBody>
      </p:sp>
      <p:sp>
        <p:nvSpPr>
          <p:cNvPr id="3" name="Slide Number Placeholder 2">
            <a:extLst>
              <a:ext uri="{FF2B5EF4-FFF2-40B4-BE49-F238E27FC236}">
                <a16:creationId xmlns:a16="http://schemas.microsoft.com/office/drawing/2014/main" id="{EA657692-73E2-4BEB-BDA4-F3A1AD0E60F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84CBA3-D598-4B1F-BAA3-EE14B5154290}" type="slidenum">
              <a:rPr kumimoji="0" lang="en-AU" sz="800" b="0" i="0" u="none" strike="noStrike" kern="1200" cap="none" spc="0" normalizeH="0" baseline="0" noProof="0" smtClean="0">
                <a:ln>
                  <a:noFill/>
                </a:ln>
                <a:solidFill>
                  <a:srgbClr val="171717"/>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8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Content Placeholder 3">
            <a:extLst>
              <a:ext uri="{FF2B5EF4-FFF2-40B4-BE49-F238E27FC236}">
                <a16:creationId xmlns:a16="http://schemas.microsoft.com/office/drawing/2014/main" id="{010B97C4-C4EC-4D0B-B5A6-41A30B657B4D}"/>
              </a:ext>
            </a:extLst>
          </p:cNvPr>
          <p:cNvSpPr>
            <a:spLocks noGrp="1"/>
          </p:cNvSpPr>
          <p:nvPr>
            <p:ph sz="quarter" idx="11"/>
          </p:nvPr>
        </p:nvSpPr>
        <p:spPr>
          <a:xfrm>
            <a:off x="326280" y="672662"/>
            <a:ext cx="9784800" cy="5747188"/>
          </a:xfrm>
        </p:spPr>
        <p:txBody>
          <a:bodyPr vert="horz" lIns="0" tIns="238950" rIns="0" bIns="0" rtlCol="0" anchor="t">
            <a:noAutofit/>
          </a:bodyPr>
          <a:lstStyle/>
          <a:p>
            <a:r>
              <a:rPr lang="en-US" sz="1600" dirty="0">
                <a:ea typeface="+mn-lt"/>
                <a:cs typeface="+mn-lt"/>
              </a:rPr>
              <a:t>Mood of the Nation research is commissioned by Tourism Industry Aotearoa and Tourism New Zealand in November and March each year and measures New Zealanders’ perceptions of tourism</a:t>
            </a:r>
            <a:r>
              <a:rPr lang="en-NZ" sz="1600" dirty="0"/>
              <a:t>. </a:t>
            </a:r>
            <a:r>
              <a:rPr lang="en-NZ" sz="1600" dirty="0">
                <a:ea typeface="+mn-lt"/>
                <a:cs typeface="+mn-lt"/>
              </a:rPr>
              <a:t>The research was conducted in March, prior to New Zealand’s nationwide lockdown measures and before the tourism sector impacted by Covid-19. </a:t>
            </a:r>
          </a:p>
          <a:p>
            <a:endParaRPr lang="en-NZ" sz="1600" dirty="0"/>
          </a:p>
          <a:p>
            <a:r>
              <a:rPr lang="en-NZ" sz="1600" b="1" dirty="0"/>
              <a:t>Top line results </a:t>
            </a:r>
          </a:p>
          <a:p>
            <a:pPr marL="285750" indent="-285750" fontAlgn="base">
              <a:buFont typeface="Arial" panose="020B0604020202020204" pitchFamily="34" charset="0"/>
              <a:buChar char="•"/>
            </a:pPr>
            <a:r>
              <a:rPr lang="en-NZ" sz="1600" dirty="0"/>
              <a:t>92% of Kiwis agree that tourism is good for New Zealand </a:t>
            </a:r>
          </a:p>
          <a:p>
            <a:pPr marL="285750" indent="-285750" fontAlgn="base">
              <a:buFont typeface="Arial" panose="020B0604020202020204" pitchFamily="34" charset="0"/>
              <a:buChar char="•"/>
            </a:pPr>
            <a:r>
              <a:rPr lang="en-NZ" sz="1600" dirty="0"/>
              <a:t>89% of Kiwis are proud that New Zealand remains an attractive destination </a:t>
            </a:r>
            <a:endParaRPr lang="en-NZ" sz="1600" dirty="0">
              <a:cs typeface="Arial"/>
            </a:endParaRPr>
          </a:p>
          <a:p>
            <a:pPr marL="285750" indent="-285750" fontAlgn="base">
              <a:buFont typeface="Arial" panose="020B0604020202020204" pitchFamily="34" charset="0"/>
              <a:buChar char="•"/>
            </a:pPr>
            <a:r>
              <a:rPr lang="en-NZ" sz="1600" dirty="0"/>
              <a:t>27% of Kiwis think that the current number of visitors is too high, with 49% agreeing the number is just right </a:t>
            </a:r>
          </a:p>
          <a:p>
            <a:pPr marL="285750" indent="-285750" fontAlgn="base">
              <a:buFont typeface="Arial" panose="020B0604020202020204" pitchFamily="34" charset="0"/>
              <a:buChar char="•"/>
            </a:pPr>
            <a:r>
              <a:rPr lang="en-NZ" sz="1600" dirty="0"/>
              <a:t>34% of New Zealanders think that the government is taking action to address pressures of tourism growth </a:t>
            </a:r>
          </a:p>
          <a:p>
            <a:pPr marL="285750" indent="-285750" fontAlgn="base">
              <a:buFont typeface="Arial" panose="020B0604020202020204" pitchFamily="34" charset="0"/>
              <a:buChar char="•"/>
            </a:pPr>
            <a:r>
              <a:rPr lang="en-NZ" sz="1600" dirty="0"/>
              <a:t>Pressure on infrastructure, damage to the environment and roads ill-equipped to handle volume were the top three concerns Kiwis have regarding international tourism </a:t>
            </a:r>
          </a:p>
          <a:p>
            <a:pPr marL="285750" indent="-285750" fontAlgn="base">
              <a:buFont typeface="Arial" panose="020B0604020202020204" pitchFamily="34" charset="0"/>
              <a:buChar char="•"/>
            </a:pPr>
            <a:r>
              <a:rPr lang="en-NZ" sz="1600" dirty="0"/>
              <a:t>Economic growth for regions, employment benefits for residents and opportunities for businesses are the top three benefits Kiwis perceive regarding international tourism </a:t>
            </a:r>
          </a:p>
          <a:p>
            <a:pPr marL="285750" indent="-285750" fontAlgn="base">
              <a:buFont typeface="Arial" panose="020B0604020202020204" pitchFamily="34" charset="0"/>
              <a:buChar char="•"/>
            </a:pPr>
            <a:r>
              <a:rPr lang="en-NZ" sz="1600" dirty="0"/>
              <a:t>Queenstown, Auckland and Rotorua were deemed to be the places under the most pressure from tourism </a:t>
            </a:r>
          </a:p>
          <a:p>
            <a:pPr marL="285750" indent="-285750" fontAlgn="base">
              <a:buFont typeface="Arial" panose="020B0604020202020204" pitchFamily="34" charset="0"/>
              <a:buChar char="•"/>
            </a:pPr>
            <a:r>
              <a:rPr lang="en-NZ" sz="1600" dirty="0"/>
              <a:t>54% of Kiwis think that predicted international visitor growth was too much, with 46% agreeing that it was just right </a:t>
            </a:r>
          </a:p>
          <a:p>
            <a:pPr fontAlgn="base"/>
            <a:endParaRPr lang="en-NZ" dirty="0"/>
          </a:p>
          <a:p>
            <a:endParaRPr lang="en-US" dirty="0">
              <a:ea typeface="+mn-lt"/>
              <a:cs typeface="+mn-lt"/>
            </a:endParaRPr>
          </a:p>
          <a:p>
            <a:endParaRPr lang="en-NZ" dirty="0">
              <a:cs typeface="Arial"/>
            </a:endParaRPr>
          </a:p>
        </p:txBody>
      </p:sp>
    </p:spTree>
    <p:extLst>
      <p:ext uri="{BB962C8B-B14F-4D97-AF65-F5344CB8AC3E}">
        <p14:creationId xmlns:p14="http://schemas.microsoft.com/office/powerpoint/2010/main" val="362279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5301673" y="2256303"/>
            <a:ext cx="4809409" cy="3963522"/>
          </a:xfrm>
        </p:spPr>
        <p:txBody>
          <a:bodyPr/>
          <a:lstStyle/>
          <a:p>
            <a:pPr marL="171450" indent="-171450">
              <a:spcBef>
                <a:spcPts val="0"/>
              </a:spcBef>
              <a:spcAft>
                <a:spcPts val="800"/>
              </a:spcAft>
              <a:buFont typeface="Wingdings" panose="05000000000000000000" pitchFamily="2" charset="2"/>
              <a:buChar char="§"/>
            </a:pPr>
            <a:r>
              <a:rPr lang="en-NZ" sz="1100" dirty="0"/>
              <a:t>“There is always room and opportunity to encourage more tourists to visit New Zealand. Especially to areas such as Taranaki, Gisborne and Hawkes Bay”</a:t>
            </a:r>
          </a:p>
          <a:p>
            <a:pPr marL="171450" indent="-171450">
              <a:spcBef>
                <a:spcPts val="0"/>
              </a:spcBef>
              <a:spcAft>
                <a:spcPts val="800"/>
              </a:spcAft>
              <a:buFont typeface="Wingdings" panose="05000000000000000000" pitchFamily="2" charset="2"/>
              <a:buChar char="§"/>
            </a:pPr>
            <a:r>
              <a:rPr lang="en-NZ" sz="1100" dirty="0"/>
              <a:t>“I think there is a lot more room for more visitors”</a:t>
            </a:r>
          </a:p>
          <a:p>
            <a:pPr marL="171450" indent="-171450">
              <a:spcBef>
                <a:spcPts val="0"/>
              </a:spcBef>
              <a:spcAft>
                <a:spcPts val="800"/>
              </a:spcAft>
              <a:buFont typeface="Wingdings" panose="05000000000000000000" pitchFamily="2" charset="2"/>
              <a:buChar char="§"/>
            </a:pPr>
            <a:r>
              <a:rPr lang="en-NZ" sz="1100" dirty="0"/>
              <a:t>“I think there's definitely room for more”</a:t>
            </a:r>
          </a:p>
          <a:p>
            <a:pPr marL="171450" indent="-171450">
              <a:spcBef>
                <a:spcPts val="0"/>
              </a:spcBef>
              <a:spcAft>
                <a:spcPts val="800"/>
              </a:spcAft>
              <a:buFont typeface="Wingdings" panose="05000000000000000000" pitchFamily="2" charset="2"/>
              <a:buChar char="§"/>
            </a:pPr>
            <a:r>
              <a:rPr lang="en-NZ" sz="1100" dirty="0"/>
              <a:t>“Based on the capacity of the country, we can make more money from this industry”</a:t>
            </a:r>
          </a:p>
          <a:p>
            <a:pPr marL="171450" indent="-171450">
              <a:spcBef>
                <a:spcPts val="0"/>
              </a:spcBef>
              <a:spcAft>
                <a:spcPts val="800"/>
              </a:spcAft>
              <a:buFont typeface="Wingdings" panose="05000000000000000000" pitchFamily="2" charset="2"/>
              <a:buChar char="§"/>
            </a:pPr>
            <a:r>
              <a:rPr lang="en-NZ" sz="1100" dirty="0"/>
              <a:t>“We can handle more”</a:t>
            </a:r>
          </a:p>
          <a:p>
            <a:pPr marL="171450" indent="-171450">
              <a:spcBef>
                <a:spcPts val="0"/>
              </a:spcBef>
              <a:spcAft>
                <a:spcPts val="800"/>
              </a:spcAft>
              <a:buFont typeface="Wingdings" panose="05000000000000000000" pitchFamily="2" charset="2"/>
              <a:buChar char="§"/>
            </a:pPr>
            <a:r>
              <a:rPr lang="en-NZ" sz="1100" dirty="0"/>
              <a:t>“Can handle more, especially cruise liner tourists”</a:t>
            </a:r>
          </a:p>
          <a:p>
            <a:pPr marL="171450" indent="-171450">
              <a:spcBef>
                <a:spcPts val="0"/>
              </a:spcBef>
              <a:spcAft>
                <a:spcPts val="800"/>
              </a:spcAft>
              <a:buFont typeface="Wingdings" panose="05000000000000000000" pitchFamily="2" charset="2"/>
              <a:buChar char="§"/>
            </a:pPr>
            <a:r>
              <a:rPr lang="en-NZ" sz="1100" dirty="0"/>
              <a:t>“I feel we can handle more now with care and with additional planning thought and attractions can handle more”</a:t>
            </a:r>
          </a:p>
          <a:p>
            <a:pPr marL="171450" indent="-171450">
              <a:spcBef>
                <a:spcPts val="0"/>
              </a:spcBef>
              <a:spcAft>
                <a:spcPts val="800"/>
              </a:spcAft>
              <a:buFont typeface="Wingdings" panose="05000000000000000000" pitchFamily="2" charset="2"/>
              <a:buChar char="§"/>
            </a:pPr>
            <a:r>
              <a:rPr lang="en-NZ" sz="1100" dirty="0"/>
              <a:t>“We can do better”</a:t>
            </a:r>
          </a:p>
          <a:p>
            <a:pPr marL="171450" indent="-171450">
              <a:spcBef>
                <a:spcPts val="0"/>
              </a:spcBef>
              <a:spcAft>
                <a:spcPts val="800"/>
              </a:spcAft>
              <a:buFont typeface="Wingdings" panose="05000000000000000000" pitchFamily="2" charset="2"/>
              <a:buChar char="§"/>
            </a:pPr>
            <a:r>
              <a:rPr lang="en-NZ" sz="1100" dirty="0"/>
              <a:t>“We could always do with more”</a:t>
            </a:r>
          </a:p>
          <a:p>
            <a:pPr marL="171450" indent="-171450">
              <a:spcBef>
                <a:spcPts val="0"/>
              </a:spcBef>
              <a:spcAft>
                <a:spcPts val="800"/>
              </a:spcAft>
              <a:buFont typeface="Wingdings" panose="05000000000000000000" pitchFamily="2" charset="2"/>
              <a:buChar char="§"/>
            </a:pPr>
            <a:r>
              <a:rPr lang="en-NZ" sz="1100" dirty="0"/>
              <a:t>“I think NZ has to attract more travellers from other countries, not only the same”</a:t>
            </a:r>
          </a:p>
          <a:p>
            <a:pPr marL="171450" indent="-171450">
              <a:spcBef>
                <a:spcPts val="0"/>
              </a:spcBef>
              <a:spcAft>
                <a:spcPts val="800"/>
              </a:spcAft>
              <a:buFont typeface="Wingdings" panose="05000000000000000000" pitchFamily="2" charset="2"/>
              <a:buChar char="§"/>
            </a:pPr>
            <a:r>
              <a:rPr lang="en-NZ" sz="1100" dirty="0"/>
              <a:t>“There might be an infrastructure issue regarding accommodation for tourist, however, I do believe that the demand is so high that we will resolve the issue and get more tourists to NZ”</a:t>
            </a:r>
          </a:p>
          <a:p>
            <a:pPr marL="171450" indent="-171450">
              <a:spcBef>
                <a:spcPts val="0"/>
              </a:spcBef>
              <a:spcAft>
                <a:spcPts val="800"/>
              </a:spcAft>
              <a:buFont typeface="Wingdings" panose="05000000000000000000" pitchFamily="2" charset="2"/>
              <a:buChar char="§"/>
            </a:pPr>
            <a:endParaRPr lang="en-NZ" sz="1100" dirty="0"/>
          </a:p>
          <a:p>
            <a:pPr marL="171450" indent="-171450">
              <a:spcBef>
                <a:spcPts val="0"/>
              </a:spcBef>
              <a:spcAft>
                <a:spcPts val="800"/>
              </a:spcAft>
              <a:buFont typeface="Wingdings" panose="05000000000000000000" pitchFamily="2" charset="2"/>
              <a:buChar char="§"/>
            </a:pPr>
            <a:endParaRPr lang="en-NZ" sz="1100" dirty="0"/>
          </a:p>
        </p:txBody>
      </p:sp>
      <p:sp>
        <p:nvSpPr>
          <p:cNvPr id="2" name="Title 1"/>
          <p:cNvSpPr>
            <a:spLocks noGrp="1"/>
          </p:cNvSpPr>
          <p:nvPr>
            <p:ph type="title"/>
          </p:nvPr>
        </p:nvSpPr>
        <p:spPr>
          <a:xfrm>
            <a:off x="326282" y="1"/>
            <a:ext cx="9784800" cy="1137649"/>
          </a:xfrm>
        </p:spPr>
        <p:txBody>
          <a:bodyPr/>
          <a:lstStyle/>
          <a:p>
            <a:r>
              <a:rPr lang="en-NZ" dirty="0"/>
              <a:t>Economic benefits and job creation and that there is still enough capacity to accommodate more visitors remain the top reasons why some New Zealanders feel there are too few international visitors</a:t>
            </a:r>
            <a:endParaRPr lang="en-NZ" dirty="0">
              <a:latin typeface="+mj-lt"/>
            </a:endParaRPr>
          </a:p>
        </p:txBody>
      </p:sp>
      <p:sp>
        <p:nvSpPr>
          <p:cNvPr id="8" name="Content Placeholder 7"/>
          <p:cNvSpPr>
            <a:spLocks noGrp="1"/>
          </p:cNvSpPr>
          <p:nvPr>
            <p:ph sz="quarter" idx="11"/>
          </p:nvPr>
        </p:nvSpPr>
        <p:spPr>
          <a:xfrm>
            <a:off x="326280" y="2256303"/>
            <a:ext cx="4809409" cy="3963405"/>
          </a:xfrm>
          <a:ln>
            <a:noFill/>
          </a:ln>
        </p:spPr>
        <p:txBody>
          <a:bodyPr/>
          <a:lstStyle/>
          <a:p>
            <a:pPr marL="171450" indent="-171450">
              <a:spcBef>
                <a:spcPts val="0"/>
              </a:spcBef>
              <a:spcAft>
                <a:spcPts val="600"/>
              </a:spcAft>
              <a:buFont typeface="Wingdings" panose="05000000000000000000" pitchFamily="2" charset="2"/>
              <a:buChar char="§"/>
            </a:pPr>
            <a:r>
              <a:rPr lang="zh-CN" altLang="en-US" sz="1100" dirty="0"/>
              <a:t>“</a:t>
            </a:r>
            <a:r>
              <a:rPr lang="en-US" altLang="zh-CN" sz="1100" dirty="0"/>
              <a:t>Al</a:t>
            </a:r>
            <a:r>
              <a:rPr lang="en-NZ" altLang="zh-CN" sz="1100" dirty="0"/>
              <a:t>ways room to improve and bring in more tourism revenue</a:t>
            </a:r>
            <a:r>
              <a:rPr lang="zh-CN" altLang="en-US" sz="1100" dirty="0"/>
              <a:t>”</a:t>
            </a:r>
            <a:endParaRPr lang="en-NZ" altLang="zh-CN" sz="1100" dirty="0"/>
          </a:p>
          <a:p>
            <a:pPr marL="171450" indent="-171450">
              <a:spcBef>
                <a:spcPts val="0"/>
              </a:spcBef>
              <a:spcAft>
                <a:spcPts val="600"/>
              </a:spcAft>
              <a:buFont typeface="Wingdings" panose="05000000000000000000" pitchFamily="2" charset="2"/>
              <a:buChar char="§"/>
            </a:pPr>
            <a:r>
              <a:rPr lang="en-NZ" sz="1100" dirty="0"/>
              <a:t>“We are an Island nation with relative isolation. We need tourists to boost our economy and hopefully continue to do so when they return home and talk with their friends about us”</a:t>
            </a:r>
          </a:p>
          <a:p>
            <a:pPr marL="171450" indent="-171450">
              <a:spcBef>
                <a:spcPts val="0"/>
              </a:spcBef>
              <a:spcAft>
                <a:spcPts val="600"/>
              </a:spcAft>
              <a:buFont typeface="Wingdings" panose="05000000000000000000" pitchFamily="2" charset="2"/>
              <a:buChar char="§"/>
            </a:pPr>
            <a:r>
              <a:rPr lang="en-NZ" sz="1100" dirty="0"/>
              <a:t>“More tourism means more jobs and dollars for our country”</a:t>
            </a:r>
          </a:p>
          <a:p>
            <a:pPr marL="171450" indent="-171450">
              <a:spcBef>
                <a:spcPts val="0"/>
              </a:spcBef>
              <a:spcAft>
                <a:spcPts val="600"/>
              </a:spcAft>
              <a:buFont typeface="Wingdings" panose="05000000000000000000" pitchFamily="2" charset="2"/>
              <a:buChar char="§"/>
            </a:pPr>
            <a:r>
              <a:rPr lang="en-NZ" sz="1100" dirty="0"/>
              <a:t>“More tourist would mean more jobs for kiwis and we still have unemployed”</a:t>
            </a:r>
          </a:p>
          <a:p>
            <a:pPr marL="171450" indent="-171450">
              <a:spcBef>
                <a:spcPts val="0"/>
              </a:spcBef>
              <a:spcAft>
                <a:spcPts val="600"/>
              </a:spcAft>
              <a:buFont typeface="Wingdings" panose="05000000000000000000" pitchFamily="2" charset="2"/>
              <a:buChar char="§"/>
            </a:pPr>
            <a:r>
              <a:rPr lang="en-NZ" sz="1100" dirty="0"/>
              <a:t>“Showcase NZ, provide opportunities and jobs, making outward travel cheaper because of increased flights”</a:t>
            </a:r>
          </a:p>
          <a:p>
            <a:pPr marL="171450" indent="-171450">
              <a:spcBef>
                <a:spcPts val="0"/>
              </a:spcBef>
              <a:spcAft>
                <a:spcPts val="600"/>
              </a:spcAft>
              <a:buFont typeface="Wingdings" panose="05000000000000000000" pitchFamily="2" charset="2"/>
              <a:buChar char="§"/>
            </a:pPr>
            <a:r>
              <a:rPr lang="en-NZ" sz="1100" dirty="0"/>
              <a:t>“We need more to come to create jobs for New Zealanders”</a:t>
            </a:r>
          </a:p>
          <a:p>
            <a:pPr marL="171450" indent="-171450">
              <a:spcBef>
                <a:spcPts val="0"/>
              </a:spcBef>
              <a:spcAft>
                <a:spcPts val="600"/>
              </a:spcAft>
              <a:buFont typeface="Wingdings" panose="05000000000000000000" pitchFamily="2" charset="2"/>
              <a:buChar char="§"/>
            </a:pPr>
            <a:r>
              <a:rPr lang="en-NZ" sz="1100" dirty="0"/>
              <a:t>“We need more to stimulate the economy”</a:t>
            </a:r>
          </a:p>
          <a:p>
            <a:pPr marL="171450" indent="-171450">
              <a:spcBef>
                <a:spcPts val="0"/>
              </a:spcBef>
              <a:spcAft>
                <a:spcPts val="600"/>
              </a:spcAft>
              <a:buFont typeface="Wingdings" panose="05000000000000000000" pitchFamily="2" charset="2"/>
              <a:buChar char="§"/>
            </a:pPr>
            <a:r>
              <a:rPr lang="en-NZ" sz="1100" dirty="0"/>
              <a:t>“I am not the most informed on the subject;  I think Tourism is good for the economy but I hope the economic benefits would affect everyone and not just a few”</a:t>
            </a:r>
          </a:p>
          <a:p>
            <a:pPr marL="171450" indent="-171450">
              <a:spcBef>
                <a:spcPts val="0"/>
              </a:spcBef>
              <a:spcAft>
                <a:spcPts val="600"/>
              </a:spcAft>
              <a:buFont typeface="Wingdings" panose="05000000000000000000" pitchFamily="2" charset="2"/>
              <a:buChar char="§"/>
            </a:pPr>
            <a:r>
              <a:rPr lang="en-NZ" sz="1100" dirty="0"/>
              <a:t>“The economy relies on international tourism; There are enough opportunities still to welcome more tourists”</a:t>
            </a:r>
          </a:p>
          <a:p>
            <a:pPr marL="171450" indent="-171450">
              <a:spcBef>
                <a:spcPts val="0"/>
              </a:spcBef>
              <a:spcAft>
                <a:spcPts val="600"/>
              </a:spcAft>
              <a:buFont typeface="Wingdings" panose="05000000000000000000" pitchFamily="2" charset="2"/>
              <a:buChar char="§"/>
            </a:pPr>
            <a:r>
              <a:rPr lang="en-NZ" sz="1100" dirty="0"/>
              <a:t>“New Zealand has natural beauties that attract many tourists, however if the government put more attention in welcoming tourists and more activities, there would be a higher number of tourists therefore a faster growing economy in the tourism industry”</a:t>
            </a:r>
          </a:p>
          <a:p>
            <a:pPr marL="171450" indent="-171450">
              <a:spcBef>
                <a:spcPts val="0"/>
              </a:spcBef>
              <a:spcAft>
                <a:spcPts val="600"/>
              </a:spcAft>
              <a:buFont typeface="Wingdings" panose="05000000000000000000" pitchFamily="2" charset="2"/>
              <a:buChar char="§"/>
            </a:pPr>
            <a:endParaRPr lang="en-NZ" sz="1100" dirty="0"/>
          </a:p>
        </p:txBody>
      </p:sp>
      <p:sp>
        <p:nvSpPr>
          <p:cNvPr id="9" name="Text Placeholder 8"/>
          <p:cNvSpPr>
            <a:spLocks noGrp="1"/>
          </p:cNvSpPr>
          <p:nvPr>
            <p:ph type="body" sz="quarter" idx="15"/>
          </p:nvPr>
        </p:nvSpPr>
        <p:spPr>
          <a:xfrm>
            <a:off x="326281" y="1137651"/>
            <a:ext cx="9784801" cy="836679"/>
          </a:xfrm>
        </p:spPr>
        <p:txBody>
          <a:bodyPr/>
          <a:lstStyle/>
          <a:p>
            <a:r>
              <a:rPr lang="en-NZ" sz="1600" b="0" dirty="0"/>
              <a:t>Themed verbatim reasons for there being </a:t>
            </a:r>
            <a:r>
              <a:rPr lang="en-GB" sz="1600" dirty="0">
                <a:solidFill>
                  <a:schemeClr val="accent1"/>
                </a:solidFill>
              </a:rPr>
              <a:t>too few </a:t>
            </a:r>
            <a:r>
              <a:rPr lang="en-GB" sz="1600" b="0" dirty="0">
                <a:solidFill>
                  <a:schemeClr val="accent1"/>
                </a:solidFill>
              </a:rPr>
              <a:t>international visitors </a:t>
            </a:r>
            <a:r>
              <a:rPr lang="en-GB" sz="1600" b="0" dirty="0"/>
              <a:t>(18</a:t>
            </a:r>
            <a:r>
              <a:rPr lang="en-GB" sz="1600" b="0" dirty="0">
                <a:solidFill>
                  <a:schemeClr val="accent1"/>
                </a:solidFill>
              </a:rPr>
              <a:t>%)</a:t>
            </a:r>
          </a:p>
          <a:p>
            <a:endParaRPr lang="en-NZ" sz="1600" b="0" dirty="0"/>
          </a:p>
        </p:txBody>
      </p:sp>
      <p:sp>
        <p:nvSpPr>
          <p:cNvPr id="20" name="Rectangle 19"/>
          <p:cNvSpPr/>
          <p:nvPr/>
        </p:nvSpPr>
        <p:spPr>
          <a:xfrm>
            <a:off x="5301673" y="1812404"/>
            <a:ext cx="4809409" cy="396000"/>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Managed expansion</a:t>
            </a:r>
          </a:p>
        </p:txBody>
      </p:sp>
      <p:sp>
        <p:nvSpPr>
          <p:cNvPr id="15" name="Rectangle 14"/>
          <p:cNvSpPr/>
          <p:nvPr/>
        </p:nvSpPr>
        <p:spPr>
          <a:xfrm>
            <a:off x="326280" y="1812405"/>
            <a:ext cx="4809410"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Economic benefits and job creation</a:t>
            </a:r>
          </a:p>
        </p:txBody>
      </p:sp>
      <p:sp>
        <p:nvSpPr>
          <p:cNvPr id="13" name="TextBox 12"/>
          <p:cNvSpPr txBox="1"/>
          <p:nvPr/>
        </p:nvSpPr>
        <p:spPr>
          <a:xfrm>
            <a:off x="9293396" y="910303"/>
            <a:ext cx="817686" cy="768880"/>
          </a:xfrm>
          <a:prstGeom prst="rect">
            <a:avLst/>
          </a:prstGeom>
          <a:noFill/>
        </p:spPr>
        <p:txBody>
          <a:bodyPr wrap="square" lIns="0" tIns="0" rIns="0" bIns="0" rtlCol="0">
            <a:noAutofit/>
          </a:bodyPr>
          <a:lstStyle/>
          <a:p>
            <a:pPr algn="r"/>
            <a:r>
              <a:rPr lang="en-NZ" sz="9600" dirty="0">
                <a:solidFill>
                  <a:schemeClr val="accent1"/>
                </a:solidFill>
                <a:latin typeface="+mn-lt"/>
              </a:rPr>
              <a:t>”</a:t>
            </a:r>
          </a:p>
        </p:txBody>
      </p:sp>
      <p:sp>
        <p:nvSpPr>
          <p:cNvPr id="16" name="TextBox 15"/>
          <p:cNvSpPr txBox="1"/>
          <p:nvPr>
            <p:custDataLst>
              <p:tags r:id="rId1"/>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chemeClr val="accent1"/>
                </a:solidFill>
                <a:latin typeface="+mn-lt"/>
              </a:rPr>
              <a:t>Base:  n = 1089</a:t>
            </a:r>
          </a:p>
        </p:txBody>
      </p:sp>
      <p:sp>
        <p:nvSpPr>
          <p:cNvPr id="4" name="Slide Number Placeholder 3">
            <a:extLst>
              <a:ext uri="{FF2B5EF4-FFF2-40B4-BE49-F238E27FC236}">
                <a16:creationId xmlns:a16="http://schemas.microsoft.com/office/drawing/2014/main" id="{BEAF1353-0B07-4D63-95B5-6AFD7087D5E1}"/>
              </a:ext>
            </a:extLst>
          </p:cNvPr>
          <p:cNvSpPr>
            <a:spLocks noGrp="1"/>
          </p:cNvSpPr>
          <p:nvPr>
            <p:ph type="sldNum" sz="quarter" idx="10"/>
          </p:nvPr>
        </p:nvSpPr>
        <p:spPr/>
        <p:txBody>
          <a:bodyPr/>
          <a:lstStyle/>
          <a:p>
            <a:fld id="{9784CBA3-D598-4B1F-BAA3-EE14B5154290}" type="slidenum">
              <a:rPr lang="en-AU" smtClean="0"/>
              <a:pPr/>
              <a:t>20</a:t>
            </a:fld>
            <a:endParaRPr lang="en-AU" dirty="0"/>
          </a:p>
        </p:txBody>
      </p:sp>
    </p:spTree>
    <p:extLst>
      <p:ext uri="{BB962C8B-B14F-4D97-AF65-F5344CB8AC3E}">
        <p14:creationId xmlns:p14="http://schemas.microsoft.com/office/powerpoint/2010/main" val="17293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C_629_10">
            <a:extLst>
              <a:ext uri="{FF2B5EF4-FFF2-40B4-BE49-F238E27FC236}">
                <a16:creationId xmlns:a16="http://schemas.microsoft.com/office/drawing/2014/main" id="{83F19EC4-5E2C-47B6-96AD-2951A421BAFC}"/>
              </a:ext>
            </a:extLst>
          </p:cNvPr>
          <p:cNvGraphicFramePr>
            <a:graphicFrameLocks noGrp="1"/>
          </p:cNvGraphicFramePr>
          <p:nvPr>
            <p:ph sz="quarter" idx="11"/>
            <p:extLst>
              <p:ext uri="{D42A27DB-BD31-4B8C-83A1-F6EECF244321}">
                <p14:modId xmlns:p14="http://schemas.microsoft.com/office/powerpoint/2010/main" val="3202015414"/>
              </p:ext>
            </p:extLst>
          </p:nvPr>
        </p:nvGraphicFramePr>
        <p:xfrm>
          <a:off x="303782" y="1974330"/>
          <a:ext cx="9783763" cy="4445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13"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9" name="TextBox 28"/>
          <p:cNvSpPr txBox="1"/>
          <p:nvPr>
            <p:custDataLst>
              <p:tags r:id="rId3"/>
            </p:custDataLst>
          </p:nvPr>
        </p:nvSpPr>
        <p:spPr>
          <a:xfrm>
            <a:off x="350115" y="6293077"/>
            <a:ext cx="7837494" cy="209353"/>
          </a:xfrm>
          <a:prstGeom prst="rect">
            <a:avLst/>
          </a:prstGeom>
          <a:noFill/>
        </p:spPr>
        <p:txBody>
          <a:bodyPr vert="horz" wrap="square" lIns="0" tIns="0" rIns="0" bIns="0" rtlCol="0" anchor="b">
            <a:noAutofit/>
          </a:bodyPr>
          <a:lstStyle/>
          <a:p>
            <a:pPr marL="266700" indent="-266700">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 | Nov-19 n = 1089</a:t>
            </a:r>
            <a:endParaRPr lang="pt-BR" sz="700" b="0" dirty="0">
              <a:solidFill>
                <a:schemeClr val="accent1"/>
              </a:solidFill>
              <a:latin typeface="+mn-lt"/>
            </a:endParaRPr>
          </a:p>
        </p:txBody>
      </p:sp>
      <p:sp>
        <p:nvSpPr>
          <p:cNvPr id="6" name="Title 5"/>
          <p:cNvSpPr>
            <a:spLocks noGrp="1"/>
          </p:cNvSpPr>
          <p:nvPr>
            <p:ph type="title"/>
          </p:nvPr>
        </p:nvSpPr>
        <p:spPr>
          <a:xfrm>
            <a:off x="326282" y="1"/>
            <a:ext cx="9784800" cy="1137649"/>
          </a:xfrm>
        </p:spPr>
        <p:txBody>
          <a:bodyPr/>
          <a:lstStyle/>
          <a:p>
            <a:r>
              <a:rPr lang="en-GB" dirty="0"/>
              <a:t>The proportion of New Zealanders who think the current number of international tourists puts too much pressure on New Zealand has been relatively stable over the last year, currently at 42%</a:t>
            </a:r>
            <a:endParaRPr lang="en-GB" dirty="0">
              <a:latin typeface="+mj-lt"/>
            </a:endParaRPr>
          </a:p>
        </p:txBody>
      </p:sp>
      <p:sp>
        <p:nvSpPr>
          <p:cNvPr id="9" name="Text Placeholder 8"/>
          <p:cNvSpPr>
            <a:spLocks noGrp="1"/>
          </p:cNvSpPr>
          <p:nvPr>
            <p:ph type="body" sz="quarter" idx="15"/>
          </p:nvPr>
        </p:nvSpPr>
        <p:spPr/>
        <p:txBody>
          <a:bodyPr/>
          <a:lstStyle/>
          <a:p>
            <a:r>
              <a:rPr lang="en-NZ" sz="1600" b="0" dirty="0"/>
              <a:t>Perceptions that tourists put too much pressure on New Zealand </a:t>
            </a:r>
          </a:p>
          <a:p>
            <a:r>
              <a:rPr lang="en-GB" sz="1100" b="0" dirty="0"/>
              <a:t>%, 18+ year olds</a:t>
            </a:r>
          </a:p>
        </p:txBody>
      </p:sp>
      <p:cxnSp>
        <p:nvCxnSpPr>
          <p:cNvPr id="4" name="Straight Arrow Connector 3">
            <a:extLst>
              <a:ext uri="{FF2B5EF4-FFF2-40B4-BE49-F238E27FC236}">
                <a16:creationId xmlns:a16="http://schemas.microsoft.com/office/drawing/2014/main" id="{96A337BB-9D75-42EC-9D30-28A8DAB1396A}"/>
              </a:ext>
            </a:extLst>
          </p:cNvPr>
          <p:cNvCxnSpPr>
            <a:cxnSpLocks/>
          </p:cNvCxnSpPr>
          <p:nvPr/>
        </p:nvCxnSpPr>
        <p:spPr>
          <a:xfrm flipV="1">
            <a:off x="720603" y="3507429"/>
            <a:ext cx="4167551" cy="646546"/>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B734F9F-177C-4E48-AA37-07951E3E8EC8}"/>
              </a:ext>
            </a:extLst>
          </p:cNvPr>
          <p:cNvCxnSpPr>
            <a:cxnSpLocks/>
          </p:cNvCxnSpPr>
          <p:nvPr/>
        </p:nvCxnSpPr>
        <p:spPr>
          <a:xfrm>
            <a:off x="5515039" y="3480825"/>
            <a:ext cx="4162299" cy="0"/>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F55E0FF-13DD-4291-8BE9-56810A97DCDF}"/>
              </a:ext>
            </a:extLst>
          </p:cNvPr>
          <p:cNvGrpSpPr/>
          <p:nvPr/>
        </p:nvGrpSpPr>
        <p:grpSpPr>
          <a:xfrm>
            <a:off x="8287964" y="6176410"/>
            <a:ext cx="1899936" cy="326022"/>
            <a:chOff x="8283348" y="6176410"/>
            <a:chExt cx="1877449" cy="326022"/>
          </a:xfrm>
        </p:grpSpPr>
        <p:sp>
          <p:nvSpPr>
            <p:cNvPr id="21" name="Rectangle 20">
              <a:extLst>
                <a:ext uri="{FF2B5EF4-FFF2-40B4-BE49-F238E27FC236}">
                  <a16:creationId xmlns:a16="http://schemas.microsoft.com/office/drawing/2014/main" id="{21A5DFF1-3421-4878-BB37-6D57AD178145}"/>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2" name="Text Box 21">
              <a:extLst>
                <a:ext uri="{FF2B5EF4-FFF2-40B4-BE49-F238E27FC236}">
                  <a16:creationId xmlns:a16="http://schemas.microsoft.com/office/drawing/2014/main" id="{C1E1C0D7-9E18-4415-A1AF-7334D3EFA0B4}"/>
                </a:ext>
              </a:extLst>
            </p:cNvPr>
            <p:cNvSpPr txBox="1">
              <a:spLocks noChangeArrowheads="1"/>
            </p:cNvSpPr>
            <p:nvPr>
              <p:custDataLst>
                <p:tags r:id="rId4"/>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3" name="AutoShape 22">
              <a:extLst>
                <a:ext uri="{FF2B5EF4-FFF2-40B4-BE49-F238E27FC236}">
                  <a16:creationId xmlns:a16="http://schemas.microsoft.com/office/drawing/2014/main" id="{A41CAA79-323F-4C33-BA17-675E670C2985}"/>
                </a:ext>
              </a:extLst>
            </p:cNvPr>
            <p:cNvSpPr>
              <a:spLocks noChangeArrowheads="1"/>
            </p:cNvSpPr>
            <p:nvPr>
              <p:custDataLst>
                <p:tags r:id="rId5"/>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4" name="AutoShape 20">
              <a:extLst>
                <a:ext uri="{FF2B5EF4-FFF2-40B4-BE49-F238E27FC236}">
                  <a16:creationId xmlns:a16="http://schemas.microsoft.com/office/drawing/2014/main" id="{7850BFB5-0821-470D-9075-63A4EB7FC981}"/>
                </a:ext>
              </a:extLst>
            </p:cNvPr>
            <p:cNvSpPr>
              <a:spLocks noChangeArrowheads="1"/>
            </p:cNvSpPr>
            <p:nvPr>
              <p:custDataLst>
                <p:tags r:id="rId6"/>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7" name="Slide Number Placeholder 6">
            <a:extLst>
              <a:ext uri="{FF2B5EF4-FFF2-40B4-BE49-F238E27FC236}">
                <a16:creationId xmlns:a16="http://schemas.microsoft.com/office/drawing/2014/main" id="{B249A6D8-C743-484D-B41B-AAF5DEB819D3}"/>
              </a:ext>
            </a:extLst>
          </p:cNvPr>
          <p:cNvSpPr>
            <a:spLocks noGrp="1"/>
          </p:cNvSpPr>
          <p:nvPr>
            <p:ph type="sldNum" sz="quarter" idx="10"/>
          </p:nvPr>
        </p:nvSpPr>
        <p:spPr/>
        <p:txBody>
          <a:bodyPr/>
          <a:lstStyle/>
          <a:p>
            <a:fld id="{9784CBA3-D598-4B1F-BAA3-EE14B5154290}" type="slidenum">
              <a:rPr lang="en-AU" smtClean="0"/>
              <a:pPr/>
              <a:t>21</a:t>
            </a:fld>
            <a:endParaRPr lang="en-AU" dirty="0"/>
          </a:p>
        </p:txBody>
      </p:sp>
    </p:spTree>
    <p:extLst>
      <p:ext uri="{BB962C8B-B14F-4D97-AF65-F5344CB8AC3E}">
        <p14:creationId xmlns:p14="http://schemas.microsoft.com/office/powerpoint/2010/main" val="84460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dirty="0"/>
              <a:t>Pressure on i</a:t>
            </a:r>
            <a:r>
              <a:rPr lang="en-NZ" dirty="0">
                <a:latin typeface="+mj-lt"/>
              </a:rPr>
              <a:t>nfrastructure continues to be the top concern </a:t>
            </a:r>
            <a:r>
              <a:rPr lang="en-GB" dirty="0"/>
              <a:t>New Zealanders</a:t>
            </a:r>
            <a:r>
              <a:rPr lang="en-NZ" dirty="0">
                <a:latin typeface="+mj-lt"/>
              </a:rPr>
              <a:t> have with international tourism, while concerns around ill-equipped roads have increased significantly compared to November 2019</a:t>
            </a:r>
          </a:p>
        </p:txBody>
      </p:sp>
      <p:graphicFrame>
        <p:nvGraphicFramePr>
          <p:cNvPr id="18" name="MAC_650_18"/>
          <p:cNvGraphicFramePr>
            <a:graphicFrameLocks noGrp="1"/>
          </p:cNvGraphicFramePr>
          <p:nvPr>
            <p:ph sz="quarter" idx="11"/>
            <p:extLst>
              <p:ext uri="{D42A27DB-BD31-4B8C-83A1-F6EECF244321}">
                <p14:modId xmlns:p14="http://schemas.microsoft.com/office/powerpoint/2010/main" val="3525946200"/>
              </p:ext>
            </p:extLst>
          </p:nvPr>
        </p:nvGraphicFramePr>
        <p:xfrm>
          <a:off x="326281" y="1983673"/>
          <a:ext cx="8064000"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10" name="Text Placeholder 9"/>
          <p:cNvSpPr>
            <a:spLocks noGrp="1"/>
          </p:cNvSpPr>
          <p:nvPr>
            <p:ph type="body" sz="quarter" idx="15"/>
          </p:nvPr>
        </p:nvSpPr>
        <p:spPr/>
        <p:txBody>
          <a:bodyPr/>
          <a:lstStyle/>
          <a:p>
            <a:r>
              <a:rPr lang="en-GB" sz="1600" b="0" dirty="0"/>
              <a:t>Perceptions of how tourism puts pressure on New Zealand</a:t>
            </a:r>
          </a:p>
          <a:p>
            <a:r>
              <a:rPr lang="en-GB" sz="1100" b="0" dirty="0"/>
              <a:t>%, </a:t>
            </a:r>
            <a:r>
              <a:rPr lang="en-NZ" sz="1100" b="0" dirty="0"/>
              <a:t>those who say “too much pressure”</a:t>
            </a:r>
            <a:r>
              <a:rPr lang="en-GB" sz="1100" b="0" dirty="0"/>
              <a:t>, Mar-20</a:t>
            </a:r>
          </a:p>
          <a:p>
            <a:endParaRPr lang="en-NZ" dirty="0"/>
          </a:p>
        </p:txBody>
      </p:sp>
      <p:sp>
        <p:nvSpPr>
          <p:cNvPr id="19" name="TextBox 18"/>
          <p:cNvSpPr txBox="1"/>
          <p:nvPr>
            <p:custDataLst>
              <p:tags r:id="rId1"/>
            </p:custDataLst>
          </p:nvPr>
        </p:nvSpPr>
        <p:spPr>
          <a:xfrm>
            <a:off x="350115" y="6293077"/>
            <a:ext cx="7069860"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latin typeface="+mn-lt"/>
              </a:rPr>
              <a:t>Base: Those who say “too much pressure”: </a:t>
            </a:r>
            <a:r>
              <a:rPr lang="pt-BR" sz="700" b="0" dirty="0"/>
              <a:t>Nov-18 n = 449 | Mar-19 n = 472 | Nov-19 n = 457 | Mar-20 n = 503</a:t>
            </a:r>
            <a:endParaRPr lang="en-NZ" sz="700" b="0" dirty="0">
              <a:solidFill>
                <a:srgbClr val="FF0000"/>
              </a:solidFill>
              <a:latin typeface="+mn-lt"/>
            </a:endParaRPr>
          </a:p>
          <a:p>
            <a:pPr>
              <a:tabLst>
                <a:tab pos="266700" algn="l"/>
              </a:tabLst>
            </a:pPr>
            <a:r>
              <a:rPr lang="en-NZ" sz="700" b="0" dirty="0">
                <a:solidFill>
                  <a:schemeClr val="accent1"/>
                </a:solidFill>
                <a:latin typeface="+mn-lt"/>
              </a:rPr>
              <a:t>Notes: Based on unprompted verbatim</a:t>
            </a:r>
            <a:endParaRPr lang="pt-BR" sz="700" b="0" dirty="0">
              <a:solidFill>
                <a:schemeClr val="accent1"/>
              </a:solidFill>
              <a:latin typeface="+mn-lt"/>
            </a:endParaRPr>
          </a:p>
        </p:txBody>
      </p:sp>
      <p:graphicFrame>
        <p:nvGraphicFramePr>
          <p:cNvPr id="20" name="Table 19">
            <a:extLst>
              <a:ext uri="{FF2B5EF4-FFF2-40B4-BE49-F238E27FC236}">
                <a16:creationId xmlns:a16="http://schemas.microsoft.com/office/drawing/2014/main" id="{298ECE68-9771-4A05-A70B-398FA2C610A4}"/>
              </a:ext>
            </a:extLst>
          </p:cNvPr>
          <p:cNvGraphicFramePr>
            <a:graphicFrameLocks noGrp="1"/>
          </p:cNvGraphicFramePr>
          <p:nvPr>
            <p:extLst>
              <p:ext uri="{D42A27DB-BD31-4B8C-83A1-F6EECF244321}">
                <p14:modId xmlns:p14="http://schemas.microsoft.com/office/powerpoint/2010/main" val="1843172535"/>
              </p:ext>
            </p:extLst>
          </p:nvPr>
        </p:nvGraphicFramePr>
        <p:xfrm>
          <a:off x="7821038" y="1722474"/>
          <a:ext cx="2063244" cy="4135721"/>
        </p:xfrm>
        <a:graphic>
          <a:graphicData uri="http://schemas.openxmlformats.org/drawingml/2006/table">
            <a:tbl>
              <a:tblPr>
                <a:tableStyleId>{5C22544A-7EE6-4342-B048-85BDC9FD1C3A}</a:tableStyleId>
              </a:tblPr>
              <a:tblGrid>
                <a:gridCol w="687748">
                  <a:extLst>
                    <a:ext uri="{9D8B030D-6E8A-4147-A177-3AD203B41FA5}">
                      <a16:colId xmlns:a16="http://schemas.microsoft.com/office/drawing/2014/main" val="3239300901"/>
                    </a:ext>
                  </a:extLst>
                </a:gridCol>
                <a:gridCol w="687748">
                  <a:extLst>
                    <a:ext uri="{9D8B030D-6E8A-4147-A177-3AD203B41FA5}">
                      <a16:colId xmlns:a16="http://schemas.microsoft.com/office/drawing/2014/main" val="3199697465"/>
                    </a:ext>
                  </a:extLst>
                </a:gridCol>
                <a:gridCol w="687748">
                  <a:extLst>
                    <a:ext uri="{9D8B030D-6E8A-4147-A177-3AD203B41FA5}">
                      <a16:colId xmlns:a16="http://schemas.microsoft.com/office/drawing/2014/main" val="495478510"/>
                    </a:ext>
                  </a:extLst>
                </a:gridCol>
              </a:tblGrid>
              <a:tr h="554144">
                <a:tc>
                  <a:txBody>
                    <a:bodyPr/>
                    <a:lstStyle/>
                    <a:p>
                      <a:pPr algn="ctr" fontAlgn="ctr"/>
                      <a:r>
                        <a:rPr lang="en-NZ" sz="1000" b="1" i="0" u="none" strike="noStrike" dirty="0">
                          <a:solidFill>
                            <a:schemeClr val="accent1"/>
                          </a:solidFill>
                          <a:effectLst/>
                          <a:latin typeface="+mn-lt"/>
                        </a:rPr>
                        <a:t>Nov-19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Mar-19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1" i="0" u="none" strike="noStrike" dirty="0">
                          <a:solidFill>
                            <a:schemeClr val="accent1"/>
                          </a:solidFill>
                          <a:effectLst/>
                          <a:latin typeface="+mn-lt"/>
                        </a:rPr>
                        <a:t>Nov-18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6206">
                <a:tc>
                  <a:txBody>
                    <a:bodyPr/>
                    <a:lstStyle/>
                    <a:p>
                      <a:pPr algn="ctr" fontAlgn="ctr"/>
                      <a:r>
                        <a:rPr lang="en-NZ" sz="1000" b="0" i="0" u="none" strike="noStrike" dirty="0">
                          <a:solidFill>
                            <a:schemeClr val="tx1"/>
                          </a:solidFill>
                          <a:effectLst/>
                          <a:latin typeface="Arial" panose="020B0604020202020204" pitchFamily="34" charset="0"/>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501851"/>
                  </a:ext>
                </a:extLst>
              </a:tr>
              <a:tr h="353935">
                <a:tc>
                  <a:txBody>
                    <a:bodyPr/>
                    <a:lstStyle/>
                    <a:p>
                      <a:pPr algn="ctr" fontAlgn="ctr"/>
                      <a:r>
                        <a:rPr lang="en-NZ" sz="1000" b="0" i="0" u="none" strike="noStrike" dirty="0">
                          <a:solidFill>
                            <a:schemeClr val="tx1"/>
                          </a:solidFill>
                          <a:effectLst/>
                          <a:latin typeface="Arial" panose="020B0604020202020204" pitchFamily="34" charset="0"/>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9643">
                <a:tc>
                  <a:txBody>
                    <a:bodyPr/>
                    <a:lstStyle/>
                    <a:p>
                      <a:pPr algn="ctr" fontAlgn="ctr"/>
                      <a:r>
                        <a:rPr lang="en-NZ" sz="1000" b="0" i="0" u="none" strike="noStrike" dirty="0">
                          <a:solidFill>
                            <a:schemeClr val="tx1"/>
                          </a:solidFill>
                          <a:effectLst/>
                          <a:latin typeface="Arial" panose="020B0604020202020204" pitchFamily="34" charset="0"/>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00" b="0" i="0" u="none" strike="noStrike" dirty="0">
                        <a:solidFill>
                          <a:schemeClr val="tx1"/>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00" b="0" i="0" u="none" strike="noStrike" dirty="0">
                        <a:solidFill>
                          <a:schemeClr val="tx1"/>
                        </a:solidFill>
                        <a:effectLst/>
                        <a:latin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935">
                <a:tc>
                  <a:txBody>
                    <a:bodyPr/>
                    <a:lstStyle/>
                    <a:p>
                      <a:pPr algn="ctr" fontAlgn="ctr"/>
                      <a:r>
                        <a:rPr lang="en-NZ" sz="1000" b="0" i="0" u="none" strike="noStrike" dirty="0">
                          <a:solidFill>
                            <a:schemeClr val="tx1"/>
                          </a:solidFill>
                          <a:effectLst/>
                          <a:latin typeface="Arial" panose="020B0604020202020204" pitchFamily="34" charset="0"/>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643">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643">
                <a:tc>
                  <a:txBody>
                    <a:bodyPr/>
                    <a:lstStyle/>
                    <a:p>
                      <a:pPr algn="ctr" fontAlgn="ctr"/>
                      <a:r>
                        <a:rPr lang="en-NZ" sz="1000" b="0" i="0" u="none" strike="noStrike" dirty="0">
                          <a:solidFill>
                            <a:schemeClr val="tx1"/>
                          </a:solidFill>
                          <a:effectLst/>
                          <a:latin typeface="Arial" panose="020B0604020202020204" pitchFamily="34" charset="0"/>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205759"/>
                  </a:ext>
                </a:extLst>
              </a:tr>
              <a:tr h="359643">
                <a:tc>
                  <a:txBody>
                    <a:bodyPr/>
                    <a:lstStyle/>
                    <a:p>
                      <a:pPr algn="ctr" fontAlgn="ctr"/>
                      <a:r>
                        <a:rPr lang="en-NZ" sz="1000" b="0" i="0" u="none" strike="noStrike" dirty="0">
                          <a:solidFill>
                            <a:schemeClr val="tx1"/>
                          </a:solidFill>
                          <a:effectLst/>
                          <a:latin typeface="Arial" panose="020B0604020202020204" pitchFamily="34" charset="0"/>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060877"/>
                  </a:ext>
                </a:extLst>
              </a:tr>
              <a:tr h="359643">
                <a:tc>
                  <a:txBody>
                    <a:bodyPr/>
                    <a:lstStyle/>
                    <a:p>
                      <a:pPr algn="ctr" fontAlgn="ctr"/>
                      <a:r>
                        <a:rPr lang="en-NZ" sz="1000" b="0" i="0" u="none" strike="noStrike" dirty="0">
                          <a:solidFill>
                            <a:schemeClr val="tx1"/>
                          </a:solidFill>
                          <a:effectLst/>
                          <a:latin typeface="Arial" panose="020B0604020202020204" pitchFamily="34" charset="0"/>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1924361"/>
                  </a:ext>
                </a:extLst>
              </a:tr>
              <a:tr h="359643">
                <a:tc>
                  <a:txBody>
                    <a:bodyPr/>
                    <a:lstStyle/>
                    <a:p>
                      <a:pPr algn="ctr" fontAlgn="ctr"/>
                      <a:r>
                        <a:rPr lang="en-NZ" sz="1000" b="0" i="0" u="none" strike="noStrike" dirty="0">
                          <a:solidFill>
                            <a:schemeClr val="tx1"/>
                          </a:solidFill>
                          <a:effectLst/>
                          <a:latin typeface="Arial" panose="020B0604020202020204" pitchFamily="34" charset="0"/>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806234"/>
                  </a:ext>
                </a:extLst>
              </a:tr>
              <a:tr h="359643">
                <a:tc>
                  <a:txBody>
                    <a:bodyPr/>
                    <a:lstStyle/>
                    <a:p>
                      <a:pPr algn="ctr" fontAlgn="ctr"/>
                      <a:r>
                        <a:rPr lang="en-NZ" sz="1000" b="0" i="0" u="none" strike="noStrike" dirty="0">
                          <a:solidFill>
                            <a:schemeClr val="tx1"/>
                          </a:solidFill>
                          <a:effectLst/>
                          <a:latin typeface="Arial" panose="020B0604020202020204" pitchFamily="34" charset="0"/>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chemeClr val="tx1"/>
                          </a:solidFill>
                          <a:effectLst/>
                          <a:latin typeface="Arial" panose="020B0604020202020204" pitchFamily="34" charset="0"/>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434725"/>
                  </a:ext>
                </a:extLst>
              </a:tr>
            </a:tbl>
          </a:graphicData>
        </a:graphic>
      </p:graphicFrame>
      <p:sp>
        <p:nvSpPr>
          <p:cNvPr id="24" name="AutoShape 20">
            <a:extLst>
              <a:ext uri="{FF2B5EF4-FFF2-40B4-BE49-F238E27FC236}">
                <a16:creationId xmlns:a16="http://schemas.microsoft.com/office/drawing/2014/main" id="{DFAB301E-816E-48AA-B3C4-8A85E25E745A}"/>
              </a:ext>
            </a:extLst>
          </p:cNvPr>
          <p:cNvSpPr>
            <a:spLocks noChangeArrowheads="1"/>
          </p:cNvSpPr>
          <p:nvPr>
            <p:custDataLst>
              <p:tags r:id="rId2"/>
            </p:custDataLst>
          </p:nvPr>
        </p:nvSpPr>
        <p:spPr bwMode="gray">
          <a:xfrm>
            <a:off x="9006146" y="4524094"/>
            <a:ext cx="154225"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33" name="AutoShape 22">
            <a:extLst>
              <a:ext uri="{FF2B5EF4-FFF2-40B4-BE49-F238E27FC236}">
                <a16:creationId xmlns:a16="http://schemas.microsoft.com/office/drawing/2014/main" id="{772AD6E0-9E71-4A80-9001-4280C0528D92}"/>
              </a:ext>
            </a:extLst>
          </p:cNvPr>
          <p:cNvSpPr>
            <a:spLocks noChangeArrowheads="1"/>
          </p:cNvSpPr>
          <p:nvPr>
            <p:custDataLst>
              <p:tags r:id="rId3"/>
            </p:custDataLst>
          </p:nvPr>
        </p:nvSpPr>
        <p:spPr bwMode="gray">
          <a:xfrm rot="10800000">
            <a:off x="9006146" y="4169229"/>
            <a:ext cx="154225" cy="152400"/>
          </a:xfrm>
          <a:prstGeom prst="flowChartExtract">
            <a:avLst/>
          </a:prstGeom>
          <a:solidFill>
            <a:srgbClr val="FF0000"/>
          </a:solidFill>
          <a:ln>
            <a:noFill/>
          </a:ln>
          <a:effectLst/>
        </p:spPr>
        <p:txBody>
          <a:bodyPr lIns="14400" tIns="7200" rIns="14400" bIns="7200" anchor="ctr">
            <a:noAutofit/>
          </a:bodyPr>
          <a:lstStyle/>
          <a:p>
            <a:endParaRPr lang="en-NZ" dirty="0">
              <a:solidFill>
                <a:schemeClr val="accent1"/>
              </a:solidFill>
              <a:latin typeface="+mn-lt"/>
            </a:endParaRPr>
          </a:p>
        </p:txBody>
      </p:sp>
      <p:sp>
        <p:nvSpPr>
          <p:cNvPr id="34" name="AutoShape 22">
            <a:extLst>
              <a:ext uri="{FF2B5EF4-FFF2-40B4-BE49-F238E27FC236}">
                <a16:creationId xmlns:a16="http://schemas.microsoft.com/office/drawing/2014/main" id="{50FD5D12-2E11-4346-96FA-72B3B3C86287}"/>
              </a:ext>
            </a:extLst>
          </p:cNvPr>
          <p:cNvSpPr>
            <a:spLocks noChangeArrowheads="1"/>
          </p:cNvSpPr>
          <p:nvPr>
            <p:custDataLst>
              <p:tags r:id="rId4"/>
            </p:custDataLst>
          </p:nvPr>
        </p:nvSpPr>
        <p:spPr bwMode="gray">
          <a:xfrm rot="10800000">
            <a:off x="8315672" y="4524094"/>
            <a:ext cx="154225" cy="152400"/>
          </a:xfrm>
          <a:prstGeom prst="flowChartExtract">
            <a:avLst/>
          </a:prstGeom>
          <a:solidFill>
            <a:srgbClr val="FF0000"/>
          </a:solidFill>
          <a:ln>
            <a:noFill/>
          </a:ln>
          <a:effectLst/>
        </p:spPr>
        <p:txBody>
          <a:bodyPr lIns="14400" tIns="7200" rIns="14400" bIns="7200" anchor="ctr">
            <a:noAutofit/>
          </a:bodyPr>
          <a:lstStyle/>
          <a:p>
            <a:endParaRPr lang="en-NZ" dirty="0">
              <a:solidFill>
                <a:schemeClr val="accent1"/>
              </a:solidFill>
              <a:latin typeface="+mn-lt"/>
            </a:endParaRPr>
          </a:p>
        </p:txBody>
      </p:sp>
      <p:grpSp>
        <p:nvGrpSpPr>
          <p:cNvPr id="22" name="Group 21">
            <a:extLst>
              <a:ext uri="{FF2B5EF4-FFF2-40B4-BE49-F238E27FC236}">
                <a16:creationId xmlns:a16="http://schemas.microsoft.com/office/drawing/2014/main" id="{1021647D-30C1-4F65-8E51-44A8AB3C6279}"/>
              </a:ext>
            </a:extLst>
          </p:cNvPr>
          <p:cNvGrpSpPr/>
          <p:nvPr/>
        </p:nvGrpSpPr>
        <p:grpSpPr>
          <a:xfrm>
            <a:off x="8287964" y="6176410"/>
            <a:ext cx="1899936" cy="326022"/>
            <a:chOff x="8283348" y="6176410"/>
            <a:chExt cx="1877449" cy="326022"/>
          </a:xfrm>
        </p:grpSpPr>
        <p:sp>
          <p:nvSpPr>
            <p:cNvPr id="26" name="Rectangle 25">
              <a:extLst>
                <a:ext uri="{FF2B5EF4-FFF2-40B4-BE49-F238E27FC236}">
                  <a16:creationId xmlns:a16="http://schemas.microsoft.com/office/drawing/2014/main" id="{03356D3F-B8FD-4D78-9280-9F8353DBE0F9}"/>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7" name="Text Box 21">
              <a:extLst>
                <a:ext uri="{FF2B5EF4-FFF2-40B4-BE49-F238E27FC236}">
                  <a16:creationId xmlns:a16="http://schemas.microsoft.com/office/drawing/2014/main" id="{06D5735C-1F58-4ED2-8FC4-2E700DFA0383}"/>
                </a:ext>
              </a:extLst>
            </p:cNvPr>
            <p:cNvSpPr txBox="1">
              <a:spLocks noChangeArrowheads="1"/>
            </p:cNvSpPr>
            <p:nvPr>
              <p:custDataLst>
                <p:tags r:id="rId8"/>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8" name="AutoShape 22">
              <a:extLst>
                <a:ext uri="{FF2B5EF4-FFF2-40B4-BE49-F238E27FC236}">
                  <a16:creationId xmlns:a16="http://schemas.microsoft.com/office/drawing/2014/main" id="{FC2A5EAC-BEC0-4E44-8B77-0C997BD42269}"/>
                </a:ext>
              </a:extLst>
            </p:cNvPr>
            <p:cNvSpPr>
              <a:spLocks noChangeArrowheads="1"/>
            </p:cNvSpPr>
            <p:nvPr>
              <p:custDataLst>
                <p:tags r:id="rId9"/>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1" name="AutoShape 20">
              <a:extLst>
                <a:ext uri="{FF2B5EF4-FFF2-40B4-BE49-F238E27FC236}">
                  <a16:creationId xmlns:a16="http://schemas.microsoft.com/office/drawing/2014/main" id="{10F1FA55-D96E-4AC1-A637-4CE19D86C43A}"/>
                </a:ext>
              </a:extLst>
            </p:cNvPr>
            <p:cNvSpPr>
              <a:spLocks noChangeArrowheads="1"/>
            </p:cNvSpPr>
            <p:nvPr>
              <p:custDataLst>
                <p:tags r:id="rId10"/>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23" name="AutoShape 20">
            <a:extLst>
              <a:ext uri="{FF2B5EF4-FFF2-40B4-BE49-F238E27FC236}">
                <a16:creationId xmlns:a16="http://schemas.microsoft.com/office/drawing/2014/main" id="{EEB258E1-CC4C-4E42-A61E-B4035E69FBA3}"/>
              </a:ext>
            </a:extLst>
          </p:cNvPr>
          <p:cNvSpPr>
            <a:spLocks noChangeArrowheads="1"/>
          </p:cNvSpPr>
          <p:nvPr>
            <p:custDataLst>
              <p:tags r:id="rId5"/>
            </p:custDataLst>
          </p:nvPr>
        </p:nvSpPr>
        <p:spPr bwMode="gray">
          <a:xfrm>
            <a:off x="4937276" y="3094375"/>
            <a:ext cx="154225"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25" name="AutoShape 20">
            <a:extLst>
              <a:ext uri="{FF2B5EF4-FFF2-40B4-BE49-F238E27FC236}">
                <a16:creationId xmlns:a16="http://schemas.microsoft.com/office/drawing/2014/main" id="{703DBA2D-EE12-4F02-9D68-4730B88D6A9F}"/>
              </a:ext>
            </a:extLst>
          </p:cNvPr>
          <p:cNvSpPr>
            <a:spLocks noChangeArrowheads="1"/>
          </p:cNvSpPr>
          <p:nvPr>
            <p:custDataLst>
              <p:tags r:id="rId6"/>
            </p:custDataLst>
          </p:nvPr>
        </p:nvSpPr>
        <p:spPr bwMode="gray">
          <a:xfrm>
            <a:off x="9006146" y="5237324"/>
            <a:ext cx="154225"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sp>
        <p:nvSpPr>
          <p:cNvPr id="29" name="AutoShape 22">
            <a:extLst>
              <a:ext uri="{FF2B5EF4-FFF2-40B4-BE49-F238E27FC236}">
                <a16:creationId xmlns:a16="http://schemas.microsoft.com/office/drawing/2014/main" id="{FD5A2E2D-C6A3-4A70-9A07-B4CAEE168524}"/>
              </a:ext>
            </a:extLst>
          </p:cNvPr>
          <p:cNvSpPr>
            <a:spLocks noChangeArrowheads="1"/>
          </p:cNvSpPr>
          <p:nvPr>
            <p:custDataLst>
              <p:tags r:id="rId7"/>
            </p:custDataLst>
          </p:nvPr>
        </p:nvSpPr>
        <p:spPr bwMode="gray">
          <a:xfrm rot="10800000">
            <a:off x="9665512" y="4894283"/>
            <a:ext cx="154225" cy="152400"/>
          </a:xfrm>
          <a:prstGeom prst="flowChartExtract">
            <a:avLst/>
          </a:prstGeom>
          <a:solidFill>
            <a:srgbClr val="FF0000"/>
          </a:solidFill>
          <a:ln>
            <a:noFill/>
          </a:ln>
          <a:effectLst/>
        </p:spPr>
        <p:txBody>
          <a:bodyPr lIns="14400" tIns="7200" rIns="14400" bIns="7200" anchor="ctr">
            <a:noAutofit/>
          </a:bodyPr>
          <a:lstStyle/>
          <a:p>
            <a:endParaRPr lang="en-NZ" dirty="0">
              <a:solidFill>
                <a:schemeClr val="accent1"/>
              </a:solidFill>
              <a:latin typeface="+mn-lt"/>
            </a:endParaRPr>
          </a:p>
        </p:txBody>
      </p:sp>
      <p:sp>
        <p:nvSpPr>
          <p:cNvPr id="30" name="Rectangle 29">
            <a:extLst>
              <a:ext uri="{FF2B5EF4-FFF2-40B4-BE49-F238E27FC236}">
                <a16:creationId xmlns:a16="http://schemas.microsoft.com/office/drawing/2014/main" id="{B2F0F7F0-B13C-4830-902D-94E361EB31BE}"/>
              </a:ext>
            </a:extLst>
          </p:cNvPr>
          <p:cNvSpPr/>
          <p:nvPr/>
        </p:nvSpPr>
        <p:spPr bwMode="ltGray">
          <a:xfrm>
            <a:off x="5872725" y="3020804"/>
            <a:ext cx="1547250" cy="327187"/>
          </a:xfrm>
          <a:prstGeom prst="rect">
            <a:avLst/>
          </a:prstGeom>
          <a:solidFill>
            <a:srgbClr val="DEDE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000" b="0" dirty="0">
                <a:solidFill>
                  <a:schemeClr val="accent1"/>
                </a:solidFill>
              </a:rPr>
              <a:t>Nov-19: 9%, ranked 9</a:t>
            </a:r>
            <a:r>
              <a:rPr lang="en-NZ" sz="1000" b="0" baseline="30000" dirty="0">
                <a:solidFill>
                  <a:schemeClr val="accent1"/>
                </a:solidFill>
              </a:rPr>
              <a:t>th</a:t>
            </a:r>
            <a:endParaRPr lang="en-NZ" sz="1000" b="0" dirty="0">
              <a:solidFill>
                <a:schemeClr val="accent1"/>
              </a:solidFill>
            </a:endParaRPr>
          </a:p>
        </p:txBody>
      </p:sp>
      <p:cxnSp>
        <p:nvCxnSpPr>
          <p:cNvPr id="32" name="Straight Arrow Connector 31">
            <a:extLst>
              <a:ext uri="{FF2B5EF4-FFF2-40B4-BE49-F238E27FC236}">
                <a16:creationId xmlns:a16="http://schemas.microsoft.com/office/drawing/2014/main" id="{EB4A5591-995F-4785-BBC1-2DB3A120984A}"/>
              </a:ext>
            </a:extLst>
          </p:cNvPr>
          <p:cNvCxnSpPr/>
          <p:nvPr/>
        </p:nvCxnSpPr>
        <p:spPr>
          <a:xfrm>
            <a:off x="5155400" y="3181261"/>
            <a:ext cx="653426"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6CD5B55-7CC6-485B-A1E1-FF18E239A1DC}"/>
              </a:ext>
            </a:extLst>
          </p:cNvPr>
          <p:cNvSpPr>
            <a:spLocks noGrp="1"/>
          </p:cNvSpPr>
          <p:nvPr>
            <p:ph type="sldNum" sz="quarter" idx="10"/>
          </p:nvPr>
        </p:nvSpPr>
        <p:spPr/>
        <p:txBody>
          <a:bodyPr/>
          <a:lstStyle/>
          <a:p>
            <a:fld id="{9784CBA3-D598-4B1F-BAA3-EE14B5154290}" type="slidenum">
              <a:rPr lang="en-AU" smtClean="0"/>
              <a:pPr/>
              <a:t>22</a:t>
            </a:fld>
            <a:endParaRPr lang="en-AU" dirty="0"/>
          </a:p>
        </p:txBody>
      </p:sp>
    </p:spTree>
    <p:extLst>
      <p:ext uri="{BB962C8B-B14F-4D97-AF65-F5344CB8AC3E}">
        <p14:creationId xmlns:p14="http://schemas.microsoft.com/office/powerpoint/2010/main" val="307008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31537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38"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7BAF863-B161-4C2B-892A-8922A6991CE4}"/>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NZ" dirty="0">
                <a:latin typeface="+mj-lt"/>
              </a:rPr>
              <a:t>The proportion of New Zealanders who believe that some places are under more pressure than others has remained unchanged over the past year, currently at 37%</a:t>
            </a:r>
            <a:endParaRPr lang="en-NZ" dirty="0"/>
          </a:p>
        </p:txBody>
      </p:sp>
      <p:graphicFrame>
        <p:nvGraphicFramePr>
          <p:cNvPr id="26" name="MAC_589_26">
            <a:extLst>
              <a:ext uri="{FF2B5EF4-FFF2-40B4-BE49-F238E27FC236}">
                <a16:creationId xmlns:a16="http://schemas.microsoft.com/office/drawing/2014/main" id="{DCA2D243-120F-4673-8E4C-6BC220FD420F}"/>
              </a:ext>
            </a:extLst>
          </p:cNvPr>
          <p:cNvGraphicFramePr>
            <a:graphicFrameLocks noGrp="1"/>
          </p:cNvGraphicFramePr>
          <p:nvPr>
            <p:ph sz="quarter" idx="11"/>
            <p:extLst>
              <p:ext uri="{D42A27DB-BD31-4B8C-83A1-F6EECF244321}">
                <p14:modId xmlns:p14="http://schemas.microsoft.com/office/powerpoint/2010/main" val="416274840"/>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 Placeholder 6"/>
          <p:cNvSpPr>
            <a:spLocks noGrp="1"/>
          </p:cNvSpPr>
          <p:nvPr>
            <p:ph type="body" sz="quarter" idx="15"/>
          </p:nvPr>
        </p:nvSpPr>
        <p:spPr/>
        <p:txBody>
          <a:bodyPr/>
          <a:lstStyle/>
          <a:p>
            <a:r>
              <a:rPr lang="en-GB" sz="1600" b="0" dirty="0"/>
              <a:t>“Some places are under more pressure”</a:t>
            </a:r>
          </a:p>
          <a:p>
            <a:r>
              <a:rPr lang="en-GB" sz="1100" b="0" dirty="0"/>
              <a:t>% agree, 18+ year olds</a:t>
            </a:r>
          </a:p>
        </p:txBody>
      </p:sp>
      <p:grpSp>
        <p:nvGrpSpPr>
          <p:cNvPr id="17" name="Group 16">
            <a:extLst>
              <a:ext uri="{FF2B5EF4-FFF2-40B4-BE49-F238E27FC236}">
                <a16:creationId xmlns:a16="http://schemas.microsoft.com/office/drawing/2014/main" id="{10F7D22D-8197-4732-832B-DA15A431043B}"/>
              </a:ext>
            </a:extLst>
          </p:cNvPr>
          <p:cNvGrpSpPr/>
          <p:nvPr/>
        </p:nvGrpSpPr>
        <p:grpSpPr>
          <a:xfrm>
            <a:off x="8287964" y="6176410"/>
            <a:ext cx="1899936" cy="326022"/>
            <a:chOff x="8283348" y="6176410"/>
            <a:chExt cx="1877449" cy="326022"/>
          </a:xfrm>
        </p:grpSpPr>
        <p:sp>
          <p:nvSpPr>
            <p:cNvPr id="18" name="Rectangle 17">
              <a:extLst>
                <a:ext uri="{FF2B5EF4-FFF2-40B4-BE49-F238E27FC236}">
                  <a16:creationId xmlns:a16="http://schemas.microsoft.com/office/drawing/2014/main" id="{6F82ECF5-37EC-46F2-925C-EDD87E425270}"/>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9" name="Text Box 21">
              <a:extLst>
                <a:ext uri="{FF2B5EF4-FFF2-40B4-BE49-F238E27FC236}">
                  <a16:creationId xmlns:a16="http://schemas.microsoft.com/office/drawing/2014/main" id="{2FCB300E-3BB6-43E8-BA93-BF6D96A3ABFB}"/>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0" name="AutoShape 22">
              <a:extLst>
                <a:ext uri="{FF2B5EF4-FFF2-40B4-BE49-F238E27FC236}">
                  <a16:creationId xmlns:a16="http://schemas.microsoft.com/office/drawing/2014/main" id="{09686BA9-7763-4167-A956-4C274183501D}"/>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1" name="AutoShape 20">
              <a:extLst>
                <a:ext uri="{FF2B5EF4-FFF2-40B4-BE49-F238E27FC236}">
                  <a16:creationId xmlns:a16="http://schemas.microsoft.com/office/drawing/2014/main" id="{2A7B0ADD-5EA2-486B-9704-E6E6CBB73620}"/>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23" name="TextBox 22">
            <a:extLst>
              <a:ext uri="{FF2B5EF4-FFF2-40B4-BE49-F238E27FC236}">
                <a16:creationId xmlns:a16="http://schemas.microsoft.com/office/drawing/2014/main" id="{5CBA7874-94E2-47C1-99D9-BCB41CF453E2}"/>
              </a:ext>
            </a:extLst>
          </p:cNvPr>
          <p:cNvSpPr txBox="1"/>
          <p:nvPr>
            <p:custDataLst>
              <p:tags r:id="rId4"/>
            </p:custDataLst>
          </p:nvPr>
        </p:nvSpPr>
        <p:spPr>
          <a:xfrm>
            <a:off x="350115" y="6293077"/>
            <a:ext cx="7837494" cy="209353"/>
          </a:xfrm>
          <a:prstGeom prst="rect">
            <a:avLst/>
          </a:prstGeom>
          <a:noFill/>
        </p:spPr>
        <p:txBody>
          <a:bodyPr vert="horz" wrap="square" lIns="0" tIns="0" rIns="0" bIns="0" rtlCol="0" anchor="b">
            <a:noAutofit/>
          </a:bodyPr>
          <a:lstStyle/>
          <a:p>
            <a:pPr marL="266700" indent="-266700">
              <a:tabLst>
                <a:tab pos="266700" algn="l"/>
              </a:tabLst>
            </a:pPr>
            <a:r>
              <a:rPr lang="pt-BR" sz="700" b="0" dirty="0">
                <a:solidFill>
                  <a:schemeClr val="accent1"/>
                </a:solidFill>
                <a:latin typeface="+mn-lt"/>
              </a:rPr>
              <a:t>Base:	New Zealanders aged 18 plus: Dec-15 n = 502 | Mar-16 n = 520 | Nov-16  n = 521 | Mar-17 n = 500 | Nov-17 n = 501 | Mar-18 n = 555 | </a:t>
            </a:r>
            <a:r>
              <a:rPr lang="pt-BR" sz="700" b="0" dirty="0">
                <a:solidFill>
                  <a:schemeClr val="accent1"/>
                </a:solidFill>
              </a:rPr>
              <a:t>Nov-18 n = 1084 | Mar-19 n = 1083 | Nov-19 n = 1081 | Nov-19 n = 1089</a:t>
            </a:r>
            <a:endParaRPr lang="pt-BR" sz="700" b="0" dirty="0">
              <a:solidFill>
                <a:schemeClr val="accent1"/>
              </a:solidFill>
              <a:latin typeface="+mn-lt"/>
            </a:endParaRPr>
          </a:p>
        </p:txBody>
      </p:sp>
      <p:sp>
        <p:nvSpPr>
          <p:cNvPr id="5" name="Slide Number Placeholder 4">
            <a:extLst>
              <a:ext uri="{FF2B5EF4-FFF2-40B4-BE49-F238E27FC236}">
                <a16:creationId xmlns:a16="http://schemas.microsoft.com/office/drawing/2014/main" id="{90368F45-83FF-44EE-B1DA-79E1950B5DAD}"/>
              </a:ext>
            </a:extLst>
          </p:cNvPr>
          <p:cNvSpPr>
            <a:spLocks noGrp="1"/>
          </p:cNvSpPr>
          <p:nvPr>
            <p:ph type="sldNum" sz="quarter" idx="10"/>
          </p:nvPr>
        </p:nvSpPr>
        <p:spPr/>
        <p:txBody>
          <a:bodyPr/>
          <a:lstStyle/>
          <a:p>
            <a:fld id="{9784CBA3-D598-4B1F-BAA3-EE14B5154290}" type="slidenum">
              <a:rPr lang="en-AU" smtClean="0"/>
              <a:pPr/>
              <a:t>23</a:t>
            </a:fld>
            <a:endParaRPr lang="en-AU" dirty="0"/>
          </a:p>
        </p:txBody>
      </p:sp>
    </p:spTree>
    <p:extLst>
      <p:ext uri="{BB962C8B-B14F-4D97-AF65-F5344CB8AC3E}">
        <p14:creationId xmlns:p14="http://schemas.microsoft.com/office/powerpoint/2010/main" val="351477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45493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95"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47CC0B67-B4C9-4834-A47E-9FBD1590A2D1}"/>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graphicFrame>
        <p:nvGraphicFramePr>
          <p:cNvPr id="34" name="MAC_645_34">
            <a:extLst>
              <a:ext uri="{FF2B5EF4-FFF2-40B4-BE49-F238E27FC236}">
                <a16:creationId xmlns:a16="http://schemas.microsoft.com/office/drawing/2014/main" id="{4F2FEE6D-4A0B-4E44-BD6F-9A13FFCE50AB}"/>
              </a:ext>
            </a:extLst>
          </p:cNvPr>
          <p:cNvGraphicFramePr>
            <a:graphicFrameLocks noGrp="1"/>
          </p:cNvGraphicFramePr>
          <p:nvPr>
            <p:ph sz="quarter" idx="11"/>
            <p:extLst>
              <p:ext uri="{D42A27DB-BD31-4B8C-83A1-F6EECF244321}">
                <p14:modId xmlns:p14="http://schemas.microsoft.com/office/powerpoint/2010/main" val="482558310"/>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2" name="Title 1"/>
          <p:cNvSpPr>
            <a:spLocks noGrp="1"/>
          </p:cNvSpPr>
          <p:nvPr>
            <p:ph type="title"/>
          </p:nvPr>
        </p:nvSpPr>
        <p:spPr/>
        <p:txBody>
          <a:bodyPr/>
          <a:lstStyle/>
          <a:p>
            <a:r>
              <a:rPr lang="en-NZ" dirty="0"/>
              <a:t>Queenstown and Auckland continue to be the main places perceived to be under the most pressure; perceptions of pressure on Rotorua in particular have increased compared to November last year, but similar to March last year</a:t>
            </a:r>
          </a:p>
        </p:txBody>
      </p:sp>
      <p:sp>
        <p:nvSpPr>
          <p:cNvPr id="6" name="Text Placeholder 5"/>
          <p:cNvSpPr>
            <a:spLocks noGrp="1"/>
          </p:cNvSpPr>
          <p:nvPr>
            <p:ph type="body" sz="quarter" idx="15"/>
          </p:nvPr>
        </p:nvSpPr>
        <p:spPr/>
        <p:txBody>
          <a:bodyPr/>
          <a:lstStyle/>
          <a:p>
            <a:r>
              <a:rPr lang="en-NZ" sz="1600" b="0" dirty="0"/>
              <a:t>Which places? – top 10</a:t>
            </a:r>
          </a:p>
          <a:p>
            <a:r>
              <a:rPr lang="en-GB" sz="1100" b="0" dirty="0"/>
              <a:t>%, Mar-20, those who say some places are under more pressure</a:t>
            </a:r>
          </a:p>
          <a:p>
            <a:endParaRPr lang="en-NZ" dirty="0"/>
          </a:p>
        </p:txBody>
      </p:sp>
      <p:sp>
        <p:nvSpPr>
          <p:cNvPr id="37" name="TextBox 36"/>
          <p:cNvSpPr txBox="1"/>
          <p:nvPr>
            <p:custDataLst>
              <p:tags r:id="rId4"/>
            </p:custDataLst>
          </p:nvPr>
        </p:nvSpPr>
        <p:spPr>
          <a:xfrm>
            <a:off x="339815" y="6269878"/>
            <a:ext cx="7793923" cy="209353"/>
          </a:xfrm>
          <a:prstGeom prst="rect">
            <a:avLst/>
          </a:prstGeom>
          <a:noFill/>
        </p:spPr>
        <p:txBody>
          <a:bodyPr vert="horz" wrap="square" lIns="0" tIns="0" rIns="0" bIns="0" rtlCol="0" anchor="b">
            <a:noAutofit/>
          </a:bodyPr>
          <a:lstStyle/>
          <a:p>
            <a:pPr>
              <a:tabLst>
                <a:tab pos="266700" algn="l"/>
              </a:tabLst>
            </a:pPr>
            <a:r>
              <a:rPr lang="en-NZ" sz="700" b="0" dirty="0">
                <a:latin typeface="+mn-lt"/>
              </a:rPr>
              <a:t>Base:	Say some places are under more pressure: </a:t>
            </a:r>
            <a:r>
              <a:rPr lang="pt-BR" sz="700" b="0" dirty="0"/>
              <a:t>Nov-18 n = 402 | Mar-19 n = 436 | Nov-19 n = 436 | Mar-20 n = 442</a:t>
            </a:r>
            <a:endParaRPr lang="en-NZ" sz="700" b="0" dirty="0">
              <a:latin typeface="+mn-lt"/>
            </a:endParaRPr>
          </a:p>
        </p:txBody>
      </p:sp>
      <p:grpSp>
        <p:nvGrpSpPr>
          <p:cNvPr id="22" name="Group 21">
            <a:extLst>
              <a:ext uri="{FF2B5EF4-FFF2-40B4-BE49-F238E27FC236}">
                <a16:creationId xmlns:a16="http://schemas.microsoft.com/office/drawing/2014/main" id="{6DA3A6D6-3BD0-411E-9ECC-ED183D0DAAB6}"/>
              </a:ext>
            </a:extLst>
          </p:cNvPr>
          <p:cNvGrpSpPr/>
          <p:nvPr/>
        </p:nvGrpSpPr>
        <p:grpSpPr>
          <a:xfrm>
            <a:off x="8287964" y="6176410"/>
            <a:ext cx="1899936" cy="326022"/>
            <a:chOff x="8283348" y="6176410"/>
            <a:chExt cx="1877449" cy="326022"/>
          </a:xfrm>
        </p:grpSpPr>
        <p:sp>
          <p:nvSpPr>
            <p:cNvPr id="25" name="Rectangle 24">
              <a:extLst>
                <a:ext uri="{FF2B5EF4-FFF2-40B4-BE49-F238E27FC236}">
                  <a16:creationId xmlns:a16="http://schemas.microsoft.com/office/drawing/2014/main" id="{3ED4D605-CBF0-420A-AA2E-E56B9F4B939B}"/>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6" name="Text Box 21">
              <a:extLst>
                <a:ext uri="{FF2B5EF4-FFF2-40B4-BE49-F238E27FC236}">
                  <a16:creationId xmlns:a16="http://schemas.microsoft.com/office/drawing/2014/main" id="{F9CB58F3-74A6-4D77-BEBC-B3C7A35C1F47}"/>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7" name="AutoShape 22">
              <a:extLst>
                <a:ext uri="{FF2B5EF4-FFF2-40B4-BE49-F238E27FC236}">
                  <a16:creationId xmlns:a16="http://schemas.microsoft.com/office/drawing/2014/main" id="{67DFBB5F-CDE6-4279-9201-7FE0BA50A0DA}"/>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8" name="AutoShape 20">
              <a:extLst>
                <a:ext uri="{FF2B5EF4-FFF2-40B4-BE49-F238E27FC236}">
                  <a16:creationId xmlns:a16="http://schemas.microsoft.com/office/drawing/2014/main" id="{5CBD82B3-D942-48E9-886E-BEA7CD473E2A}"/>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graphicFrame>
        <p:nvGraphicFramePr>
          <p:cNvPr id="29" name="MAC_645_29">
            <a:extLst>
              <a:ext uri="{FF2B5EF4-FFF2-40B4-BE49-F238E27FC236}">
                <a16:creationId xmlns:a16="http://schemas.microsoft.com/office/drawing/2014/main" id="{1BC31A8F-42A9-4387-94B2-9182CD98FA3D}"/>
              </a:ext>
            </a:extLst>
          </p:cNvPr>
          <p:cNvGraphicFramePr>
            <a:graphicFrameLocks/>
          </p:cNvGraphicFramePr>
          <p:nvPr>
            <p:extLst>
              <p:ext uri="{D42A27DB-BD31-4B8C-83A1-F6EECF244321}">
                <p14:modId xmlns:p14="http://schemas.microsoft.com/office/powerpoint/2010/main" val="3264372159"/>
              </p:ext>
            </p:extLst>
          </p:nvPr>
        </p:nvGraphicFramePr>
        <p:xfrm>
          <a:off x="8101257" y="1974850"/>
          <a:ext cx="1692000" cy="4445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3" name="MAC_645_33">
            <a:extLst>
              <a:ext uri="{FF2B5EF4-FFF2-40B4-BE49-F238E27FC236}">
                <a16:creationId xmlns:a16="http://schemas.microsoft.com/office/drawing/2014/main" id="{C702DBAA-051E-4AD3-B6F0-A4A2C343E3A9}"/>
              </a:ext>
            </a:extLst>
          </p:cNvPr>
          <p:cNvGraphicFramePr>
            <a:graphicFrameLocks/>
          </p:cNvGraphicFramePr>
          <p:nvPr>
            <p:extLst>
              <p:ext uri="{D42A27DB-BD31-4B8C-83A1-F6EECF244321}">
                <p14:modId xmlns:p14="http://schemas.microsoft.com/office/powerpoint/2010/main" val="4078236125"/>
              </p:ext>
            </p:extLst>
          </p:nvPr>
        </p:nvGraphicFramePr>
        <p:xfrm>
          <a:off x="8774178" y="1974850"/>
          <a:ext cx="1692000" cy="4445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6" name="MAC_645_36">
            <a:extLst>
              <a:ext uri="{FF2B5EF4-FFF2-40B4-BE49-F238E27FC236}">
                <a16:creationId xmlns:a16="http://schemas.microsoft.com/office/drawing/2014/main" id="{57234632-3185-43B5-890D-D29CA124FF2E}"/>
              </a:ext>
            </a:extLst>
          </p:cNvPr>
          <p:cNvGraphicFramePr>
            <a:graphicFrameLocks/>
          </p:cNvGraphicFramePr>
          <p:nvPr>
            <p:extLst>
              <p:ext uri="{D42A27DB-BD31-4B8C-83A1-F6EECF244321}">
                <p14:modId xmlns:p14="http://schemas.microsoft.com/office/powerpoint/2010/main" val="2340917692"/>
              </p:ext>
            </p:extLst>
          </p:nvPr>
        </p:nvGraphicFramePr>
        <p:xfrm>
          <a:off x="9447099" y="1974850"/>
          <a:ext cx="1692000" cy="4445000"/>
        </p:xfrm>
        <a:graphic>
          <a:graphicData uri="http://schemas.openxmlformats.org/drawingml/2006/chart">
            <c:chart xmlns:c="http://schemas.openxmlformats.org/drawingml/2006/chart" xmlns:r="http://schemas.openxmlformats.org/officeDocument/2006/relationships" r:id="rId15"/>
          </a:graphicData>
        </a:graphic>
      </p:graphicFrame>
      <p:sp>
        <p:nvSpPr>
          <p:cNvPr id="5" name="Slide Number Placeholder 4">
            <a:extLst>
              <a:ext uri="{FF2B5EF4-FFF2-40B4-BE49-F238E27FC236}">
                <a16:creationId xmlns:a16="http://schemas.microsoft.com/office/drawing/2014/main" id="{B632F409-1B00-41AA-BF41-864A1DFCC9B1}"/>
              </a:ext>
            </a:extLst>
          </p:cNvPr>
          <p:cNvSpPr>
            <a:spLocks noGrp="1"/>
          </p:cNvSpPr>
          <p:nvPr>
            <p:ph type="sldNum" sz="quarter" idx="10"/>
          </p:nvPr>
        </p:nvSpPr>
        <p:spPr/>
        <p:txBody>
          <a:bodyPr/>
          <a:lstStyle/>
          <a:p>
            <a:fld id="{9784CBA3-D598-4B1F-BAA3-EE14B5154290}" type="slidenum">
              <a:rPr lang="en-AU" smtClean="0"/>
              <a:pPr/>
              <a:t>24</a:t>
            </a:fld>
            <a:endParaRPr lang="en-AU" dirty="0"/>
          </a:p>
        </p:txBody>
      </p:sp>
    </p:spTree>
    <p:extLst>
      <p:ext uri="{BB962C8B-B14F-4D97-AF65-F5344CB8AC3E}">
        <p14:creationId xmlns:p14="http://schemas.microsoft.com/office/powerpoint/2010/main" val="131479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The proportion of New Zealanders that feel the predicted future growth of international visitors is too high remains stable over the past year</a:t>
            </a:r>
            <a:endParaRPr lang="en-GB" dirty="0">
              <a:latin typeface="+mj-lt"/>
            </a:endParaRPr>
          </a:p>
        </p:txBody>
      </p:sp>
      <p:graphicFrame>
        <p:nvGraphicFramePr>
          <p:cNvPr id="5" name="MAC_590_5"/>
          <p:cNvGraphicFramePr>
            <a:graphicFrameLocks noGrp="1"/>
          </p:cNvGraphicFramePr>
          <p:nvPr>
            <p:ph sz="quarter" idx="11"/>
            <p:extLst>
              <p:ext uri="{D42A27DB-BD31-4B8C-83A1-F6EECF244321}">
                <p14:modId xmlns:p14="http://schemas.microsoft.com/office/powerpoint/2010/main" val="381200078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US" sz="1600" b="0" dirty="0"/>
              <a:t>Attitudes towards predicted future growth of annual international visitors</a:t>
            </a:r>
          </a:p>
          <a:p>
            <a:r>
              <a:rPr lang="en-GB" sz="1100" b="0" dirty="0"/>
              <a:t>%, 18+ year olds</a:t>
            </a:r>
          </a:p>
          <a:p>
            <a:endParaRPr lang="en-US" sz="1600" b="0" dirty="0"/>
          </a:p>
        </p:txBody>
      </p:sp>
      <p:graphicFrame>
        <p:nvGraphicFramePr>
          <p:cNvPr id="24" name="Table 23">
            <a:extLst>
              <a:ext uri="{FF2B5EF4-FFF2-40B4-BE49-F238E27FC236}">
                <a16:creationId xmlns:a16="http://schemas.microsoft.com/office/drawing/2014/main" id="{5511A5DF-944F-45E5-BB95-4F2772C77650}"/>
              </a:ext>
            </a:extLst>
          </p:cNvPr>
          <p:cNvGraphicFramePr>
            <a:graphicFrameLocks noGrp="1"/>
          </p:cNvGraphicFramePr>
          <p:nvPr>
            <p:extLst>
              <p:ext uri="{D42A27DB-BD31-4B8C-83A1-F6EECF244321}">
                <p14:modId xmlns:p14="http://schemas.microsoft.com/office/powerpoint/2010/main" val="128783366"/>
              </p:ext>
            </p:extLst>
          </p:nvPr>
        </p:nvGraphicFramePr>
        <p:xfrm>
          <a:off x="325986" y="5361200"/>
          <a:ext cx="9726014" cy="361015"/>
        </p:xfrm>
        <a:graphic>
          <a:graphicData uri="http://schemas.openxmlformats.org/drawingml/2006/table">
            <a:tbl>
              <a:tblPr>
                <a:tableStyleId>{5C22544A-7EE6-4342-B048-85BDC9FD1C3A}</a:tableStyleId>
              </a:tblPr>
              <a:tblGrid>
                <a:gridCol w="1370734">
                  <a:extLst>
                    <a:ext uri="{9D8B030D-6E8A-4147-A177-3AD203B41FA5}">
                      <a16:colId xmlns:a16="http://schemas.microsoft.com/office/drawing/2014/main" val="1538958729"/>
                    </a:ext>
                  </a:extLst>
                </a:gridCol>
                <a:gridCol w="835528">
                  <a:extLst>
                    <a:ext uri="{9D8B030D-6E8A-4147-A177-3AD203B41FA5}">
                      <a16:colId xmlns:a16="http://schemas.microsoft.com/office/drawing/2014/main" val="3159294587"/>
                    </a:ext>
                  </a:extLst>
                </a:gridCol>
                <a:gridCol w="835528">
                  <a:extLst>
                    <a:ext uri="{9D8B030D-6E8A-4147-A177-3AD203B41FA5}">
                      <a16:colId xmlns:a16="http://schemas.microsoft.com/office/drawing/2014/main" val="1963396042"/>
                    </a:ext>
                  </a:extLst>
                </a:gridCol>
                <a:gridCol w="835528">
                  <a:extLst>
                    <a:ext uri="{9D8B030D-6E8A-4147-A177-3AD203B41FA5}">
                      <a16:colId xmlns:a16="http://schemas.microsoft.com/office/drawing/2014/main" val="2690906137"/>
                    </a:ext>
                  </a:extLst>
                </a:gridCol>
                <a:gridCol w="835528">
                  <a:extLst>
                    <a:ext uri="{9D8B030D-6E8A-4147-A177-3AD203B41FA5}">
                      <a16:colId xmlns:a16="http://schemas.microsoft.com/office/drawing/2014/main" val="3228103872"/>
                    </a:ext>
                  </a:extLst>
                </a:gridCol>
                <a:gridCol w="835528">
                  <a:extLst>
                    <a:ext uri="{9D8B030D-6E8A-4147-A177-3AD203B41FA5}">
                      <a16:colId xmlns:a16="http://schemas.microsoft.com/office/drawing/2014/main" val="2973207205"/>
                    </a:ext>
                  </a:extLst>
                </a:gridCol>
                <a:gridCol w="835528">
                  <a:extLst>
                    <a:ext uri="{9D8B030D-6E8A-4147-A177-3AD203B41FA5}">
                      <a16:colId xmlns:a16="http://schemas.microsoft.com/office/drawing/2014/main" val="20006"/>
                    </a:ext>
                  </a:extLst>
                </a:gridCol>
                <a:gridCol w="835528">
                  <a:extLst>
                    <a:ext uri="{9D8B030D-6E8A-4147-A177-3AD203B41FA5}">
                      <a16:colId xmlns:a16="http://schemas.microsoft.com/office/drawing/2014/main" val="2419905402"/>
                    </a:ext>
                  </a:extLst>
                </a:gridCol>
                <a:gridCol w="835528">
                  <a:extLst>
                    <a:ext uri="{9D8B030D-6E8A-4147-A177-3AD203B41FA5}">
                      <a16:colId xmlns:a16="http://schemas.microsoft.com/office/drawing/2014/main" val="1617257815"/>
                    </a:ext>
                  </a:extLst>
                </a:gridCol>
                <a:gridCol w="835528">
                  <a:extLst>
                    <a:ext uri="{9D8B030D-6E8A-4147-A177-3AD203B41FA5}">
                      <a16:colId xmlns:a16="http://schemas.microsoft.com/office/drawing/2014/main" val="1794345885"/>
                    </a:ext>
                  </a:extLst>
                </a:gridCol>
                <a:gridCol w="835528">
                  <a:extLst>
                    <a:ext uri="{9D8B030D-6E8A-4147-A177-3AD203B41FA5}">
                      <a16:colId xmlns:a16="http://schemas.microsoft.com/office/drawing/2014/main" val="3623297091"/>
                    </a:ext>
                  </a:extLst>
                </a:gridCol>
              </a:tblGrid>
              <a:tr h="361015">
                <a:tc>
                  <a:txBody>
                    <a:bodyPr/>
                    <a:lstStyle/>
                    <a:p>
                      <a:pPr algn="l" fontAlgn="b"/>
                      <a:r>
                        <a:rPr lang="en-NZ" sz="1050" b="0" kern="1200" dirty="0">
                          <a:solidFill>
                            <a:srgbClr val="171717"/>
                          </a:solidFill>
                          <a:latin typeface="+mn-lt"/>
                          <a:ea typeface="+mn-ea"/>
                          <a:cs typeface="Arial" charset="0"/>
                        </a:rPr>
                        <a:t>Predicted growth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2-3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4m in</a:t>
                      </a:r>
                      <a:br>
                        <a:rPr lang="en-GB" sz="1000" dirty="0">
                          <a:solidFill>
                            <a:srgbClr val="171717"/>
                          </a:solidFill>
                        </a:rPr>
                      </a:br>
                      <a:r>
                        <a:rPr lang="en-GB" sz="1000" dirty="0">
                          <a:solidFill>
                            <a:srgbClr val="171717"/>
                          </a:solidFill>
                        </a:rPr>
                        <a:t>2-3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000" dirty="0">
                          <a:solidFill>
                            <a:srgbClr val="171717"/>
                          </a:solidFill>
                        </a:rPr>
                        <a:t>4.5m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lang="en-GB" sz="1000" dirty="0">
                          <a:solidFill>
                            <a:srgbClr val="171717"/>
                          </a:solidFill>
                        </a:rPr>
                        <a:t>4.5m in</a:t>
                      </a:r>
                      <a:br>
                        <a:rPr lang="en-GB" sz="1000" dirty="0">
                          <a:solidFill>
                            <a:srgbClr val="171717"/>
                          </a:solidFill>
                        </a:rPr>
                      </a:br>
                      <a:r>
                        <a:rPr lang="en-GB" sz="1000" dirty="0">
                          <a:solidFill>
                            <a:srgbClr val="171717"/>
                          </a:solidFill>
                        </a:rPr>
                        <a:t>4-5 yrs</a:t>
                      </a:r>
                      <a:endParaRPr lang="en-NZ" sz="1000" b="0" kern="1200" dirty="0">
                        <a:solidFill>
                          <a:srgbClr val="171717"/>
                        </a:solidFill>
                        <a:latin typeface="+mn-lt"/>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71717"/>
                          </a:solidFill>
                          <a:effectLst/>
                          <a:uLnTx/>
                          <a:uFillTx/>
                          <a:latin typeface="Arial"/>
                          <a:ea typeface="+mn-ea"/>
                          <a:cs typeface="+mn-cs"/>
                        </a:rPr>
                        <a:t>5m in</a:t>
                      </a:r>
                      <a:br>
                        <a:rPr kumimoji="0" lang="en-GB" sz="1000" b="0" i="0" u="none" strike="noStrike" kern="1200" cap="none" spc="0" normalizeH="0" baseline="0" noProof="0" dirty="0">
                          <a:ln>
                            <a:noFill/>
                          </a:ln>
                          <a:solidFill>
                            <a:srgbClr val="171717"/>
                          </a:solidFill>
                          <a:effectLst/>
                          <a:uLnTx/>
                          <a:uFillTx/>
                          <a:latin typeface="Arial"/>
                          <a:ea typeface="+mn-ea"/>
                          <a:cs typeface="+mn-cs"/>
                        </a:rPr>
                      </a:br>
                      <a:r>
                        <a:rPr kumimoji="0" lang="en-GB" sz="1000" b="0" i="0" u="none" strike="noStrike" kern="1200" cap="none" spc="0" normalizeH="0" baseline="0" noProof="0" dirty="0">
                          <a:ln>
                            <a:noFill/>
                          </a:ln>
                          <a:solidFill>
                            <a:srgbClr val="171717"/>
                          </a:solidFill>
                          <a:effectLst/>
                          <a:uLnTx/>
                          <a:uFillTx/>
                          <a:latin typeface="Arial"/>
                          <a:ea typeface="+mn-ea"/>
                          <a:cs typeface="+mn-cs"/>
                        </a:rPr>
                        <a:t>4-5 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71717"/>
                          </a:solidFill>
                          <a:effectLst/>
                          <a:uLnTx/>
                          <a:uFillTx/>
                          <a:latin typeface="Arial"/>
                          <a:ea typeface="+mn-ea"/>
                          <a:cs typeface="+mn-cs"/>
                        </a:rPr>
                        <a:t>5m in</a:t>
                      </a:r>
                      <a:br>
                        <a:rPr kumimoji="0" lang="en-GB" sz="1000" b="0" i="0" u="none" strike="noStrike" kern="1200" cap="none" spc="0" normalizeH="0" baseline="0" noProof="0" dirty="0">
                          <a:ln>
                            <a:noFill/>
                          </a:ln>
                          <a:solidFill>
                            <a:srgbClr val="171717"/>
                          </a:solidFill>
                          <a:effectLst/>
                          <a:uLnTx/>
                          <a:uFillTx/>
                          <a:latin typeface="Arial"/>
                          <a:ea typeface="+mn-ea"/>
                          <a:cs typeface="+mn-cs"/>
                        </a:rPr>
                      </a:br>
                      <a:r>
                        <a:rPr kumimoji="0" lang="en-GB" sz="1000" b="0" i="0" u="none" strike="noStrike" kern="1200" cap="none" spc="0" normalizeH="0" baseline="0" noProof="0" dirty="0">
                          <a:ln>
                            <a:noFill/>
                          </a:ln>
                          <a:solidFill>
                            <a:srgbClr val="171717"/>
                          </a:solidFill>
                          <a:effectLst/>
                          <a:uLnTx/>
                          <a:uFillTx/>
                          <a:latin typeface="Arial"/>
                          <a:ea typeface="+mn-ea"/>
                          <a:cs typeface="+mn-cs"/>
                        </a:rPr>
                        <a:t>4-5 </a:t>
                      </a:r>
                      <a:r>
                        <a:rPr kumimoji="0" lang="en-GB" sz="1000" b="0" i="0" u="none" strike="noStrike" kern="1200" cap="none" spc="0" normalizeH="0" baseline="0" noProof="0" dirty="0" err="1">
                          <a:ln>
                            <a:noFill/>
                          </a:ln>
                          <a:solidFill>
                            <a:srgbClr val="171717"/>
                          </a:solidFill>
                          <a:effectLst/>
                          <a:uLnTx/>
                          <a:uFillTx/>
                          <a:latin typeface="Arial"/>
                          <a:ea typeface="+mn-ea"/>
                          <a:cs typeface="+mn-cs"/>
                        </a:rPr>
                        <a:t>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171717"/>
                          </a:solidFill>
                          <a:effectLst/>
                          <a:uLnTx/>
                          <a:uFillTx/>
                          <a:latin typeface="Arial"/>
                          <a:ea typeface="+mn-ea"/>
                          <a:cs typeface="+mn-cs"/>
                        </a:rPr>
                        <a:t>5m in</a:t>
                      </a:r>
                      <a:br>
                        <a:rPr kumimoji="0" lang="en-GB" sz="1000" b="0" i="0" u="none" strike="noStrike" kern="1200" cap="none" spc="0" normalizeH="0" baseline="0" noProof="0">
                          <a:ln>
                            <a:noFill/>
                          </a:ln>
                          <a:solidFill>
                            <a:srgbClr val="171717"/>
                          </a:solidFill>
                          <a:effectLst/>
                          <a:uLnTx/>
                          <a:uFillTx/>
                          <a:latin typeface="Arial"/>
                          <a:ea typeface="+mn-ea"/>
                          <a:cs typeface="+mn-cs"/>
                        </a:rPr>
                      </a:br>
                      <a:r>
                        <a:rPr kumimoji="0" lang="en-GB" sz="1000" b="0" i="0" u="none" strike="noStrike" kern="1200" cap="none" spc="0" normalizeH="0" baseline="0" noProof="0">
                          <a:ln>
                            <a:noFill/>
                          </a:ln>
                          <a:solidFill>
                            <a:srgbClr val="171717"/>
                          </a:solidFill>
                          <a:effectLst/>
                          <a:uLnTx/>
                          <a:uFillTx/>
                          <a:latin typeface="Arial"/>
                          <a:ea typeface="+mn-ea"/>
                          <a:cs typeface="+mn-cs"/>
                        </a:rPr>
                        <a:t>4-5 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71717"/>
                          </a:solidFill>
                          <a:effectLst/>
                          <a:uLnTx/>
                          <a:uFillTx/>
                          <a:latin typeface="Arial"/>
                          <a:ea typeface="+mn-ea"/>
                          <a:cs typeface="+mn-cs"/>
                        </a:rPr>
                        <a:t>5m in</a:t>
                      </a:r>
                      <a:br>
                        <a:rPr kumimoji="0" lang="en-GB" sz="1000" b="0" i="0" u="none" strike="noStrike" kern="1200" cap="none" spc="0" normalizeH="0" baseline="0" noProof="0" dirty="0">
                          <a:ln>
                            <a:noFill/>
                          </a:ln>
                          <a:solidFill>
                            <a:srgbClr val="171717"/>
                          </a:solidFill>
                          <a:effectLst/>
                          <a:uLnTx/>
                          <a:uFillTx/>
                          <a:latin typeface="Arial"/>
                          <a:ea typeface="+mn-ea"/>
                          <a:cs typeface="+mn-cs"/>
                        </a:rPr>
                      </a:br>
                      <a:r>
                        <a:rPr kumimoji="0" lang="en-GB" sz="1000" b="0" i="0" u="none" strike="noStrike" kern="1200" cap="none" spc="0" normalizeH="0" baseline="0" noProof="0" dirty="0">
                          <a:ln>
                            <a:noFill/>
                          </a:ln>
                          <a:solidFill>
                            <a:srgbClr val="171717"/>
                          </a:solidFill>
                          <a:effectLst/>
                          <a:uLnTx/>
                          <a:uFillTx/>
                          <a:latin typeface="Arial"/>
                          <a:ea typeface="+mn-ea"/>
                          <a:cs typeface="+mn-cs"/>
                        </a:rPr>
                        <a:t>4-5 </a:t>
                      </a:r>
                      <a:r>
                        <a:rPr kumimoji="0" lang="en-GB" sz="1000" b="0" i="0" u="none" strike="noStrike" kern="1200" cap="none" spc="0" normalizeH="0" baseline="0" noProof="0" dirty="0" err="1">
                          <a:ln>
                            <a:noFill/>
                          </a:ln>
                          <a:solidFill>
                            <a:srgbClr val="171717"/>
                          </a:solidFill>
                          <a:effectLst/>
                          <a:uLnTx/>
                          <a:uFillTx/>
                          <a:latin typeface="Arial"/>
                          <a:ea typeface="+mn-ea"/>
                          <a:cs typeface="+mn-cs"/>
                        </a:rPr>
                        <a:t>yrs</a:t>
                      </a:r>
                      <a:endParaRPr kumimoji="0" lang="en-NZ" sz="1000" b="0" i="0" u="none" strike="noStrike" kern="1200" cap="none" spc="0" normalizeH="0" baseline="0" noProof="0" dirty="0">
                        <a:ln>
                          <a:noFill/>
                        </a:ln>
                        <a:solidFill>
                          <a:srgbClr val="171717"/>
                        </a:solidFill>
                        <a:effectLst/>
                        <a:uLnTx/>
                        <a:uFillTx/>
                        <a:latin typeface="Arial"/>
                        <a:ea typeface="+mn-ea"/>
                        <a:cs typeface="Arial"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7391453"/>
                  </a:ext>
                </a:extLst>
              </a:tr>
            </a:tbl>
          </a:graphicData>
        </a:graphic>
      </p:graphicFrame>
      <p:cxnSp>
        <p:nvCxnSpPr>
          <p:cNvPr id="4" name="Straight Arrow Connector 3">
            <a:extLst>
              <a:ext uri="{FF2B5EF4-FFF2-40B4-BE49-F238E27FC236}">
                <a16:creationId xmlns:a16="http://schemas.microsoft.com/office/drawing/2014/main" id="{2416BF5A-B879-4887-884C-B1DABAAAE07C}"/>
              </a:ext>
            </a:extLst>
          </p:cNvPr>
          <p:cNvCxnSpPr>
            <a:cxnSpLocks/>
          </p:cNvCxnSpPr>
          <p:nvPr/>
        </p:nvCxnSpPr>
        <p:spPr>
          <a:xfrm>
            <a:off x="2248930" y="3188043"/>
            <a:ext cx="5399902" cy="494271"/>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B074E66-DF51-4F96-925B-6FE45248380E}"/>
              </a:ext>
            </a:extLst>
          </p:cNvPr>
          <p:cNvGrpSpPr/>
          <p:nvPr/>
        </p:nvGrpSpPr>
        <p:grpSpPr>
          <a:xfrm>
            <a:off x="8287964" y="6176410"/>
            <a:ext cx="1899936" cy="326022"/>
            <a:chOff x="8283348" y="6176410"/>
            <a:chExt cx="1877449" cy="326022"/>
          </a:xfrm>
        </p:grpSpPr>
        <p:sp>
          <p:nvSpPr>
            <p:cNvPr id="18" name="Rectangle 17">
              <a:extLst>
                <a:ext uri="{FF2B5EF4-FFF2-40B4-BE49-F238E27FC236}">
                  <a16:creationId xmlns:a16="http://schemas.microsoft.com/office/drawing/2014/main" id="{CB919488-58DD-4476-9422-3D7AAE87C3C6}"/>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0" name="Text Box 21">
              <a:extLst>
                <a:ext uri="{FF2B5EF4-FFF2-40B4-BE49-F238E27FC236}">
                  <a16:creationId xmlns:a16="http://schemas.microsoft.com/office/drawing/2014/main" id="{6F95D541-0769-490B-A9B0-45B649F6D5B2}"/>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1" name="AutoShape 22">
              <a:extLst>
                <a:ext uri="{FF2B5EF4-FFF2-40B4-BE49-F238E27FC236}">
                  <a16:creationId xmlns:a16="http://schemas.microsoft.com/office/drawing/2014/main" id="{680610DC-2FDD-4FB4-AD38-07AA669F64EF}"/>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2" name="AutoShape 20">
              <a:extLst>
                <a:ext uri="{FF2B5EF4-FFF2-40B4-BE49-F238E27FC236}">
                  <a16:creationId xmlns:a16="http://schemas.microsoft.com/office/drawing/2014/main" id="{83676421-79F8-4EF9-802D-144D08455528}"/>
                </a:ext>
              </a:extLst>
            </p:cNvPr>
            <p:cNvSpPr>
              <a:spLocks noChangeArrowheads="1"/>
            </p:cNvSpPr>
            <p:nvPr>
              <p:custDataLst>
                <p:tags r:id="rId4"/>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25" name="TextBox 24">
            <a:extLst>
              <a:ext uri="{FF2B5EF4-FFF2-40B4-BE49-F238E27FC236}">
                <a16:creationId xmlns:a16="http://schemas.microsoft.com/office/drawing/2014/main" id="{6E7D321C-7AE4-492A-920E-FC0947F301AC}"/>
              </a:ext>
            </a:extLst>
          </p:cNvPr>
          <p:cNvSpPr txBox="1"/>
          <p:nvPr>
            <p:custDataLst>
              <p:tags r:id="rId1"/>
            </p:custDataLst>
          </p:nvPr>
        </p:nvSpPr>
        <p:spPr>
          <a:xfrm>
            <a:off x="350115" y="6293077"/>
            <a:ext cx="7837494" cy="209353"/>
          </a:xfrm>
          <a:prstGeom prst="rect">
            <a:avLst/>
          </a:prstGeom>
          <a:noFill/>
        </p:spPr>
        <p:txBody>
          <a:bodyPr vert="horz" wrap="square" lIns="0" tIns="0" rIns="0" bIns="0" rtlCol="0" anchor="b">
            <a:noAutofit/>
          </a:bodyPr>
          <a:lstStyle/>
          <a:p>
            <a:pPr marL="266700" indent="-266700">
              <a:tabLst>
                <a:tab pos="266700" algn="l"/>
              </a:tabLst>
            </a:pPr>
            <a:r>
              <a:rPr lang="pt-BR" sz="700" b="0" dirty="0">
                <a:solidFill>
                  <a:schemeClr val="accent1"/>
                </a:solidFill>
                <a:latin typeface="+mn-lt"/>
              </a:rPr>
              <a:t>Base:	New Zealanders aged 18 plus: Mar-16 n = 520 | Nov-16  n = 521 | Mar-17 n = 500 | Nov-17 n = 501 | Mar-18 n = 555 | </a:t>
            </a:r>
            <a:r>
              <a:rPr lang="pt-BR" sz="700" b="0" dirty="0">
                <a:solidFill>
                  <a:schemeClr val="accent1"/>
                </a:solidFill>
              </a:rPr>
              <a:t>Nov-18 n = 1084 | Mar-19 n = 1083 | Nov-19 n = 1081 | Nov-19 n = 1089</a:t>
            </a:r>
            <a:endParaRPr lang="pt-BR" sz="700" b="0" dirty="0">
              <a:solidFill>
                <a:schemeClr val="accent1"/>
              </a:solidFill>
              <a:latin typeface="+mn-lt"/>
            </a:endParaRPr>
          </a:p>
        </p:txBody>
      </p:sp>
      <p:cxnSp>
        <p:nvCxnSpPr>
          <p:cNvPr id="23" name="Straight Arrow Connector 22">
            <a:extLst>
              <a:ext uri="{FF2B5EF4-FFF2-40B4-BE49-F238E27FC236}">
                <a16:creationId xmlns:a16="http://schemas.microsoft.com/office/drawing/2014/main" id="{6B4D5CBD-DE9B-4F69-B90C-D313CD8835E2}"/>
              </a:ext>
            </a:extLst>
          </p:cNvPr>
          <p:cNvCxnSpPr>
            <a:cxnSpLocks/>
          </p:cNvCxnSpPr>
          <p:nvPr/>
        </p:nvCxnSpPr>
        <p:spPr>
          <a:xfrm>
            <a:off x="7834180" y="3682314"/>
            <a:ext cx="1699738" cy="0"/>
          </a:xfrm>
          <a:prstGeom prst="straightConnector1">
            <a:avLst/>
          </a:prstGeom>
          <a:ln w="19050">
            <a:solidFill>
              <a:srgbClr val="333333"/>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9A05372-1389-43EC-ADBC-EC536CAA0DC8}"/>
              </a:ext>
            </a:extLst>
          </p:cNvPr>
          <p:cNvSpPr>
            <a:spLocks noGrp="1"/>
          </p:cNvSpPr>
          <p:nvPr>
            <p:ph type="sldNum" sz="quarter" idx="10"/>
          </p:nvPr>
        </p:nvSpPr>
        <p:spPr/>
        <p:txBody>
          <a:bodyPr/>
          <a:lstStyle/>
          <a:p>
            <a:fld id="{9784CBA3-D598-4B1F-BAA3-EE14B5154290}" type="slidenum">
              <a:rPr lang="en-AU" smtClean="0"/>
              <a:pPr/>
              <a:t>25</a:t>
            </a:fld>
            <a:endParaRPr lang="en-AU" dirty="0"/>
          </a:p>
        </p:txBody>
      </p:sp>
    </p:spTree>
    <p:extLst>
      <p:ext uri="{BB962C8B-B14F-4D97-AF65-F5344CB8AC3E}">
        <p14:creationId xmlns:p14="http://schemas.microsoft.com/office/powerpoint/2010/main" val="214944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mj-lt"/>
              </a:rPr>
              <a:t>A lack of adequate infrastructure, poor experiences for locals and environmental damage are the key reasons why </a:t>
            </a:r>
            <a:r>
              <a:rPr lang="en-GB" dirty="0"/>
              <a:t>New Zealanders</a:t>
            </a:r>
            <a:r>
              <a:rPr lang="en-NZ" dirty="0">
                <a:latin typeface="+mj-lt"/>
              </a:rPr>
              <a:t> feel </a:t>
            </a:r>
            <a:r>
              <a:rPr lang="en-NZ" dirty="0"/>
              <a:t>the predicted growth is</a:t>
            </a:r>
            <a:r>
              <a:rPr lang="en-NZ" dirty="0">
                <a:latin typeface="+mj-lt"/>
              </a:rPr>
              <a:t> too much</a:t>
            </a:r>
          </a:p>
        </p:txBody>
      </p:sp>
      <p:sp>
        <p:nvSpPr>
          <p:cNvPr id="9" name="Text Placeholder 8"/>
          <p:cNvSpPr>
            <a:spLocks noGrp="1"/>
          </p:cNvSpPr>
          <p:nvPr>
            <p:ph type="body" sz="quarter" idx="15"/>
          </p:nvPr>
        </p:nvSpPr>
        <p:spPr>
          <a:xfrm>
            <a:off x="326280" y="1137651"/>
            <a:ext cx="8836007" cy="836679"/>
          </a:xfrm>
        </p:spPr>
        <p:txBody>
          <a:bodyPr/>
          <a:lstStyle/>
          <a:p>
            <a:r>
              <a:rPr lang="en-NZ" sz="1600" b="0" dirty="0"/>
              <a:t>Themed verbatim reasons for there being </a:t>
            </a:r>
            <a:r>
              <a:rPr lang="en-GB" sz="1600" dirty="0">
                <a:solidFill>
                  <a:srgbClr val="4D8623"/>
                </a:solidFill>
              </a:rPr>
              <a:t>too much </a:t>
            </a:r>
            <a:r>
              <a:rPr lang="en-GB" sz="1600" b="0" dirty="0">
                <a:solidFill>
                  <a:srgbClr val="4D8623"/>
                </a:solidFill>
              </a:rPr>
              <a:t>predicted growth (54%)</a:t>
            </a:r>
          </a:p>
          <a:p>
            <a:endParaRPr lang="en-NZ" sz="1600" b="0" dirty="0"/>
          </a:p>
        </p:txBody>
      </p:sp>
      <p:sp>
        <p:nvSpPr>
          <p:cNvPr id="14" name="TextBox 13"/>
          <p:cNvSpPr txBox="1"/>
          <p:nvPr/>
        </p:nvSpPr>
        <p:spPr>
          <a:xfrm>
            <a:off x="9293396" y="910303"/>
            <a:ext cx="817686" cy="768880"/>
          </a:xfrm>
          <a:prstGeom prst="rect">
            <a:avLst/>
          </a:prstGeom>
          <a:noFill/>
        </p:spPr>
        <p:txBody>
          <a:bodyPr wrap="square" lIns="0" tIns="0" rIns="0" bIns="0" rtlCol="0">
            <a:noAutofit/>
          </a:bodyPr>
          <a:lstStyle/>
          <a:p>
            <a:pPr algn="r"/>
            <a:r>
              <a:rPr lang="en-NZ" sz="9600" dirty="0">
                <a:solidFill>
                  <a:srgbClr val="4D8623"/>
                </a:solidFill>
                <a:latin typeface="+mn-lt"/>
              </a:rPr>
              <a:t>”</a:t>
            </a:r>
          </a:p>
        </p:txBody>
      </p:sp>
      <p:sp>
        <p:nvSpPr>
          <p:cNvPr id="16" name="TextBox 15"/>
          <p:cNvSpPr txBox="1"/>
          <p:nvPr>
            <p:custDataLst>
              <p:tags r:id="rId1"/>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rgbClr val="333333"/>
                </a:solidFill>
                <a:latin typeface="+mn-lt"/>
              </a:rPr>
              <a:t>Base:  n = 1089</a:t>
            </a:r>
          </a:p>
        </p:txBody>
      </p:sp>
      <p:sp>
        <p:nvSpPr>
          <p:cNvPr id="18" name="Content Placeholder 4">
            <a:extLst>
              <a:ext uri="{FF2B5EF4-FFF2-40B4-BE49-F238E27FC236}">
                <a16:creationId xmlns:a16="http://schemas.microsoft.com/office/drawing/2014/main" id="{4DF9F47B-C5D8-47FC-B0A2-F0C15B471F1B}"/>
              </a:ext>
            </a:extLst>
          </p:cNvPr>
          <p:cNvSpPr txBox="1">
            <a:spLocks/>
          </p:cNvSpPr>
          <p:nvPr/>
        </p:nvSpPr>
        <p:spPr>
          <a:xfrm>
            <a:off x="7069082" y="2256303"/>
            <a:ext cx="3042000" cy="3963522"/>
          </a:xfrm>
          <a:prstGeom prst="rect">
            <a:avLst/>
          </a:prstGeom>
        </p:spPr>
        <p:txBody>
          <a:bodyPr/>
          <a:lst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fontAlgn="auto">
              <a:spcBef>
                <a:spcPts val="0"/>
              </a:spcBef>
              <a:spcAft>
                <a:spcPts val="800"/>
              </a:spcAft>
              <a:buFont typeface="Wingdings" panose="05000000000000000000" pitchFamily="2" charset="2"/>
              <a:buChar char="§"/>
            </a:pPr>
            <a:r>
              <a:rPr lang="en-NZ" sz="1100" dirty="0"/>
              <a:t>“The tourist burden only exacerbates the problem of excess and irresponsible use of fossil fuels and other resources and contributes significantly to climate change without significant benefits. Oh, except to make money for the already wealthy in NZ”</a:t>
            </a:r>
          </a:p>
          <a:p>
            <a:pPr marL="171450" indent="-171450" fontAlgn="auto">
              <a:spcBef>
                <a:spcPts val="0"/>
              </a:spcBef>
              <a:spcAft>
                <a:spcPts val="800"/>
              </a:spcAft>
              <a:buFont typeface="Wingdings" panose="05000000000000000000" pitchFamily="2" charset="2"/>
              <a:buChar char="§"/>
            </a:pPr>
            <a:r>
              <a:rPr lang="en-NZ" sz="1100" dirty="0"/>
              <a:t>“Some areas of our environment are getting visitor overload already so we need to be cautious of continually increasing the numbers. Making money is great but we should always be aware of sustainability”</a:t>
            </a:r>
          </a:p>
          <a:p>
            <a:pPr marL="171450" indent="-171450" fontAlgn="auto">
              <a:spcBef>
                <a:spcPts val="0"/>
              </a:spcBef>
              <a:spcAft>
                <a:spcPts val="800"/>
              </a:spcAft>
              <a:buFont typeface="Wingdings" panose="05000000000000000000" pitchFamily="2" charset="2"/>
              <a:buChar char="§"/>
            </a:pPr>
            <a:r>
              <a:rPr lang="en-NZ" sz="1100" dirty="0"/>
              <a:t>“I am concerned that such a rapid increase in tourists would create an environmental impact on us if not properly addressed”</a:t>
            </a:r>
          </a:p>
          <a:p>
            <a:pPr marL="171450" indent="-171450" fontAlgn="auto">
              <a:spcBef>
                <a:spcPts val="0"/>
              </a:spcBef>
              <a:spcAft>
                <a:spcPts val="800"/>
              </a:spcAft>
              <a:buFont typeface="Wingdings" panose="05000000000000000000" pitchFamily="2" charset="2"/>
              <a:buChar char="§"/>
            </a:pPr>
            <a:r>
              <a:rPr lang="en-NZ" sz="1100" dirty="0"/>
              <a:t>“The environment will suffer for it”</a:t>
            </a:r>
          </a:p>
          <a:p>
            <a:pPr marL="171450" indent="-171450" fontAlgn="auto">
              <a:spcBef>
                <a:spcPts val="0"/>
              </a:spcBef>
              <a:spcAft>
                <a:spcPts val="800"/>
              </a:spcAft>
              <a:buFont typeface="Wingdings" panose="05000000000000000000" pitchFamily="2" charset="2"/>
              <a:buChar char="§"/>
            </a:pPr>
            <a:r>
              <a:rPr lang="en-NZ" sz="1100" dirty="0"/>
              <a:t>“A lot of people who come do not care about our ‘clean, green’ environment especially freedom campers and more of this type of tourists would result in our tourist spots becoming rubbish tips”</a:t>
            </a:r>
          </a:p>
          <a:p>
            <a:pPr marL="171450" indent="-171450" fontAlgn="auto">
              <a:spcBef>
                <a:spcPts val="0"/>
              </a:spcBef>
              <a:spcAft>
                <a:spcPts val="800"/>
              </a:spcAft>
              <a:buFont typeface="Wingdings" panose="05000000000000000000" pitchFamily="2" charset="2"/>
              <a:buChar char="§"/>
            </a:pPr>
            <a:endParaRPr lang="en-NZ" sz="1100" dirty="0"/>
          </a:p>
          <a:p>
            <a:pPr marL="171450" indent="-171450" fontAlgn="auto">
              <a:spcBef>
                <a:spcPts val="0"/>
              </a:spcBef>
              <a:spcAft>
                <a:spcPts val="800"/>
              </a:spcAft>
              <a:buFont typeface="Wingdings" panose="05000000000000000000" pitchFamily="2" charset="2"/>
              <a:buChar char="§"/>
            </a:pPr>
            <a:endParaRPr lang="en-NZ" sz="1100" dirty="0"/>
          </a:p>
        </p:txBody>
      </p:sp>
      <p:sp>
        <p:nvSpPr>
          <p:cNvPr id="19" name="Content Placeholder 7">
            <a:extLst>
              <a:ext uri="{FF2B5EF4-FFF2-40B4-BE49-F238E27FC236}">
                <a16:creationId xmlns:a16="http://schemas.microsoft.com/office/drawing/2014/main" id="{3FFEBA66-5156-4321-BCBF-B8884C220EB0}"/>
              </a:ext>
            </a:extLst>
          </p:cNvPr>
          <p:cNvSpPr>
            <a:spLocks noGrp="1"/>
          </p:cNvSpPr>
          <p:nvPr>
            <p:ph sz="quarter" idx="11"/>
          </p:nvPr>
        </p:nvSpPr>
        <p:spPr>
          <a:xfrm>
            <a:off x="326280" y="2256303"/>
            <a:ext cx="3042000" cy="3963405"/>
          </a:xfrm>
          <a:ln>
            <a:noFill/>
          </a:ln>
        </p:spPr>
        <p:txBody>
          <a:bodyPr/>
          <a:lstStyle/>
          <a:p>
            <a:pPr marL="171450" indent="-171450">
              <a:spcBef>
                <a:spcPts val="0"/>
              </a:spcBef>
              <a:spcAft>
                <a:spcPts val="800"/>
              </a:spcAft>
              <a:buFont typeface="Wingdings" panose="05000000000000000000" pitchFamily="2" charset="2"/>
              <a:buChar char="§"/>
            </a:pPr>
            <a:r>
              <a:rPr lang="en-NZ" sz="1100" dirty="0"/>
              <a:t>“I think a large draw card for NZ is that there aren’t too many people at tourist hot spots. Our infrastructure in places isn’t keeping up with the increase in permanent population let alone temporary”</a:t>
            </a:r>
          </a:p>
          <a:p>
            <a:pPr marL="171450" indent="-171450">
              <a:spcBef>
                <a:spcPts val="0"/>
              </a:spcBef>
              <a:spcAft>
                <a:spcPts val="800"/>
              </a:spcAft>
              <a:buFont typeface="Wingdings" panose="05000000000000000000" pitchFamily="2" charset="2"/>
              <a:buChar char="§"/>
            </a:pPr>
            <a:r>
              <a:rPr lang="en-NZ" sz="1100" dirty="0"/>
              <a:t>“Because the infrastructure to accommodate them will cost a fortune and it's time to look after our own people first. Spend the money making people work for their benefits if they're  between 17 and 25 instead of making the rich richer”</a:t>
            </a:r>
          </a:p>
          <a:p>
            <a:pPr marL="171450" indent="-171450">
              <a:spcBef>
                <a:spcPts val="0"/>
              </a:spcBef>
              <a:spcAft>
                <a:spcPts val="800"/>
              </a:spcAft>
              <a:buFont typeface="Wingdings" panose="05000000000000000000" pitchFamily="2" charset="2"/>
              <a:buChar char="§"/>
            </a:pPr>
            <a:r>
              <a:rPr lang="en-NZ" sz="1100" dirty="0"/>
              <a:t>“I doubt we will have got our act together, on facilities and infrastructure needed and will be still discussing who is going to pay for and do it!”</a:t>
            </a:r>
          </a:p>
          <a:p>
            <a:pPr marL="171450" indent="-171450">
              <a:spcBef>
                <a:spcPts val="0"/>
              </a:spcBef>
              <a:spcAft>
                <a:spcPts val="800"/>
              </a:spcAft>
              <a:buFont typeface="Wingdings" panose="05000000000000000000" pitchFamily="2" charset="2"/>
              <a:buChar char="§"/>
            </a:pPr>
            <a:r>
              <a:rPr lang="en-NZ" sz="1100" dirty="0"/>
              <a:t>“Increasing it 20% puts extra strain on infrastructure and amenities - they're already bleating about Auckland's water so why would you put further strain on that?”</a:t>
            </a:r>
          </a:p>
          <a:p>
            <a:pPr marL="171450" indent="-171450">
              <a:spcBef>
                <a:spcPts val="0"/>
              </a:spcBef>
              <a:spcAft>
                <a:spcPts val="800"/>
              </a:spcAft>
              <a:buFont typeface="Wingdings" panose="05000000000000000000" pitchFamily="2" charset="2"/>
              <a:buChar char="§"/>
            </a:pPr>
            <a:r>
              <a:rPr lang="en-NZ" sz="1100" dirty="0"/>
              <a:t>“Current and future infrastructure is unlikely to be able to cope with such an increase in tourism”</a:t>
            </a:r>
          </a:p>
        </p:txBody>
      </p:sp>
      <p:sp>
        <p:nvSpPr>
          <p:cNvPr id="20" name="Rectangle 19">
            <a:extLst>
              <a:ext uri="{FF2B5EF4-FFF2-40B4-BE49-F238E27FC236}">
                <a16:creationId xmlns:a16="http://schemas.microsoft.com/office/drawing/2014/main" id="{37FA6EB1-EE28-4AD1-81F8-507E0B15EC6C}"/>
              </a:ext>
            </a:extLst>
          </p:cNvPr>
          <p:cNvSpPr/>
          <p:nvPr/>
        </p:nvSpPr>
        <p:spPr>
          <a:xfrm>
            <a:off x="7069082" y="1812404"/>
            <a:ext cx="3042000" cy="39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Environmental damage</a:t>
            </a:r>
          </a:p>
        </p:txBody>
      </p:sp>
      <p:sp>
        <p:nvSpPr>
          <p:cNvPr id="21" name="Rectangle 20">
            <a:extLst>
              <a:ext uri="{FF2B5EF4-FFF2-40B4-BE49-F238E27FC236}">
                <a16:creationId xmlns:a16="http://schemas.microsoft.com/office/drawing/2014/main" id="{C247BD78-C252-4A1D-AEF3-F2A82BB48789}"/>
              </a:ext>
            </a:extLst>
          </p:cNvPr>
          <p:cNvSpPr/>
          <p:nvPr/>
        </p:nvSpPr>
        <p:spPr>
          <a:xfrm>
            <a:off x="326280" y="1812405"/>
            <a:ext cx="3042000" cy="396000"/>
          </a:xfrm>
          <a:prstGeom prst="rect">
            <a:avLst/>
          </a:prstGeom>
          <a:solidFill>
            <a:srgbClr val="4D8623"/>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Lack of infrastructure</a:t>
            </a:r>
          </a:p>
        </p:txBody>
      </p:sp>
      <p:sp>
        <p:nvSpPr>
          <p:cNvPr id="22" name="Rectangle 21">
            <a:extLst>
              <a:ext uri="{FF2B5EF4-FFF2-40B4-BE49-F238E27FC236}">
                <a16:creationId xmlns:a16="http://schemas.microsoft.com/office/drawing/2014/main" id="{85D4A901-C7FA-401B-A470-99C065CA8045}"/>
              </a:ext>
            </a:extLst>
          </p:cNvPr>
          <p:cNvSpPr/>
          <p:nvPr/>
        </p:nvSpPr>
        <p:spPr>
          <a:xfrm>
            <a:off x="3697681" y="1812405"/>
            <a:ext cx="3042000" cy="396000"/>
          </a:xfrm>
          <a:prstGeom prst="rect">
            <a:avLst/>
          </a:prstGeom>
          <a:solidFill>
            <a:srgbClr val="66B32E"/>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Poor experience for </a:t>
            </a:r>
            <a:r>
              <a:rPr lang="en-NZ" sz="1600" b="0" dirty="0" err="1"/>
              <a:t>NZers</a:t>
            </a:r>
            <a:endParaRPr lang="en-NZ" sz="1600" b="0" dirty="0"/>
          </a:p>
        </p:txBody>
      </p:sp>
      <p:sp>
        <p:nvSpPr>
          <p:cNvPr id="31" name="Content Placeholder 4">
            <a:extLst>
              <a:ext uri="{FF2B5EF4-FFF2-40B4-BE49-F238E27FC236}">
                <a16:creationId xmlns:a16="http://schemas.microsoft.com/office/drawing/2014/main" id="{928A9B21-BD7A-4992-9D0D-B3E1022F7878}"/>
              </a:ext>
            </a:extLst>
          </p:cNvPr>
          <p:cNvSpPr txBox="1">
            <a:spLocks/>
          </p:cNvSpPr>
          <p:nvPr/>
        </p:nvSpPr>
        <p:spPr>
          <a:xfrm>
            <a:off x="3697681" y="2256186"/>
            <a:ext cx="3042000" cy="3963522"/>
          </a:xfrm>
          <a:prstGeom prst="rect">
            <a:avLst/>
          </a:prstGeom>
        </p:spPr>
        <p:txBody>
          <a:bodyPr/>
          <a:lstStyle>
            <a:lvl1pPr marL="0" indent="0" algn="l" defTabSz="1028700" rtl="0" eaLnBrk="1" latinLnBrk="0" hangingPunct="1">
              <a:spcBef>
                <a:spcPct val="20000"/>
              </a:spcBef>
              <a:buFont typeface="Arial" pitchFamily="34" charset="0"/>
              <a:buNone/>
              <a:defRPr lang="en-US" sz="1300" b="0" kern="1200" dirty="0" smtClean="0">
                <a:solidFill>
                  <a:schemeClr val="accent1"/>
                </a:solidFill>
                <a:latin typeface="+mn-lt"/>
                <a:ea typeface="+mn-ea"/>
                <a:cs typeface="+mn-cs"/>
              </a:defRPr>
            </a:lvl1pPr>
            <a:lvl2pPr marL="0" indent="0" algn="l" defTabSz="1028700" rtl="0" eaLnBrk="1" latinLnBrk="0" hangingPunct="1">
              <a:spcBef>
                <a:spcPct val="20000"/>
              </a:spcBef>
              <a:buFont typeface="Arial" pitchFamily="34" charset="0"/>
              <a:buNone/>
              <a:defRPr sz="1300" b="1" kern="1200">
                <a:solidFill>
                  <a:schemeClr val="accent1"/>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chemeClr val="accent1"/>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chemeClr val="accent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fontAlgn="auto">
              <a:spcBef>
                <a:spcPts val="0"/>
              </a:spcBef>
              <a:spcAft>
                <a:spcPts val="800"/>
              </a:spcAft>
              <a:buFont typeface="Wingdings" panose="05000000000000000000" pitchFamily="2" charset="2"/>
              <a:buChar char="§"/>
            </a:pPr>
            <a:r>
              <a:rPr lang="en-NZ" sz="1100" dirty="0"/>
              <a:t>“Need to focus on ourselves first”</a:t>
            </a:r>
          </a:p>
          <a:p>
            <a:pPr marL="171450" indent="-171450" fontAlgn="auto">
              <a:spcBef>
                <a:spcPts val="0"/>
              </a:spcBef>
              <a:spcAft>
                <a:spcPts val="800"/>
              </a:spcAft>
              <a:buFont typeface="Wingdings" panose="05000000000000000000" pitchFamily="2" charset="2"/>
              <a:buChar char="§"/>
            </a:pPr>
            <a:r>
              <a:rPr lang="en-NZ" sz="1100" dirty="0"/>
              <a:t>“Tourists bring their own negative influences to a country, even if it's only a small percentage of tourists that do this; </a:t>
            </a:r>
            <a:r>
              <a:rPr lang="en-NZ" sz="1100" dirty="0" err="1"/>
              <a:t>eg</a:t>
            </a:r>
            <a:r>
              <a:rPr lang="en-NZ" sz="1100" dirty="0"/>
              <a:t> drug, violence, law and order; This needs to be balanced against the positive influences of the effects on our economy – overseas income, employment, infrastructure growth. I feel that we mustn't let the love of money override our domestic lifestyles so a balance needs to be found”</a:t>
            </a:r>
          </a:p>
          <a:p>
            <a:pPr marL="171450" indent="-171450" fontAlgn="auto">
              <a:spcBef>
                <a:spcPts val="0"/>
              </a:spcBef>
              <a:spcAft>
                <a:spcPts val="800"/>
              </a:spcAft>
              <a:buFont typeface="Wingdings" panose="05000000000000000000" pitchFamily="2" charset="2"/>
              <a:buChar char="§"/>
            </a:pPr>
            <a:r>
              <a:rPr lang="en-NZ" sz="1100" dirty="0"/>
              <a:t>“We will become more and more stretched in our services, which will result in a reliance on tourism for New Zealand to progress and in jobs. We need to ensure that we can operate without tourism and still have a healthy country”</a:t>
            </a:r>
          </a:p>
          <a:p>
            <a:pPr marL="171450" indent="-171450" fontAlgn="auto">
              <a:spcBef>
                <a:spcPts val="0"/>
              </a:spcBef>
              <a:spcAft>
                <a:spcPts val="800"/>
              </a:spcAft>
              <a:buFont typeface="Wingdings" panose="05000000000000000000" pitchFamily="2" charset="2"/>
              <a:buChar char="§"/>
            </a:pPr>
            <a:r>
              <a:rPr lang="en-NZ" sz="1100" dirty="0"/>
              <a:t>“We have a lot of poverty and issues within our own country that I feel need to be made a priority first” </a:t>
            </a:r>
          </a:p>
          <a:p>
            <a:pPr marL="171450" indent="-171450" fontAlgn="auto">
              <a:spcBef>
                <a:spcPts val="0"/>
              </a:spcBef>
              <a:spcAft>
                <a:spcPts val="800"/>
              </a:spcAft>
              <a:buFont typeface="Wingdings" panose="05000000000000000000" pitchFamily="2" charset="2"/>
              <a:buChar char="§"/>
            </a:pPr>
            <a:r>
              <a:rPr lang="en-NZ" sz="1100" dirty="0"/>
              <a:t>“Too many locals suffering from inability to live in tourist areas”</a:t>
            </a:r>
          </a:p>
          <a:p>
            <a:pPr marL="171450" indent="-171450" fontAlgn="auto">
              <a:spcBef>
                <a:spcPts val="0"/>
              </a:spcBef>
              <a:spcAft>
                <a:spcPts val="800"/>
              </a:spcAft>
              <a:buFont typeface="Wingdings" panose="05000000000000000000" pitchFamily="2" charset="2"/>
              <a:buChar char="§"/>
            </a:pPr>
            <a:endParaRPr lang="en-NZ" sz="1100" dirty="0"/>
          </a:p>
          <a:p>
            <a:pPr marL="171450" indent="-171450" fontAlgn="auto">
              <a:spcBef>
                <a:spcPts val="0"/>
              </a:spcBef>
              <a:spcAft>
                <a:spcPts val="800"/>
              </a:spcAft>
              <a:buFont typeface="Wingdings" panose="05000000000000000000" pitchFamily="2" charset="2"/>
              <a:buChar char="§"/>
            </a:pPr>
            <a:endParaRPr lang="en-NZ" sz="1100" dirty="0"/>
          </a:p>
        </p:txBody>
      </p:sp>
      <p:sp>
        <p:nvSpPr>
          <p:cNvPr id="5" name="Slide Number Placeholder 4">
            <a:extLst>
              <a:ext uri="{FF2B5EF4-FFF2-40B4-BE49-F238E27FC236}">
                <a16:creationId xmlns:a16="http://schemas.microsoft.com/office/drawing/2014/main" id="{4196E551-CFD0-4BCD-BB13-B4B1CABBE6EC}"/>
              </a:ext>
            </a:extLst>
          </p:cNvPr>
          <p:cNvSpPr>
            <a:spLocks noGrp="1"/>
          </p:cNvSpPr>
          <p:nvPr>
            <p:ph type="sldNum" sz="quarter" idx="10"/>
          </p:nvPr>
        </p:nvSpPr>
        <p:spPr/>
        <p:txBody>
          <a:bodyPr/>
          <a:lstStyle/>
          <a:p>
            <a:fld id="{9784CBA3-D598-4B1F-BAA3-EE14B5154290}" type="slidenum">
              <a:rPr lang="en-AU" smtClean="0"/>
              <a:pPr/>
              <a:t>26</a:t>
            </a:fld>
            <a:endParaRPr lang="en-AU" dirty="0"/>
          </a:p>
        </p:txBody>
      </p:sp>
    </p:spTree>
    <p:extLst>
      <p:ext uri="{BB962C8B-B14F-4D97-AF65-F5344CB8AC3E}">
        <p14:creationId xmlns:p14="http://schemas.microsoft.com/office/powerpoint/2010/main" val="38070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5292705" y="2256302"/>
            <a:ext cx="4818375" cy="3964939"/>
          </a:xfrm>
        </p:spPr>
        <p:txBody>
          <a:bodyPr/>
          <a:lstStyle/>
          <a:p>
            <a:pPr marL="171450" indent="-171450">
              <a:spcBef>
                <a:spcPts val="0"/>
              </a:spcBef>
              <a:spcAft>
                <a:spcPts val="800"/>
              </a:spcAft>
              <a:buFont typeface="Wingdings" panose="05000000000000000000" pitchFamily="2" charset="2"/>
              <a:buChar char="§"/>
            </a:pPr>
            <a:r>
              <a:rPr lang="en-NZ" sz="1100" dirty="0"/>
              <a:t>“Still room for improvement”</a:t>
            </a:r>
          </a:p>
          <a:p>
            <a:pPr marL="171450" indent="-171450">
              <a:spcBef>
                <a:spcPts val="0"/>
              </a:spcBef>
              <a:spcAft>
                <a:spcPts val="800"/>
              </a:spcAft>
              <a:buFont typeface="Wingdings" panose="05000000000000000000" pitchFamily="2" charset="2"/>
              <a:buChar char="§"/>
            </a:pPr>
            <a:r>
              <a:rPr lang="en-NZ" sz="1100" dirty="0"/>
              <a:t>“There are still areas that need re-addressing to be able to handle that amount of tourism”</a:t>
            </a:r>
          </a:p>
          <a:p>
            <a:pPr marL="171450" indent="-171450">
              <a:spcBef>
                <a:spcPts val="0"/>
              </a:spcBef>
              <a:spcAft>
                <a:spcPts val="800"/>
              </a:spcAft>
              <a:buFont typeface="Wingdings" panose="05000000000000000000" pitchFamily="2" charset="2"/>
              <a:buChar char="§"/>
            </a:pPr>
            <a:r>
              <a:rPr lang="en-NZ" sz="1100" dirty="0"/>
              <a:t>“The answer is dependent on our ability to develop the infrastructure required to successfully cater for more tourists”</a:t>
            </a:r>
          </a:p>
          <a:p>
            <a:pPr marL="171450" indent="-171450">
              <a:spcBef>
                <a:spcPts val="0"/>
              </a:spcBef>
              <a:spcAft>
                <a:spcPts val="800"/>
              </a:spcAft>
              <a:buFont typeface="Wingdings" panose="05000000000000000000" pitchFamily="2" charset="2"/>
              <a:buChar char="§"/>
            </a:pPr>
            <a:r>
              <a:rPr lang="en-NZ" sz="1100" dirty="0"/>
              <a:t>“We need all the resources to help to lift up our economy to a better level”</a:t>
            </a:r>
          </a:p>
          <a:p>
            <a:pPr marL="171450" indent="-171450">
              <a:spcBef>
                <a:spcPts val="0"/>
              </a:spcBef>
              <a:spcAft>
                <a:spcPts val="800"/>
              </a:spcAft>
              <a:buFont typeface="Wingdings" panose="05000000000000000000" pitchFamily="2" charset="2"/>
              <a:buChar char="§"/>
            </a:pPr>
            <a:r>
              <a:rPr lang="en-NZ" sz="1100" dirty="0"/>
              <a:t>“Need to develop infrastructure better for them though”</a:t>
            </a:r>
          </a:p>
          <a:p>
            <a:pPr marL="171450" indent="-171450">
              <a:spcBef>
                <a:spcPts val="0"/>
              </a:spcBef>
              <a:spcAft>
                <a:spcPts val="800"/>
              </a:spcAft>
              <a:buFont typeface="Wingdings" panose="05000000000000000000" pitchFamily="2" charset="2"/>
              <a:buChar char="§"/>
            </a:pPr>
            <a:r>
              <a:rPr lang="en-NZ" sz="1100" dirty="0"/>
              <a:t>“NZ had better get organised to welcome all these visitors”</a:t>
            </a:r>
          </a:p>
          <a:p>
            <a:pPr marL="171450" indent="-171450">
              <a:spcBef>
                <a:spcPts val="0"/>
              </a:spcBef>
              <a:spcAft>
                <a:spcPts val="800"/>
              </a:spcAft>
              <a:buFont typeface="Wingdings" panose="05000000000000000000" pitchFamily="2" charset="2"/>
              <a:buChar char="§"/>
            </a:pPr>
            <a:r>
              <a:rPr lang="en-NZ" sz="1100" dirty="0"/>
              <a:t>“Growth is important and good for all, but ONLY if we can keep up with infrastructure. Roads, parks, toilets, rest areas, eateries, motels (as in number of beds available) all need to grow with it”</a:t>
            </a:r>
          </a:p>
          <a:p>
            <a:pPr marL="171450" indent="-171450">
              <a:spcBef>
                <a:spcPts val="0"/>
              </a:spcBef>
              <a:spcAft>
                <a:spcPts val="800"/>
              </a:spcAft>
              <a:buFont typeface="Wingdings" panose="05000000000000000000" pitchFamily="2" charset="2"/>
              <a:buChar char="§"/>
            </a:pPr>
            <a:r>
              <a:rPr lang="en-NZ" sz="1100" dirty="0"/>
              <a:t>“We've got plenty of space and resources to handle it... just use other countries’ models”</a:t>
            </a:r>
          </a:p>
          <a:p>
            <a:pPr marL="171450" indent="-171450">
              <a:spcBef>
                <a:spcPts val="0"/>
              </a:spcBef>
              <a:spcAft>
                <a:spcPts val="800"/>
              </a:spcAft>
              <a:buFont typeface="Wingdings" panose="05000000000000000000" pitchFamily="2" charset="2"/>
              <a:buChar char="§"/>
            </a:pPr>
            <a:r>
              <a:rPr lang="en-NZ" sz="1100" dirty="0"/>
              <a:t>“NZ has the space to accommodate more tourists. They are not going to be congregating in one key area, they are generally going to be spread over the entire NZ”</a:t>
            </a:r>
          </a:p>
          <a:p>
            <a:pPr marL="171450" indent="-171450">
              <a:spcBef>
                <a:spcPts val="0"/>
              </a:spcBef>
              <a:spcAft>
                <a:spcPts val="800"/>
              </a:spcAft>
              <a:buFont typeface="Wingdings" panose="05000000000000000000" pitchFamily="2" charset="2"/>
              <a:buChar char="§"/>
            </a:pPr>
            <a:r>
              <a:rPr lang="en-NZ" sz="1100" dirty="0"/>
              <a:t>“NZ can accommodate much more, earn more and grow more from tourism”</a:t>
            </a:r>
          </a:p>
          <a:p>
            <a:pPr marL="171450" indent="-171450">
              <a:spcBef>
                <a:spcPts val="0"/>
              </a:spcBef>
              <a:spcAft>
                <a:spcPts val="800"/>
              </a:spcAft>
              <a:buFont typeface="Wingdings" panose="05000000000000000000" pitchFamily="2" charset="2"/>
              <a:buChar char="§"/>
            </a:pPr>
            <a:endParaRPr lang="en-NZ" sz="1100" dirty="0"/>
          </a:p>
          <a:p>
            <a:pPr marL="171450" indent="-171450">
              <a:spcBef>
                <a:spcPts val="0"/>
              </a:spcBef>
              <a:spcAft>
                <a:spcPts val="800"/>
              </a:spcAft>
              <a:buFont typeface="Wingdings" panose="05000000000000000000" pitchFamily="2" charset="2"/>
              <a:buChar char="§"/>
            </a:pPr>
            <a:endParaRPr lang="en-NZ" sz="1100" dirty="0"/>
          </a:p>
        </p:txBody>
      </p:sp>
      <p:sp>
        <p:nvSpPr>
          <p:cNvPr id="2" name="Title 1"/>
          <p:cNvSpPr>
            <a:spLocks noGrp="1"/>
          </p:cNvSpPr>
          <p:nvPr>
            <p:ph type="title"/>
          </p:nvPr>
        </p:nvSpPr>
        <p:spPr>
          <a:xfrm>
            <a:off x="326282" y="1"/>
            <a:ext cx="9784800" cy="1137649"/>
          </a:xfrm>
        </p:spPr>
        <p:txBody>
          <a:bodyPr/>
          <a:lstStyle/>
          <a:p>
            <a:r>
              <a:rPr lang="en-NZ" dirty="0">
                <a:latin typeface="+mj-lt"/>
              </a:rPr>
              <a:t>Economic growth and</a:t>
            </a:r>
            <a:r>
              <a:rPr lang="en-NZ" dirty="0"/>
              <a:t> perceptions that we have capacity to accommodate more visitors</a:t>
            </a:r>
            <a:r>
              <a:rPr lang="en-NZ" dirty="0">
                <a:latin typeface="+mj-lt"/>
              </a:rPr>
              <a:t> if the growth is well managed are the main reasons why New Zealanders think the predicted growth is not enough</a:t>
            </a:r>
            <a:r>
              <a:rPr lang="en-NZ" dirty="0"/>
              <a:t>; this view is</a:t>
            </a:r>
            <a:r>
              <a:rPr lang="en-NZ" dirty="0">
                <a:latin typeface="+mj-lt"/>
              </a:rPr>
              <a:t> consistent with previous waves</a:t>
            </a:r>
          </a:p>
        </p:txBody>
      </p:sp>
      <p:sp>
        <p:nvSpPr>
          <p:cNvPr id="8" name="Content Placeholder 7"/>
          <p:cNvSpPr>
            <a:spLocks noGrp="1"/>
          </p:cNvSpPr>
          <p:nvPr>
            <p:ph sz="quarter" idx="11"/>
          </p:nvPr>
        </p:nvSpPr>
        <p:spPr>
          <a:xfrm>
            <a:off x="326279" y="2256303"/>
            <a:ext cx="4818375" cy="3963405"/>
          </a:xfrm>
          <a:ln>
            <a:noFill/>
          </a:ln>
        </p:spPr>
        <p:txBody>
          <a:bodyPr/>
          <a:lstStyle/>
          <a:p>
            <a:pPr marL="171450" indent="-171450">
              <a:spcBef>
                <a:spcPts val="0"/>
              </a:spcBef>
              <a:spcAft>
                <a:spcPts val="800"/>
              </a:spcAft>
              <a:buFont typeface="Wingdings" panose="05000000000000000000" pitchFamily="2" charset="2"/>
              <a:buChar char="§"/>
            </a:pPr>
            <a:r>
              <a:rPr lang="en-NZ" sz="1100" dirty="0"/>
              <a:t>“Tourists increase our economy”</a:t>
            </a:r>
          </a:p>
          <a:p>
            <a:pPr marL="171450" indent="-171450">
              <a:spcBef>
                <a:spcPts val="0"/>
              </a:spcBef>
              <a:spcAft>
                <a:spcPts val="800"/>
              </a:spcAft>
              <a:buFont typeface="Wingdings" panose="05000000000000000000" pitchFamily="2" charset="2"/>
              <a:buChar char="§"/>
            </a:pPr>
            <a:r>
              <a:rPr lang="en-NZ" sz="1100" dirty="0"/>
              <a:t>“We need more to help the economy”</a:t>
            </a:r>
          </a:p>
          <a:p>
            <a:pPr marL="171450" indent="-171450">
              <a:spcBef>
                <a:spcPts val="0"/>
              </a:spcBef>
              <a:spcAft>
                <a:spcPts val="800"/>
              </a:spcAft>
              <a:buFont typeface="Wingdings" panose="05000000000000000000" pitchFamily="2" charset="2"/>
              <a:buChar char="§"/>
            </a:pPr>
            <a:r>
              <a:rPr lang="en-NZ" sz="1100" dirty="0"/>
              <a:t>“Good for economy; Need to develop infrastructure better for them though”</a:t>
            </a:r>
          </a:p>
          <a:p>
            <a:pPr marL="171450" indent="-171450">
              <a:spcBef>
                <a:spcPts val="0"/>
              </a:spcBef>
              <a:spcAft>
                <a:spcPts val="800"/>
              </a:spcAft>
              <a:buFont typeface="Wingdings" panose="05000000000000000000" pitchFamily="2" charset="2"/>
              <a:buChar char="§"/>
            </a:pPr>
            <a:r>
              <a:rPr lang="en-NZ" sz="1100" dirty="0"/>
              <a:t>“More visitors grow the local economy”</a:t>
            </a:r>
          </a:p>
          <a:p>
            <a:pPr marL="171450" indent="-171450">
              <a:spcBef>
                <a:spcPts val="0"/>
              </a:spcBef>
              <a:spcAft>
                <a:spcPts val="800"/>
              </a:spcAft>
              <a:buFont typeface="Wingdings" panose="05000000000000000000" pitchFamily="2" charset="2"/>
              <a:buChar char="§"/>
            </a:pPr>
            <a:r>
              <a:rPr lang="en-NZ" sz="1100" dirty="0"/>
              <a:t>“Job opportunities”</a:t>
            </a:r>
          </a:p>
          <a:p>
            <a:pPr marL="171450" indent="-171450">
              <a:spcBef>
                <a:spcPts val="0"/>
              </a:spcBef>
              <a:spcAft>
                <a:spcPts val="800"/>
              </a:spcAft>
              <a:buFont typeface="Wingdings" panose="05000000000000000000" pitchFamily="2" charset="2"/>
              <a:buChar char="§"/>
            </a:pPr>
            <a:r>
              <a:rPr lang="en-NZ" sz="1100" dirty="0"/>
              <a:t>“More tourism more jobs created!”</a:t>
            </a:r>
          </a:p>
          <a:p>
            <a:pPr marL="171450" indent="-171450">
              <a:spcBef>
                <a:spcPts val="0"/>
              </a:spcBef>
              <a:spcAft>
                <a:spcPts val="800"/>
              </a:spcAft>
              <a:buFont typeface="Wingdings" panose="05000000000000000000" pitchFamily="2" charset="2"/>
              <a:buChar char="§"/>
            </a:pPr>
            <a:r>
              <a:rPr lang="en-NZ" sz="1100" dirty="0"/>
              <a:t>“Helps our country grow”</a:t>
            </a:r>
          </a:p>
          <a:p>
            <a:pPr marL="171450" indent="-171450">
              <a:spcBef>
                <a:spcPts val="0"/>
              </a:spcBef>
              <a:spcAft>
                <a:spcPts val="800"/>
              </a:spcAft>
              <a:buFont typeface="Wingdings" panose="05000000000000000000" pitchFamily="2" charset="2"/>
              <a:buChar char="§"/>
            </a:pPr>
            <a:r>
              <a:rPr lang="en-NZ" sz="1100" dirty="0"/>
              <a:t>“More tourists equals more dollars for NZ business”</a:t>
            </a:r>
          </a:p>
          <a:p>
            <a:pPr marL="171450" indent="-171450">
              <a:spcBef>
                <a:spcPts val="0"/>
              </a:spcBef>
              <a:spcAft>
                <a:spcPts val="800"/>
              </a:spcAft>
              <a:buFont typeface="Wingdings" panose="05000000000000000000" pitchFamily="2" charset="2"/>
              <a:buChar char="§"/>
            </a:pPr>
            <a:r>
              <a:rPr lang="en-NZ" sz="1100" dirty="0"/>
              <a:t>“Need to target growth not reduction”</a:t>
            </a:r>
          </a:p>
          <a:p>
            <a:pPr marL="171450" indent="-171450">
              <a:spcBef>
                <a:spcPts val="0"/>
              </a:spcBef>
              <a:spcAft>
                <a:spcPts val="800"/>
              </a:spcAft>
              <a:buFont typeface="Wingdings" panose="05000000000000000000" pitchFamily="2" charset="2"/>
              <a:buChar char="§"/>
            </a:pPr>
            <a:r>
              <a:rPr lang="en-NZ" sz="1100" dirty="0"/>
              <a:t>“We are a small country with small population so more visitors spending money better for us”</a:t>
            </a:r>
          </a:p>
          <a:p>
            <a:pPr marL="171450" indent="-171450">
              <a:spcBef>
                <a:spcPts val="0"/>
              </a:spcBef>
              <a:spcAft>
                <a:spcPts val="800"/>
              </a:spcAft>
              <a:buFont typeface="Wingdings" panose="05000000000000000000" pitchFamily="2" charset="2"/>
              <a:buChar char="§"/>
            </a:pPr>
            <a:r>
              <a:rPr lang="en-NZ" sz="1100" dirty="0"/>
              <a:t>“Drives growth in smaller areas”</a:t>
            </a:r>
          </a:p>
          <a:p>
            <a:pPr marL="171450" indent="-171450">
              <a:spcBef>
                <a:spcPts val="0"/>
              </a:spcBef>
              <a:spcAft>
                <a:spcPts val="800"/>
              </a:spcAft>
              <a:buFont typeface="Wingdings" panose="05000000000000000000" pitchFamily="2" charset="2"/>
              <a:buChar char="§"/>
            </a:pPr>
            <a:r>
              <a:rPr lang="en-NZ" sz="1100" dirty="0"/>
              <a:t>“Tourists increase our economy”</a:t>
            </a:r>
          </a:p>
          <a:p>
            <a:pPr marL="171450" indent="-171450">
              <a:spcBef>
                <a:spcPts val="0"/>
              </a:spcBef>
              <a:spcAft>
                <a:spcPts val="800"/>
              </a:spcAft>
              <a:buFont typeface="Wingdings" panose="05000000000000000000" pitchFamily="2" charset="2"/>
              <a:buChar char="§"/>
            </a:pPr>
            <a:r>
              <a:rPr lang="en-NZ" sz="1100" dirty="0"/>
              <a:t>“Good for economy”</a:t>
            </a:r>
          </a:p>
          <a:p>
            <a:pPr marL="171450" indent="-171450">
              <a:spcBef>
                <a:spcPts val="0"/>
              </a:spcBef>
              <a:spcAft>
                <a:spcPts val="800"/>
              </a:spcAft>
              <a:buFont typeface="Wingdings" panose="05000000000000000000" pitchFamily="2" charset="2"/>
              <a:buChar char="§"/>
            </a:pPr>
            <a:r>
              <a:rPr lang="en-NZ" sz="1100" dirty="0"/>
              <a:t>“More income”</a:t>
            </a:r>
          </a:p>
        </p:txBody>
      </p:sp>
      <p:sp>
        <p:nvSpPr>
          <p:cNvPr id="9" name="Text Placeholder 8"/>
          <p:cNvSpPr>
            <a:spLocks noGrp="1"/>
          </p:cNvSpPr>
          <p:nvPr>
            <p:ph type="body" sz="quarter" idx="15"/>
          </p:nvPr>
        </p:nvSpPr>
        <p:spPr>
          <a:xfrm>
            <a:off x="326281" y="1137651"/>
            <a:ext cx="9784801" cy="836679"/>
          </a:xfrm>
        </p:spPr>
        <p:txBody>
          <a:bodyPr/>
          <a:lstStyle/>
          <a:p>
            <a:r>
              <a:rPr lang="en-NZ" sz="1600" b="0" dirty="0"/>
              <a:t>Themed verbatim reasons for there being </a:t>
            </a:r>
            <a:r>
              <a:rPr lang="en-GB" sz="1600" dirty="0">
                <a:solidFill>
                  <a:schemeClr val="accent1"/>
                </a:solidFill>
              </a:rPr>
              <a:t>not enough </a:t>
            </a:r>
            <a:r>
              <a:rPr lang="en-GB" sz="1600" b="0" dirty="0">
                <a:solidFill>
                  <a:schemeClr val="accent1"/>
                </a:solidFill>
              </a:rPr>
              <a:t>predicted growth </a:t>
            </a:r>
            <a:r>
              <a:rPr lang="en-GB" sz="1600" b="0" dirty="0"/>
              <a:t>(5</a:t>
            </a:r>
            <a:r>
              <a:rPr lang="en-GB" sz="1600" b="0" dirty="0">
                <a:solidFill>
                  <a:schemeClr val="accent1"/>
                </a:solidFill>
              </a:rPr>
              <a:t>%)</a:t>
            </a:r>
          </a:p>
          <a:p>
            <a:endParaRPr lang="en-NZ" sz="1600" b="0" dirty="0"/>
          </a:p>
        </p:txBody>
      </p:sp>
      <p:sp>
        <p:nvSpPr>
          <p:cNvPr id="15" name="Rectangle 14"/>
          <p:cNvSpPr/>
          <p:nvPr/>
        </p:nvSpPr>
        <p:spPr>
          <a:xfrm>
            <a:off x="326279" y="1812405"/>
            <a:ext cx="4818375"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Economic growth</a:t>
            </a:r>
          </a:p>
        </p:txBody>
      </p:sp>
      <p:sp>
        <p:nvSpPr>
          <p:cNvPr id="12" name="Rectangle 11"/>
          <p:cNvSpPr/>
          <p:nvPr/>
        </p:nvSpPr>
        <p:spPr>
          <a:xfrm>
            <a:off x="5292705" y="1812405"/>
            <a:ext cx="4818375" cy="39600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r>
              <a:rPr lang="en-NZ" sz="1600" b="0" dirty="0"/>
              <a:t>Managed capacity</a:t>
            </a:r>
          </a:p>
        </p:txBody>
      </p:sp>
      <p:sp>
        <p:nvSpPr>
          <p:cNvPr id="13" name="TextBox 12"/>
          <p:cNvSpPr txBox="1"/>
          <p:nvPr/>
        </p:nvSpPr>
        <p:spPr>
          <a:xfrm>
            <a:off x="9293396" y="910303"/>
            <a:ext cx="817686" cy="768880"/>
          </a:xfrm>
          <a:prstGeom prst="rect">
            <a:avLst/>
          </a:prstGeom>
          <a:noFill/>
        </p:spPr>
        <p:txBody>
          <a:bodyPr wrap="square" lIns="0" tIns="0" rIns="0" bIns="0" rtlCol="0">
            <a:noAutofit/>
          </a:bodyPr>
          <a:lstStyle/>
          <a:p>
            <a:pPr algn="r"/>
            <a:r>
              <a:rPr lang="en-NZ" sz="9600" dirty="0">
                <a:solidFill>
                  <a:schemeClr val="accent1"/>
                </a:solidFill>
                <a:latin typeface="+mn-lt"/>
              </a:rPr>
              <a:t>”</a:t>
            </a:r>
          </a:p>
        </p:txBody>
      </p:sp>
      <p:sp>
        <p:nvSpPr>
          <p:cNvPr id="16" name="TextBox 15"/>
          <p:cNvSpPr txBox="1"/>
          <p:nvPr>
            <p:custDataLst>
              <p:tags r:id="rId1"/>
            </p:custDataLst>
          </p:nvPr>
        </p:nvSpPr>
        <p:spPr>
          <a:xfrm>
            <a:off x="326281" y="6293078"/>
            <a:ext cx="8641136" cy="209353"/>
          </a:xfrm>
          <a:prstGeom prst="rect">
            <a:avLst/>
          </a:prstGeom>
          <a:noFill/>
        </p:spPr>
        <p:txBody>
          <a:bodyPr vert="horz" wrap="square" lIns="0" tIns="0" rIns="0" bIns="0" rtlCol="0" anchor="b">
            <a:noAutofit/>
          </a:bodyPr>
          <a:lstStyle/>
          <a:p>
            <a:pPr>
              <a:tabLst>
                <a:tab pos="266700" algn="l"/>
              </a:tabLst>
            </a:pPr>
            <a:r>
              <a:rPr lang="pt-BR" sz="700" b="0" dirty="0">
                <a:solidFill>
                  <a:srgbClr val="333333"/>
                </a:solidFill>
                <a:latin typeface="+mn-lt"/>
              </a:rPr>
              <a:t>Base: n = 1089</a:t>
            </a:r>
          </a:p>
        </p:txBody>
      </p:sp>
      <p:sp>
        <p:nvSpPr>
          <p:cNvPr id="5" name="Slide Number Placeholder 4">
            <a:extLst>
              <a:ext uri="{FF2B5EF4-FFF2-40B4-BE49-F238E27FC236}">
                <a16:creationId xmlns:a16="http://schemas.microsoft.com/office/drawing/2014/main" id="{074BF032-43F5-42BD-843C-4B9B34F5C58C}"/>
              </a:ext>
            </a:extLst>
          </p:cNvPr>
          <p:cNvSpPr>
            <a:spLocks noGrp="1"/>
          </p:cNvSpPr>
          <p:nvPr>
            <p:ph type="sldNum" sz="quarter" idx="10"/>
          </p:nvPr>
        </p:nvSpPr>
        <p:spPr/>
        <p:txBody>
          <a:bodyPr/>
          <a:lstStyle/>
          <a:p>
            <a:fld id="{9784CBA3-D598-4B1F-BAA3-EE14B5154290}" type="slidenum">
              <a:rPr lang="en-AU" smtClean="0"/>
              <a:pPr/>
              <a:t>27</a:t>
            </a:fld>
            <a:endParaRPr lang="en-AU" dirty="0"/>
          </a:p>
        </p:txBody>
      </p:sp>
    </p:spTree>
    <p:extLst>
      <p:ext uri="{BB962C8B-B14F-4D97-AF65-F5344CB8AC3E}">
        <p14:creationId xmlns:p14="http://schemas.microsoft.com/office/powerpoint/2010/main" val="18568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B9213BB-D4C8-4276-B146-0222C324D5F4}"/>
              </a:ext>
            </a:extLst>
          </p:cNvPr>
          <p:cNvGraphicFramePr>
            <a:graphicFrameLocks noChangeAspect="1"/>
          </p:cNvGraphicFramePr>
          <p:nvPr>
            <p:custDataLst>
              <p:tags r:id="rId2"/>
            </p:custDataLst>
            <p:extLst>
              <p:ext uri="{D42A27DB-BD31-4B8C-83A1-F6EECF244321}">
                <p14:modId xmlns:p14="http://schemas.microsoft.com/office/powerpoint/2010/main" val="338420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30" name="think-cell Slide" r:id="rId9" imgW="287" imgH="284" progId="TCLayout.ActiveDocument.1">
                  <p:embed/>
                </p:oleObj>
              </mc:Choice>
              <mc:Fallback>
                <p:oleObj name="think-cell Slide" r:id="rId9" imgW="287" imgH="28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5EA6DBB-5A14-441A-8E16-F80F6723D24C}"/>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err="1">
              <a:latin typeface="Arial" panose="020B0604020202020204" pitchFamily="34" charset="0"/>
              <a:ea typeface="+mj-ea"/>
              <a:cs typeface="+mj-cs"/>
              <a:sym typeface="Arial" panose="020B0604020202020204" pitchFamily="34" charset="0"/>
            </a:endParaRPr>
          </a:p>
        </p:txBody>
      </p:sp>
      <p:graphicFrame>
        <p:nvGraphicFramePr>
          <p:cNvPr id="11" name="MAC_593_11"/>
          <p:cNvGraphicFramePr>
            <a:graphicFrameLocks noGrp="1"/>
          </p:cNvGraphicFramePr>
          <p:nvPr>
            <p:ph sz="quarter" idx="11"/>
            <p:extLst>
              <p:ext uri="{D42A27DB-BD31-4B8C-83A1-F6EECF244321}">
                <p14:modId xmlns:p14="http://schemas.microsoft.com/office/powerpoint/2010/main" val="2515145414"/>
              </p:ext>
            </p:extLst>
          </p:nvPr>
        </p:nvGraphicFramePr>
        <p:xfrm>
          <a:off x="327025" y="1860550"/>
          <a:ext cx="9783763" cy="4445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MAC_593_33">
            <a:extLst>
              <a:ext uri="{FF2B5EF4-FFF2-40B4-BE49-F238E27FC236}">
                <a16:creationId xmlns:a16="http://schemas.microsoft.com/office/drawing/2014/main" id="{2C7AE61E-60FB-406D-9EA3-9F4E1FAA875C}"/>
              </a:ext>
            </a:extLst>
          </p:cNvPr>
          <p:cNvGraphicFramePr>
            <a:graphicFrameLocks/>
          </p:cNvGraphicFramePr>
          <p:nvPr>
            <p:extLst>
              <p:ext uri="{D42A27DB-BD31-4B8C-83A1-F6EECF244321}">
                <p14:modId xmlns:p14="http://schemas.microsoft.com/office/powerpoint/2010/main" val="1373323558"/>
              </p:ext>
            </p:extLst>
          </p:nvPr>
        </p:nvGraphicFramePr>
        <p:xfrm>
          <a:off x="8101257" y="1974850"/>
          <a:ext cx="1692000" cy="4445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4" name="MAC_593_34">
            <a:extLst>
              <a:ext uri="{FF2B5EF4-FFF2-40B4-BE49-F238E27FC236}">
                <a16:creationId xmlns:a16="http://schemas.microsoft.com/office/drawing/2014/main" id="{83BBE923-B29C-4C5A-8D76-18E18D337795}"/>
              </a:ext>
            </a:extLst>
          </p:cNvPr>
          <p:cNvGraphicFramePr>
            <a:graphicFrameLocks/>
          </p:cNvGraphicFramePr>
          <p:nvPr>
            <p:extLst>
              <p:ext uri="{D42A27DB-BD31-4B8C-83A1-F6EECF244321}">
                <p14:modId xmlns:p14="http://schemas.microsoft.com/office/powerpoint/2010/main" val="3505772119"/>
              </p:ext>
            </p:extLst>
          </p:nvPr>
        </p:nvGraphicFramePr>
        <p:xfrm>
          <a:off x="8774178" y="1974850"/>
          <a:ext cx="1692000" cy="4445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5" name="MAC_593_35">
            <a:extLst>
              <a:ext uri="{FF2B5EF4-FFF2-40B4-BE49-F238E27FC236}">
                <a16:creationId xmlns:a16="http://schemas.microsoft.com/office/drawing/2014/main" id="{62F0DB8F-ADB5-4B36-BE10-02EB1A845B4E}"/>
              </a:ext>
            </a:extLst>
          </p:cNvPr>
          <p:cNvGraphicFramePr>
            <a:graphicFrameLocks/>
          </p:cNvGraphicFramePr>
          <p:nvPr>
            <p:extLst>
              <p:ext uri="{D42A27DB-BD31-4B8C-83A1-F6EECF244321}">
                <p14:modId xmlns:p14="http://schemas.microsoft.com/office/powerpoint/2010/main" val="984724739"/>
              </p:ext>
            </p:extLst>
          </p:nvPr>
        </p:nvGraphicFramePr>
        <p:xfrm>
          <a:off x="9447099" y="1974850"/>
          <a:ext cx="1692000" cy="4445000"/>
        </p:xfrm>
        <a:graphic>
          <a:graphicData uri="http://schemas.openxmlformats.org/drawingml/2006/chart">
            <c:chart xmlns:c="http://schemas.openxmlformats.org/drawingml/2006/chart" xmlns:r="http://schemas.openxmlformats.org/officeDocument/2006/relationships" r:id="rId14"/>
          </a:graphicData>
        </a:graphic>
      </p:graphicFrame>
      <p:sp>
        <p:nvSpPr>
          <p:cNvPr id="8" name="Title 7"/>
          <p:cNvSpPr>
            <a:spLocks noGrp="1"/>
          </p:cNvSpPr>
          <p:nvPr>
            <p:ph type="title"/>
          </p:nvPr>
        </p:nvSpPr>
        <p:spPr>
          <a:xfrm>
            <a:off x="326282" y="1"/>
            <a:ext cx="9784800" cy="1137649"/>
          </a:xfrm>
        </p:spPr>
        <p:txBody>
          <a:bodyPr/>
          <a:lstStyle/>
          <a:p>
            <a:r>
              <a:rPr lang="en-GB" dirty="0">
                <a:latin typeface="+mj-lt"/>
              </a:rPr>
              <a:t>Key perceived benefits of tourism are economic growth for the regions and businesses as well as employment opportunities; economic growth as a predicted benefit shows a significant increase from previous waves</a:t>
            </a:r>
            <a:endParaRPr lang="en-NZ" dirty="0">
              <a:latin typeface="+mj-lt"/>
            </a:endParaRPr>
          </a:p>
        </p:txBody>
      </p:sp>
      <p:sp>
        <p:nvSpPr>
          <p:cNvPr id="10" name="Text Placeholder 9"/>
          <p:cNvSpPr>
            <a:spLocks noGrp="1"/>
          </p:cNvSpPr>
          <p:nvPr>
            <p:ph type="body" sz="quarter" idx="15"/>
          </p:nvPr>
        </p:nvSpPr>
        <p:spPr/>
        <p:txBody>
          <a:bodyPr/>
          <a:lstStyle/>
          <a:p>
            <a:r>
              <a:rPr lang="en-GB" sz="1600" b="0" dirty="0"/>
              <a:t>Pros of international tourism</a:t>
            </a:r>
            <a:endParaRPr lang="en-GB" sz="1400" b="0" dirty="0"/>
          </a:p>
          <a:p>
            <a:r>
              <a:rPr lang="en-GB" sz="1100" b="0" dirty="0"/>
              <a:t>% agree, 18+ year olds, Mar-20</a:t>
            </a:r>
          </a:p>
          <a:p>
            <a:endParaRPr lang="en-NZ" dirty="0"/>
          </a:p>
        </p:txBody>
      </p:sp>
      <p:graphicFrame>
        <p:nvGraphicFramePr>
          <p:cNvPr id="12" name="Table 11"/>
          <p:cNvGraphicFramePr>
            <a:graphicFrameLocks noGrp="1"/>
          </p:cNvGraphicFramePr>
          <p:nvPr>
            <p:extLst>
              <p:ext uri="{D42A27DB-BD31-4B8C-83A1-F6EECF244321}">
                <p14:modId xmlns:p14="http://schemas.microsoft.com/office/powerpoint/2010/main" val="748413682"/>
              </p:ext>
            </p:extLst>
          </p:nvPr>
        </p:nvGraphicFramePr>
        <p:xfrm>
          <a:off x="327025" y="2336800"/>
          <a:ext cx="2937468" cy="3392487"/>
        </p:xfrm>
        <a:graphic>
          <a:graphicData uri="http://schemas.openxmlformats.org/drawingml/2006/table">
            <a:tbl>
              <a:tblPr>
                <a:tableStyleId>{5C22544A-7EE6-4342-B048-85BDC9FD1C3A}</a:tableStyleId>
              </a:tblPr>
              <a:tblGrid>
                <a:gridCol w="2937468">
                  <a:extLst>
                    <a:ext uri="{9D8B030D-6E8A-4147-A177-3AD203B41FA5}">
                      <a16:colId xmlns:a16="http://schemas.microsoft.com/office/drawing/2014/main" val="20000"/>
                    </a:ext>
                  </a:extLst>
                </a:gridCol>
              </a:tblGrid>
              <a:tr h="484641">
                <a:tc>
                  <a:txBody>
                    <a:bodyPr/>
                    <a:lstStyle/>
                    <a:p>
                      <a:pPr algn="r" fontAlgn="ctr"/>
                      <a:r>
                        <a:rPr lang="en-US" sz="1000" u="none" strike="noStrike" dirty="0">
                          <a:solidFill>
                            <a:schemeClr val="accent1"/>
                          </a:solidFill>
                          <a:effectLst/>
                        </a:rPr>
                        <a:t>Creates </a:t>
                      </a:r>
                      <a:r>
                        <a:rPr lang="en-US" sz="1000" b="1" u="none" strike="noStrike" dirty="0">
                          <a:solidFill>
                            <a:schemeClr val="accent1"/>
                          </a:solidFill>
                          <a:effectLst/>
                        </a:rPr>
                        <a:t>economic growth </a:t>
                      </a:r>
                      <a:r>
                        <a:rPr lang="en-US" sz="1000" u="none" strike="noStrike" dirty="0">
                          <a:solidFill>
                            <a:schemeClr val="accent1"/>
                          </a:solidFill>
                          <a:effectLst/>
                        </a:rPr>
                        <a:t>for the regions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4641">
                <a:tc>
                  <a:txBody>
                    <a:bodyPr/>
                    <a:lstStyle/>
                    <a:p>
                      <a:pPr algn="r" fontAlgn="ctr"/>
                      <a:r>
                        <a:rPr lang="en-US" sz="1000" u="none" strike="noStrike" dirty="0">
                          <a:solidFill>
                            <a:schemeClr val="accent1"/>
                          </a:solidFill>
                          <a:effectLst/>
                        </a:rPr>
                        <a:t>Creates </a:t>
                      </a:r>
                      <a:r>
                        <a:rPr lang="en-US" sz="1000" b="1" u="none" strike="noStrike" dirty="0">
                          <a:solidFill>
                            <a:schemeClr val="accent1"/>
                          </a:solidFill>
                          <a:effectLst/>
                        </a:rPr>
                        <a:t>employment opportunities</a:t>
                      </a:r>
                      <a:r>
                        <a:rPr lang="en-US" sz="1000" u="none" strike="noStrike" dirty="0">
                          <a:solidFill>
                            <a:schemeClr val="accent1"/>
                          </a:solidFill>
                          <a:effectLst/>
                        </a:rPr>
                        <a:t> for residents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641">
                <a:tc>
                  <a:txBody>
                    <a:bodyPr/>
                    <a:lstStyle/>
                    <a:p>
                      <a:pPr algn="r" fontAlgn="ctr"/>
                      <a:r>
                        <a:rPr lang="en-US" sz="1000" u="none" strike="noStrike" dirty="0">
                          <a:solidFill>
                            <a:schemeClr val="accent1"/>
                          </a:solidFill>
                          <a:effectLst/>
                        </a:rPr>
                        <a:t>Creates growth </a:t>
                      </a:r>
                      <a:r>
                        <a:rPr lang="en-US" sz="1000" b="1" u="none" strike="noStrike" dirty="0">
                          <a:solidFill>
                            <a:schemeClr val="accent1"/>
                          </a:solidFill>
                          <a:effectLst/>
                        </a:rPr>
                        <a:t>opportunities for businesses</a:t>
                      </a:r>
                      <a:endParaRPr lang="en-US" sz="1000" b="1"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641">
                <a:tc>
                  <a:txBody>
                    <a:bodyPr/>
                    <a:lstStyle/>
                    <a:p>
                      <a:pPr algn="r" fontAlgn="ctr"/>
                      <a:r>
                        <a:rPr lang="en-US" sz="1000" u="none" strike="noStrike" dirty="0">
                          <a:solidFill>
                            <a:schemeClr val="accent1"/>
                          </a:solidFill>
                          <a:effectLst/>
                        </a:rPr>
                        <a:t>Adds to the </a:t>
                      </a:r>
                      <a:r>
                        <a:rPr lang="en-US" sz="1000" b="1" u="none" strike="noStrike" dirty="0">
                          <a:solidFill>
                            <a:schemeClr val="accent1"/>
                          </a:solidFill>
                          <a:effectLst/>
                        </a:rPr>
                        <a:t>vitality of regions </a:t>
                      </a:r>
                      <a:r>
                        <a:rPr lang="en-US" sz="1000" u="none" strike="noStrike" dirty="0">
                          <a:solidFill>
                            <a:schemeClr val="accent1"/>
                          </a:solidFill>
                          <a:effectLst/>
                        </a:rPr>
                        <a:t>and local communities</a:t>
                      </a:r>
                      <a:endParaRPr lang="en-US" sz="1000" b="0"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4641">
                <a:tc>
                  <a:txBody>
                    <a:bodyPr/>
                    <a:lstStyle/>
                    <a:p>
                      <a:pPr algn="r" fontAlgn="ctr"/>
                      <a:r>
                        <a:rPr lang="en-US" sz="1000" u="none" strike="noStrike" dirty="0">
                          <a:solidFill>
                            <a:schemeClr val="accent1"/>
                          </a:solidFill>
                          <a:effectLst/>
                        </a:rPr>
                        <a:t>Connects local communities to </a:t>
                      </a:r>
                      <a:r>
                        <a:rPr lang="en-US" sz="1000" b="1" u="none" strike="noStrike" dirty="0">
                          <a:solidFill>
                            <a:schemeClr val="accent1"/>
                          </a:solidFill>
                          <a:effectLst/>
                        </a:rPr>
                        <a:t>other cultures</a:t>
                      </a:r>
                      <a:endParaRPr lang="en-US" sz="1000" b="1"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641">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lang="en-US" sz="1000" u="none" strike="noStrike" dirty="0">
                          <a:solidFill>
                            <a:schemeClr val="accent1"/>
                          </a:solidFill>
                          <a:effectLst/>
                        </a:rPr>
                        <a:t>Drives improvements to </a:t>
                      </a:r>
                      <a:r>
                        <a:rPr lang="en-US" sz="1000" b="1" u="none" strike="noStrike" dirty="0">
                          <a:solidFill>
                            <a:schemeClr val="accent1"/>
                          </a:solidFill>
                          <a:effectLst/>
                        </a:rPr>
                        <a:t>recreational facilities </a:t>
                      </a:r>
                      <a:r>
                        <a:rPr lang="en-US" sz="1000" u="none" strike="noStrike" dirty="0">
                          <a:solidFill>
                            <a:schemeClr val="accent1"/>
                          </a:solidFill>
                          <a:effectLst/>
                        </a:rPr>
                        <a:t>in local communities</a:t>
                      </a:r>
                      <a:endParaRPr lang="en-US" sz="1000" b="0" i="0" u="none" strike="noStrike" dirty="0">
                        <a:solidFill>
                          <a:schemeClr val="accent1"/>
                        </a:solidFill>
                        <a:effectLst/>
                        <a:latin typeface="+mn-lt"/>
                      </a:endParaRP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4641">
                <a:tc>
                  <a:txBody>
                    <a:bodyPr/>
                    <a:lstStyle/>
                    <a:p>
                      <a:pPr algn="r" fontAlgn="ctr"/>
                      <a:r>
                        <a:rPr lang="en-US" sz="1000" u="none" strike="noStrike" dirty="0">
                          <a:solidFill>
                            <a:schemeClr val="accent1"/>
                          </a:solidFill>
                          <a:effectLst/>
                        </a:rPr>
                        <a:t>Drives </a:t>
                      </a:r>
                      <a:r>
                        <a:rPr lang="en-US" sz="1000" b="1" u="none" strike="noStrike" dirty="0">
                          <a:solidFill>
                            <a:schemeClr val="accent1"/>
                          </a:solidFill>
                          <a:effectLst/>
                        </a:rPr>
                        <a:t>infrastructure development</a:t>
                      </a:r>
                      <a:r>
                        <a:rPr lang="en-US" sz="1000" u="none" strike="noStrike" dirty="0">
                          <a:solidFill>
                            <a:schemeClr val="accent1"/>
                          </a:solidFill>
                          <a:effectLst/>
                        </a:rPr>
                        <a:t> in the regions</a:t>
                      </a:r>
                      <a:endParaRPr lang="en-US" sz="1000" b="0" i="0" u="none" strike="noStrike" dirty="0">
                        <a:solidFill>
                          <a:schemeClr val="accent1"/>
                        </a:solidFill>
                        <a:effectLst/>
                        <a:latin typeface="+mn-lt"/>
                      </a:endParaRP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0" name="TextBox 19"/>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latin typeface="+mn-lt"/>
              </a:rPr>
              <a:t>Base: New Zealanders aged 18 plus:</a:t>
            </a:r>
            <a:r>
              <a:rPr lang="pt-BR" sz="700" b="0" dirty="0">
                <a:solidFill>
                  <a:schemeClr val="accent1"/>
                </a:solidFill>
                <a:latin typeface="+mn-lt"/>
              </a:rPr>
              <a:t> </a:t>
            </a:r>
            <a:r>
              <a:rPr lang="pt-BR" sz="700" b="0" dirty="0">
                <a:solidFill>
                  <a:schemeClr val="accent1"/>
                </a:solidFill>
              </a:rPr>
              <a:t>Nov-18 n = 1084 | Mar-19 n = 1083 | Nov-19 n = 1081 | Mar-20 n = 1089 </a:t>
            </a:r>
            <a:endParaRPr lang="en-NZ" sz="700" b="0" dirty="0">
              <a:solidFill>
                <a:schemeClr val="accent1"/>
              </a:solidFill>
              <a:latin typeface="+mn-lt"/>
            </a:endParaRPr>
          </a:p>
          <a:p>
            <a:pPr>
              <a:tabLst>
                <a:tab pos="266700" algn="l"/>
              </a:tabLst>
            </a:pPr>
            <a:r>
              <a:rPr lang="en-NZ" sz="700" b="0" dirty="0">
                <a:solidFill>
                  <a:schemeClr val="accent1"/>
                </a:solidFill>
                <a:latin typeface="+mn-lt"/>
              </a:rPr>
              <a:t>Notes: Agreement on a 7 point scale where 1 is ‘strongly disagree’ and 7 is ‘strongly agree’; Top two box is shown </a:t>
            </a:r>
            <a:endParaRPr lang="pt-BR" sz="700" b="0" dirty="0">
              <a:solidFill>
                <a:schemeClr val="accent1"/>
              </a:solidFill>
              <a:latin typeface="+mn-lt"/>
            </a:endParaRPr>
          </a:p>
        </p:txBody>
      </p:sp>
      <p:grpSp>
        <p:nvGrpSpPr>
          <p:cNvPr id="28" name="Group 27">
            <a:extLst>
              <a:ext uri="{FF2B5EF4-FFF2-40B4-BE49-F238E27FC236}">
                <a16:creationId xmlns:a16="http://schemas.microsoft.com/office/drawing/2014/main" id="{DE9BADF5-536A-4012-BD2E-0A1872C45115}"/>
              </a:ext>
            </a:extLst>
          </p:cNvPr>
          <p:cNvGrpSpPr/>
          <p:nvPr/>
        </p:nvGrpSpPr>
        <p:grpSpPr>
          <a:xfrm>
            <a:off x="8287964" y="6176410"/>
            <a:ext cx="1899936" cy="326022"/>
            <a:chOff x="8283348" y="6176410"/>
            <a:chExt cx="1877449" cy="326022"/>
          </a:xfrm>
        </p:grpSpPr>
        <p:sp>
          <p:nvSpPr>
            <p:cNvPr id="29" name="Rectangle 28">
              <a:extLst>
                <a:ext uri="{FF2B5EF4-FFF2-40B4-BE49-F238E27FC236}">
                  <a16:creationId xmlns:a16="http://schemas.microsoft.com/office/drawing/2014/main" id="{818385F8-D46B-4864-8A66-5AF59498F22F}"/>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30" name="Text Box 21">
              <a:extLst>
                <a:ext uri="{FF2B5EF4-FFF2-40B4-BE49-F238E27FC236}">
                  <a16:creationId xmlns:a16="http://schemas.microsoft.com/office/drawing/2014/main" id="{83469E62-C183-4A06-8742-A51C54D1B3E1}"/>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31" name="AutoShape 22">
              <a:extLst>
                <a:ext uri="{FF2B5EF4-FFF2-40B4-BE49-F238E27FC236}">
                  <a16:creationId xmlns:a16="http://schemas.microsoft.com/office/drawing/2014/main" id="{2DC0CB07-6A67-43A8-A4A8-25F29F9DD6A0}"/>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2" name="AutoShape 20">
              <a:extLst>
                <a:ext uri="{FF2B5EF4-FFF2-40B4-BE49-F238E27FC236}">
                  <a16:creationId xmlns:a16="http://schemas.microsoft.com/office/drawing/2014/main" id="{C833A5E7-0494-4D67-95CB-D6E89C0E1434}"/>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4" name="Slide Number Placeholder 3">
            <a:extLst>
              <a:ext uri="{FF2B5EF4-FFF2-40B4-BE49-F238E27FC236}">
                <a16:creationId xmlns:a16="http://schemas.microsoft.com/office/drawing/2014/main" id="{F3B23EBE-1D2A-4630-AFBD-D45C57C28E44}"/>
              </a:ext>
            </a:extLst>
          </p:cNvPr>
          <p:cNvSpPr>
            <a:spLocks noGrp="1"/>
          </p:cNvSpPr>
          <p:nvPr>
            <p:ph type="sldNum" sz="quarter" idx="10"/>
          </p:nvPr>
        </p:nvSpPr>
        <p:spPr/>
        <p:txBody>
          <a:bodyPr/>
          <a:lstStyle/>
          <a:p>
            <a:fld id="{9784CBA3-D598-4B1F-BAA3-EE14B5154290}" type="slidenum">
              <a:rPr lang="en-AU" smtClean="0"/>
              <a:pPr/>
              <a:t>28</a:t>
            </a:fld>
            <a:endParaRPr lang="en-AU" dirty="0"/>
          </a:p>
        </p:txBody>
      </p:sp>
    </p:spTree>
    <p:extLst>
      <p:ext uri="{BB962C8B-B14F-4D97-AF65-F5344CB8AC3E}">
        <p14:creationId xmlns:p14="http://schemas.microsoft.com/office/powerpoint/2010/main" val="289922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MAC_594_23"/>
          <p:cNvGraphicFramePr>
            <a:graphicFrameLocks noGrp="1"/>
          </p:cNvGraphicFramePr>
          <p:nvPr>
            <p:ph sz="quarter" idx="11"/>
            <p:extLst>
              <p:ext uri="{D42A27DB-BD31-4B8C-83A1-F6EECF244321}">
                <p14:modId xmlns:p14="http://schemas.microsoft.com/office/powerpoint/2010/main" val="178004248"/>
              </p:ext>
            </p:extLst>
          </p:nvPr>
        </p:nvGraphicFramePr>
        <p:xfrm>
          <a:off x="327025" y="1860550"/>
          <a:ext cx="9783763" cy="4445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itle 7"/>
          <p:cNvSpPr>
            <a:spLocks noGrp="1"/>
          </p:cNvSpPr>
          <p:nvPr>
            <p:ph type="title"/>
          </p:nvPr>
        </p:nvSpPr>
        <p:spPr>
          <a:xfrm>
            <a:off x="326282" y="1"/>
            <a:ext cx="9784800" cy="1137649"/>
          </a:xfrm>
          <a:noFill/>
        </p:spPr>
        <p:txBody>
          <a:bodyPr/>
          <a:lstStyle/>
          <a:p>
            <a:r>
              <a:rPr lang="en-GB" dirty="0"/>
              <a:t>Perceptions of the adverse impacts of tourism see a significant increase in traffic congestion and road accidents, other top concerns include risk of serious road accidents and increased littering</a:t>
            </a:r>
            <a:endParaRPr lang="en-NZ" dirty="0">
              <a:latin typeface="+mj-lt"/>
            </a:endParaRPr>
          </a:p>
        </p:txBody>
      </p:sp>
      <p:sp>
        <p:nvSpPr>
          <p:cNvPr id="10" name="Text Placeholder 9"/>
          <p:cNvSpPr>
            <a:spLocks noGrp="1"/>
          </p:cNvSpPr>
          <p:nvPr>
            <p:ph type="body" sz="quarter" idx="15"/>
          </p:nvPr>
        </p:nvSpPr>
        <p:spPr/>
        <p:txBody>
          <a:bodyPr/>
          <a:lstStyle/>
          <a:p>
            <a:r>
              <a:rPr lang="en-GB" sz="1600" b="0" dirty="0"/>
              <a:t>Cons of international tourism</a:t>
            </a:r>
            <a:endParaRPr lang="en-GB" sz="1400" b="0" dirty="0"/>
          </a:p>
          <a:p>
            <a:r>
              <a:rPr lang="en-GB" sz="1100" b="0" dirty="0"/>
              <a:t>% agree, 18+ year olds, Mar-20</a:t>
            </a:r>
          </a:p>
          <a:p>
            <a:endParaRPr lang="en-NZ" dirty="0"/>
          </a:p>
        </p:txBody>
      </p:sp>
      <p:graphicFrame>
        <p:nvGraphicFramePr>
          <p:cNvPr id="25" name="Table 24"/>
          <p:cNvGraphicFramePr>
            <a:graphicFrameLocks noGrp="1"/>
          </p:cNvGraphicFramePr>
          <p:nvPr>
            <p:extLst>
              <p:ext uri="{D42A27DB-BD31-4B8C-83A1-F6EECF244321}">
                <p14:modId xmlns:p14="http://schemas.microsoft.com/office/powerpoint/2010/main" val="4053852147"/>
              </p:ext>
            </p:extLst>
          </p:nvPr>
        </p:nvGraphicFramePr>
        <p:xfrm>
          <a:off x="367368" y="2334004"/>
          <a:ext cx="2937468" cy="3390900"/>
        </p:xfrm>
        <a:graphic>
          <a:graphicData uri="http://schemas.openxmlformats.org/drawingml/2006/table">
            <a:tbl>
              <a:tblPr>
                <a:tableStyleId>{5C22544A-7EE6-4342-B048-85BDC9FD1C3A}</a:tableStyleId>
              </a:tblPr>
              <a:tblGrid>
                <a:gridCol w="2937468">
                  <a:extLst>
                    <a:ext uri="{9D8B030D-6E8A-4147-A177-3AD203B41FA5}">
                      <a16:colId xmlns:a16="http://schemas.microsoft.com/office/drawing/2014/main" val="20000"/>
                    </a:ext>
                  </a:extLst>
                </a:gridCol>
              </a:tblGrid>
              <a:tr h="339090">
                <a:tc>
                  <a:txBody>
                    <a:bodyPr/>
                    <a:lstStyle/>
                    <a:p>
                      <a:pPr algn="r" fontAlgn="ctr"/>
                      <a:r>
                        <a:rPr lang="en-US" sz="1000" u="none" strike="noStrike" dirty="0">
                          <a:solidFill>
                            <a:schemeClr val="accent1"/>
                          </a:solidFill>
                          <a:effectLst/>
                        </a:rPr>
                        <a:t>Results in </a:t>
                      </a:r>
                      <a:r>
                        <a:rPr lang="en-US" sz="1000" b="1" u="none" strike="noStrike" dirty="0">
                          <a:solidFill>
                            <a:schemeClr val="accent1"/>
                          </a:solidFill>
                          <a:effectLst/>
                        </a:rPr>
                        <a:t>increased traffic congestion </a:t>
                      </a:r>
                      <a:r>
                        <a:rPr lang="en-US" sz="1000" u="none" strike="noStrike" dirty="0">
                          <a:solidFill>
                            <a:schemeClr val="accent1"/>
                          </a:solidFill>
                          <a:effectLst/>
                        </a:rPr>
                        <a:t>on holiday routes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090">
                <a:tc>
                  <a:txBody>
                    <a:bodyPr/>
                    <a:lstStyle/>
                    <a:p>
                      <a:pPr algn="r" fontAlgn="ctr"/>
                      <a:r>
                        <a:rPr lang="en-US" sz="1000" u="none" strike="noStrike" dirty="0">
                          <a:solidFill>
                            <a:schemeClr val="accent1"/>
                          </a:solidFill>
                          <a:effectLst/>
                        </a:rPr>
                        <a:t>Results in a higher </a:t>
                      </a:r>
                      <a:r>
                        <a:rPr lang="en-US" sz="1000" b="1" u="none" strike="noStrike" dirty="0">
                          <a:solidFill>
                            <a:schemeClr val="accent1"/>
                          </a:solidFill>
                          <a:effectLst/>
                        </a:rPr>
                        <a:t>number of road accidents</a:t>
                      </a:r>
                      <a:endParaRPr lang="en-US" sz="1000" b="1"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9090">
                <a:tc>
                  <a:txBody>
                    <a:bodyPr/>
                    <a:lstStyle/>
                    <a:p>
                      <a:pPr algn="r" fontAlgn="ctr"/>
                      <a:r>
                        <a:rPr lang="en-US" sz="1000" u="none" strike="noStrike" dirty="0">
                          <a:solidFill>
                            <a:schemeClr val="accent1"/>
                          </a:solidFill>
                          <a:effectLst/>
                        </a:rPr>
                        <a:t>Increases the risk of </a:t>
                      </a:r>
                      <a:r>
                        <a:rPr lang="en-US" sz="1000" b="1" u="none" strike="noStrike" dirty="0">
                          <a:solidFill>
                            <a:schemeClr val="accent1"/>
                          </a:solidFill>
                          <a:effectLst/>
                        </a:rPr>
                        <a:t>serious road accidents</a:t>
                      </a:r>
                      <a:endParaRPr lang="en-US" sz="1000" b="1"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090">
                <a:tc>
                  <a:txBody>
                    <a:bodyPr/>
                    <a:lstStyle/>
                    <a:p>
                      <a:pPr algn="r" fontAlgn="ctr"/>
                      <a:r>
                        <a:rPr lang="en-NZ" sz="1000" u="none" strike="noStrike" dirty="0">
                          <a:solidFill>
                            <a:schemeClr val="accent1"/>
                          </a:solidFill>
                          <a:effectLst/>
                        </a:rPr>
                        <a:t>Results in </a:t>
                      </a:r>
                      <a:r>
                        <a:rPr lang="en-NZ" sz="1000" b="1" u="none" strike="noStrike" dirty="0">
                          <a:solidFill>
                            <a:schemeClr val="accent1"/>
                          </a:solidFill>
                          <a:effectLst/>
                        </a:rPr>
                        <a:t>increased littering</a:t>
                      </a:r>
                      <a:endParaRPr lang="en-NZ" sz="1000" b="1"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9090">
                <a:tc>
                  <a:txBody>
                    <a:bodyPr/>
                    <a:lstStyle/>
                    <a:p>
                      <a:pPr algn="r" fontAlgn="ctr"/>
                      <a:r>
                        <a:rPr lang="en-US" sz="1000" u="none" strike="noStrike" dirty="0">
                          <a:solidFill>
                            <a:schemeClr val="accent1"/>
                          </a:solidFill>
                          <a:effectLst/>
                        </a:rPr>
                        <a:t>Results in </a:t>
                      </a:r>
                      <a:r>
                        <a:rPr lang="en-US" sz="1000" b="1" u="none" strike="noStrike" dirty="0">
                          <a:solidFill>
                            <a:schemeClr val="accent1"/>
                          </a:solidFill>
                          <a:effectLst/>
                        </a:rPr>
                        <a:t>damage to New Zealand’s natural environment</a:t>
                      </a:r>
                      <a:endParaRPr lang="en-US" sz="1000" b="1" i="0" u="none" strike="noStrike" dirty="0">
                        <a:solidFill>
                          <a:schemeClr val="accent1"/>
                        </a:solidFill>
                        <a:effectLst/>
                        <a:latin typeface="Verdana"/>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090">
                <a:tc>
                  <a:txBody>
                    <a:bodyPr/>
                    <a:lstStyle/>
                    <a:p>
                      <a:pPr algn="r" fontAlgn="ctr"/>
                      <a:r>
                        <a:rPr lang="en-US" sz="1000" u="none" strike="noStrike" dirty="0">
                          <a:solidFill>
                            <a:schemeClr val="accent1"/>
                          </a:solidFill>
                          <a:effectLst/>
                        </a:rPr>
                        <a:t>Makes </a:t>
                      </a:r>
                      <a:r>
                        <a:rPr lang="en-US" sz="1000" b="1" u="none" strike="noStrike" dirty="0">
                          <a:solidFill>
                            <a:schemeClr val="accent1"/>
                          </a:solidFill>
                          <a:effectLst/>
                        </a:rPr>
                        <a:t>accommodation too expensive </a:t>
                      </a:r>
                      <a:r>
                        <a:rPr lang="en-US" sz="1000" u="none" strike="noStrike" dirty="0">
                          <a:solidFill>
                            <a:schemeClr val="accent1"/>
                          </a:solidFill>
                          <a:effectLst/>
                        </a:rPr>
                        <a:t>for New Zealand residents</a:t>
                      </a:r>
                      <a:endParaRPr lang="en-US" sz="1000" b="0" i="0" u="none" strike="noStrike" dirty="0">
                        <a:solidFill>
                          <a:schemeClr val="accent1"/>
                        </a:solidFill>
                        <a:effectLst/>
                        <a:latin typeface="+mn-lt"/>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9090">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Makes it </a:t>
                      </a:r>
                      <a:r>
                        <a:rPr kumimoji="0" lang="en-US" sz="1000" b="1" i="0" u="none" strike="noStrike" kern="1200" cap="none" spc="0" normalizeH="0" baseline="0" noProof="0" dirty="0">
                          <a:ln>
                            <a:noFill/>
                          </a:ln>
                          <a:solidFill>
                            <a:schemeClr val="accent1"/>
                          </a:solidFill>
                          <a:effectLst/>
                          <a:uLnTx/>
                          <a:uFillTx/>
                          <a:latin typeface="+mn-lt"/>
                          <a:ea typeface="+mn-ea"/>
                          <a:cs typeface="+mn-cs"/>
                        </a:rPr>
                        <a:t>hard for New Zealanders to find accommodation vacancies</a:t>
                      </a:r>
                      <a:endParaRPr kumimoji="0" lang="en-US" sz="1000" b="0" i="0" u="none" strike="noStrike" kern="1200" cap="none" spc="0" normalizeH="0" baseline="0" noProof="0" dirty="0">
                        <a:ln>
                          <a:noFill/>
                        </a:ln>
                        <a:solidFill>
                          <a:schemeClr val="accent1"/>
                        </a:solidFill>
                        <a:effectLst/>
                        <a:uLnTx/>
                        <a:uFillTx/>
                        <a:latin typeface="+mn-lt"/>
                        <a:ea typeface="+mn-ea"/>
                        <a:cs typeface="+mn-cs"/>
                      </a:endParaRP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9090">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Means </a:t>
                      </a:r>
                      <a:r>
                        <a:rPr kumimoji="0" lang="en-US" sz="1000" b="1" i="0" u="none" strike="noStrike" kern="1200" cap="none" spc="0" normalizeH="0" baseline="0" noProof="0" dirty="0">
                          <a:ln>
                            <a:noFill/>
                          </a:ln>
                          <a:solidFill>
                            <a:schemeClr val="accent1"/>
                          </a:solidFill>
                          <a:effectLst/>
                          <a:uLnTx/>
                          <a:uFillTx/>
                          <a:latin typeface="+mn-lt"/>
                          <a:ea typeface="+mn-ea"/>
                          <a:cs typeface="+mn-cs"/>
                        </a:rPr>
                        <a:t>attractions are too busy </a:t>
                      </a:r>
                      <a:r>
                        <a:rPr kumimoji="0" lang="en-US" sz="1000" b="0" i="0" u="none" strike="noStrike" kern="1200" cap="none" spc="0" normalizeH="0" baseline="0" noProof="0" dirty="0">
                          <a:ln>
                            <a:noFill/>
                          </a:ln>
                          <a:solidFill>
                            <a:schemeClr val="accent1"/>
                          </a:solidFill>
                          <a:effectLst/>
                          <a:uLnTx/>
                          <a:uFillTx/>
                          <a:latin typeface="+mn-lt"/>
                          <a:ea typeface="+mn-ea"/>
                          <a:cs typeface="+mn-cs"/>
                        </a:rPr>
                        <a:t>for New Zealand residents to enjoy</a:t>
                      </a:r>
                    </a:p>
                  </a:txBody>
                  <a:tcPr marL="17145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9090">
                <a:tc>
                  <a:txBody>
                    <a:bodyPr/>
                    <a:lstStyle/>
                    <a:p>
                      <a:pPr algn="r" fontAlgn="ctr"/>
                      <a:r>
                        <a:rPr lang="en-US" sz="1000" u="none" strike="noStrike" dirty="0">
                          <a:solidFill>
                            <a:schemeClr val="accent1"/>
                          </a:solidFill>
                          <a:effectLst/>
                        </a:rPr>
                        <a:t>Increases </a:t>
                      </a:r>
                      <a:r>
                        <a:rPr lang="en-US" sz="1000" b="1" u="none" strike="noStrike" dirty="0">
                          <a:solidFill>
                            <a:schemeClr val="accent1"/>
                          </a:solidFill>
                          <a:effectLst/>
                        </a:rPr>
                        <a:t>congestion in the walking areas</a:t>
                      </a:r>
                      <a:r>
                        <a:rPr lang="en-US" sz="1000" u="none" strike="noStrike" dirty="0">
                          <a:solidFill>
                            <a:schemeClr val="accent1"/>
                          </a:solidFill>
                          <a:effectLst/>
                        </a:rPr>
                        <a:t> of urban centers</a:t>
                      </a:r>
                      <a:endParaRPr lang="en-US" sz="1000" b="0" i="0" u="none" strike="noStrike" dirty="0">
                        <a:solidFill>
                          <a:schemeClr val="accent1"/>
                        </a:solidFill>
                        <a:effectLst/>
                        <a:latin typeface="+mn-lt"/>
                      </a:endParaRP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9090">
                <a:tc>
                  <a:txBody>
                    <a:bodyPr/>
                    <a:lstStyle/>
                    <a:p>
                      <a:pPr marL="0" marR="0" lvl="0" indent="0" algn="r" defTabSz="10287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n-lt"/>
                          <a:ea typeface="+mn-ea"/>
                          <a:cs typeface="+mn-cs"/>
                        </a:rPr>
                        <a:t>Makes it </a:t>
                      </a:r>
                      <a:r>
                        <a:rPr kumimoji="0" lang="en-US" sz="1000" b="1" i="0" u="none" strike="noStrike" kern="1200" cap="none" spc="0" normalizeH="0" baseline="0" noProof="0" dirty="0">
                          <a:ln>
                            <a:noFill/>
                          </a:ln>
                          <a:solidFill>
                            <a:schemeClr val="accent1"/>
                          </a:solidFill>
                          <a:effectLst/>
                          <a:uLnTx/>
                          <a:uFillTx/>
                          <a:latin typeface="+mn-lt"/>
                          <a:ea typeface="+mn-ea"/>
                          <a:cs typeface="+mn-cs"/>
                        </a:rPr>
                        <a:t>hard to find enough staff </a:t>
                      </a:r>
                      <a:r>
                        <a:rPr kumimoji="0" lang="en-US" sz="1000" b="0" i="0" u="none" strike="noStrike" kern="1200" cap="none" spc="0" normalizeH="0" baseline="0" noProof="0" dirty="0">
                          <a:ln>
                            <a:noFill/>
                          </a:ln>
                          <a:solidFill>
                            <a:schemeClr val="accent1"/>
                          </a:solidFill>
                          <a:effectLst/>
                          <a:uLnTx/>
                          <a:uFillTx/>
                          <a:latin typeface="+mn-lt"/>
                          <a:ea typeface="+mn-ea"/>
                          <a:cs typeface="+mn-cs"/>
                        </a:rPr>
                        <a:t>to work in the tourism industry</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4" name="TextBox 23"/>
          <p:cNvSpPr txBox="1"/>
          <p:nvPr>
            <p:custDataLst>
              <p:tags r:id="rId1"/>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chemeClr val="accent1"/>
                </a:solidFill>
              </a:rPr>
              <a:t>Base: New Zealanders aged 18 plus: </a:t>
            </a:r>
            <a:r>
              <a:rPr lang="pt-BR" sz="700" b="0" dirty="0">
                <a:solidFill>
                  <a:schemeClr val="accent1"/>
                </a:solidFill>
              </a:rPr>
              <a:t>Nov-17 n = 501 | Mar-18 n = 555 | Nov-18 n = 1084 | Mar-19 n = 1083 | Nov-19 n = 1081 | Mar-20 n = 1089</a:t>
            </a:r>
            <a:endParaRPr lang="en-NZ" sz="700" b="0" dirty="0">
              <a:solidFill>
                <a:schemeClr val="accent1"/>
              </a:solidFill>
            </a:endParaRPr>
          </a:p>
          <a:p>
            <a:pPr>
              <a:tabLst>
                <a:tab pos="266700" algn="l"/>
              </a:tabLst>
            </a:pPr>
            <a:r>
              <a:rPr lang="en-NZ" sz="700" b="0" dirty="0">
                <a:solidFill>
                  <a:schemeClr val="accent1"/>
                </a:solidFill>
                <a:latin typeface="+mn-lt"/>
              </a:rPr>
              <a:t>Notes: Agreement on a 7 point scale where 1 is ‘strongly disagree’ and 7 is ‘strongly agree’; Top two box is shown </a:t>
            </a:r>
            <a:endParaRPr lang="pt-BR" sz="700" b="0" dirty="0">
              <a:solidFill>
                <a:schemeClr val="accent1"/>
              </a:solidFill>
              <a:latin typeface="+mn-lt"/>
            </a:endParaRPr>
          </a:p>
        </p:txBody>
      </p:sp>
      <p:grpSp>
        <p:nvGrpSpPr>
          <p:cNvPr id="32" name="Group 31">
            <a:extLst>
              <a:ext uri="{FF2B5EF4-FFF2-40B4-BE49-F238E27FC236}">
                <a16:creationId xmlns:a16="http://schemas.microsoft.com/office/drawing/2014/main" id="{A94A91CE-7B96-41C2-9EF9-C6F24834337B}"/>
              </a:ext>
            </a:extLst>
          </p:cNvPr>
          <p:cNvGrpSpPr/>
          <p:nvPr/>
        </p:nvGrpSpPr>
        <p:grpSpPr>
          <a:xfrm>
            <a:off x="8287964" y="6176410"/>
            <a:ext cx="1899936" cy="326022"/>
            <a:chOff x="8283348" y="6176410"/>
            <a:chExt cx="1877449" cy="326022"/>
          </a:xfrm>
        </p:grpSpPr>
        <p:sp>
          <p:nvSpPr>
            <p:cNvPr id="33" name="Rectangle 32">
              <a:extLst>
                <a:ext uri="{FF2B5EF4-FFF2-40B4-BE49-F238E27FC236}">
                  <a16:creationId xmlns:a16="http://schemas.microsoft.com/office/drawing/2014/main" id="{053C8AFF-DE55-4FDC-B49B-CF1C6B7A07B8}"/>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34" name="Text Box 21">
              <a:extLst>
                <a:ext uri="{FF2B5EF4-FFF2-40B4-BE49-F238E27FC236}">
                  <a16:creationId xmlns:a16="http://schemas.microsoft.com/office/drawing/2014/main" id="{FBA9773E-F156-4504-938F-02D76DED4CE0}"/>
                </a:ext>
              </a:extLst>
            </p:cNvPr>
            <p:cNvSpPr txBox="1">
              <a:spLocks noChangeArrowheads="1"/>
            </p:cNvSpPr>
            <p:nvPr>
              <p:custDataLst>
                <p:tags r:id="rId2"/>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35" name="AutoShape 22">
              <a:extLst>
                <a:ext uri="{FF2B5EF4-FFF2-40B4-BE49-F238E27FC236}">
                  <a16:creationId xmlns:a16="http://schemas.microsoft.com/office/drawing/2014/main" id="{28BDC0D2-061A-486F-9A82-4CDE2EA7E6DF}"/>
                </a:ext>
              </a:extLst>
            </p:cNvPr>
            <p:cNvSpPr>
              <a:spLocks noChangeArrowheads="1"/>
            </p:cNvSpPr>
            <p:nvPr>
              <p:custDataLst>
                <p:tags r:id="rId3"/>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36" name="AutoShape 20">
              <a:extLst>
                <a:ext uri="{FF2B5EF4-FFF2-40B4-BE49-F238E27FC236}">
                  <a16:creationId xmlns:a16="http://schemas.microsoft.com/office/drawing/2014/main" id="{3E8F0435-4585-4185-B0C6-832DF401D540}"/>
                </a:ext>
              </a:extLst>
            </p:cNvPr>
            <p:cNvSpPr>
              <a:spLocks noChangeArrowheads="1"/>
            </p:cNvSpPr>
            <p:nvPr>
              <p:custDataLst>
                <p:tags r:id="rId4"/>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graphicFrame>
        <p:nvGraphicFramePr>
          <p:cNvPr id="37" name="MAC_594_37">
            <a:extLst>
              <a:ext uri="{FF2B5EF4-FFF2-40B4-BE49-F238E27FC236}">
                <a16:creationId xmlns:a16="http://schemas.microsoft.com/office/drawing/2014/main" id="{3FDDFA89-C22E-4121-9FD2-56473E2A8595}"/>
              </a:ext>
            </a:extLst>
          </p:cNvPr>
          <p:cNvGraphicFramePr>
            <a:graphicFrameLocks/>
          </p:cNvGraphicFramePr>
          <p:nvPr>
            <p:extLst>
              <p:ext uri="{D42A27DB-BD31-4B8C-83A1-F6EECF244321}">
                <p14:modId xmlns:p14="http://schemas.microsoft.com/office/powerpoint/2010/main" val="401241508"/>
              </p:ext>
            </p:extLst>
          </p:nvPr>
        </p:nvGraphicFramePr>
        <p:xfrm>
          <a:off x="8101257" y="1974850"/>
          <a:ext cx="1692000" cy="4445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MAC_594_38">
            <a:extLst>
              <a:ext uri="{FF2B5EF4-FFF2-40B4-BE49-F238E27FC236}">
                <a16:creationId xmlns:a16="http://schemas.microsoft.com/office/drawing/2014/main" id="{43100870-257E-4A9E-B7AE-66BADE7C9A92}"/>
              </a:ext>
            </a:extLst>
          </p:cNvPr>
          <p:cNvGraphicFramePr>
            <a:graphicFrameLocks/>
          </p:cNvGraphicFramePr>
          <p:nvPr>
            <p:extLst>
              <p:ext uri="{D42A27DB-BD31-4B8C-83A1-F6EECF244321}">
                <p14:modId xmlns:p14="http://schemas.microsoft.com/office/powerpoint/2010/main" val="2021008492"/>
              </p:ext>
            </p:extLst>
          </p:nvPr>
        </p:nvGraphicFramePr>
        <p:xfrm>
          <a:off x="8774178" y="1974850"/>
          <a:ext cx="1692000" cy="4445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MAC_594_39">
            <a:extLst>
              <a:ext uri="{FF2B5EF4-FFF2-40B4-BE49-F238E27FC236}">
                <a16:creationId xmlns:a16="http://schemas.microsoft.com/office/drawing/2014/main" id="{B8EFFFF6-6BEE-459B-B067-8DF548957102}"/>
              </a:ext>
            </a:extLst>
          </p:cNvPr>
          <p:cNvGraphicFramePr>
            <a:graphicFrameLocks/>
          </p:cNvGraphicFramePr>
          <p:nvPr>
            <p:extLst>
              <p:ext uri="{D42A27DB-BD31-4B8C-83A1-F6EECF244321}">
                <p14:modId xmlns:p14="http://schemas.microsoft.com/office/powerpoint/2010/main" val="3103006715"/>
              </p:ext>
            </p:extLst>
          </p:nvPr>
        </p:nvGraphicFramePr>
        <p:xfrm>
          <a:off x="9447099" y="1974850"/>
          <a:ext cx="1692000" cy="4445000"/>
        </p:xfrm>
        <a:graphic>
          <a:graphicData uri="http://schemas.openxmlformats.org/drawingml/2006/chart">
            <c:chart xmlns:c="http://schemas.openxmlformats.org/drawingml/2006/chart" xmlns:r="http://schemas.openxmlformats.org/officeDocument/2006/relationships" r:id="rId9"/>
          </a:graphicData>
        </a:graphic>
      </p:graphicFrame>
      <p:sp>
        <p:nvSpPr>
          <p:cNvPr id="4" name="Slide Number Placeholder 3">
            <a:extLst>
              <a:ext uri="{FF2B5EF4-FFF2-40B4-BE49-F238E27FC236}">
                <a16:creationId xmlns:a16="http://schemas.microsoft.com/office/drawing/2014/main" id="{57221330-B7F3-4FF3-8C63-E54905B491F9}"/>
              </a:ext>
            </a:extLst>
          </p:cNvPr>
          <p:cNvSpPr>
            <a:spLocks noGrp="1"/>
          </p:cNvSpPr>
          <p:nvPr>
            <p:ph type="sldNum" sz="quarter" idx="10"/>
          </p:nvPr>
        </p:nvSpPr>
        <p:spPr/>
        <p:txBody>
          <a:bodyPr/>
          <a:lstStyle/>
          <a:p>
            <a:fld id="{9784CBA3-D598-4B1F-BAA3-EE14B5154290}" type="slidenum">
              <a:rPr lang="en-AU" smtClean="0"/>
              <a:pPr/>
              <a:t>29</a:t>
            </a:fld>
            <a:endParaRPr lang="en-AU" dirty="0"/>
          </a:p>
        </p:txBody>
      </p:sp>
    </p:spTree>
    <p:extLst>
      <p:ext uri="{BB962C8B-B14F-4D97-AF65-F5344CB8AC3E}">
        <p14:creationId xmlns:p14="http://schemas.microsoft.com/office/powerpoint/2010/main" val="366409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1"/>
                </a:solidFill>
                <a:latin typeface="+mj-lt"/>
              </a:rPr>
              <a:t>Contents</a:t>
            </a:r>
          </a:p>
        </p:txBody>
      </p:sp>
      <p:graphicFrame>
        <p:nvGraphicFramePr>
          <p:cNvPr id="5" name="Content Placeholder 4"/>
          <p:cNvGraphicFramePr>
            <a:graphicFrameLocks noGrp="1"/>
          </p:cNvGraphicFramePr>
          <p:nvPr>
            <p:ph sz="quarter" idx="11"/>
            <p:custDataLst>
              <p:tags r:id="rId2"/>
            </p:custDataLst>
            <p:extLst>
              <p:ext uri="{D42A27DB-BD31-4B8C-83A1-F6EECF244321}">
                <p14:modId xmlns:p14="http://schemas.microsoft.com/office/powerpoint/2010/main" val="2612703880"/>
              </p:ext>
            </p:extLst>
          </p:nvPr>
        </p:nvGraphicFramePr>
        <p:xfrm>
          <a:off x="327025" y="1407964"/>
          <a:ext cx="4608606" cy="1716514"/>
        </p:xfrm>
        <a:graphic>
          <a:graphicData uri="http://schemas.openxmlformats.org/drawingml/2006/table">
            <a:tbl>
              <a:tblPr firstRow="1">
                <a:solidFill>
                  <a:srgbClr val="FFFFFF">
                    <a:alpha val="0"/>
                  </a:srgbClr>
                </a:solidFill>
                <a:tableStyleId>{5C22544A-7EE6-4342-B048-85BDC9FD1C3A}</a:tableStyleId>
              </a:tblPr>
              <a:tblGrid>
                <a:gridCol w="3744492">
                  <a:extLst>
                    <a:ext uri="{9D8B030D-6E8A-4147-A177-3AD203B41FA5}">
                      <a16:colId xmlns:a16="http://schemas.microsoft.com/office/drawing/2014/main" val="20000"/>
                    </a:ext>
                  </a:extLst>
                </a:gridCol>
                <a:gridCol w="864114">
                  <a:extLst>
                    <a:ext uri="{9D8B030D-6E8A-4147-A177-3AD203B41FA5}">
                      <a16:colId xmlns:a16="http://schemas.microsoft.com/office/drawing/2014/main" val="20001"/>
                    </a:ext>
                  </a:extLst>
                </a:gridCol>
              </a:tblGrid>
              <a:tr h="558275">
                <a:tc>
                  <a:txBody>
                    <a:bodyPr/>
                    <a:lstStyle/>
                    <a:p>
                      <a:pPr algn="l"/>
                      <a:r>
                        <a:rPr lang="en-NZ" sz="3200" b="0" u="none" dirty="0">
                          <a:solidFill>
                            <a:schemeClr val="accent1"/>
                          </a:solidFill>
                          <a:latin typeface="+mn-lt"/>
                        </a:rPr>
                        <a:t>1</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9137">
                <a:tc>
                  <a:txBody>
                    <a:bodyPr/>
                    <a:lstStyle/>
                    <a:p>
                      <a:pPr algn="l"/>
                      <a:r>
                        <a:rPr lang="en-NZ" sz="1200" b="0" u="none" dirty="0">
                          <a:solidFill>
                            <a:schemeClr val="accent1"/>
                          </a:solidFill>
                          <a:latin typeface="+mn-lt"/>
                        </a:rPr>
                        <a:t>Research approach</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8275">
                <a:tc>
                  <a:txBody>
                    <a:bodyPr/>
                    <a:lstStyle/>
                    <a:p>
                      <a:pPr algn="l"/>
                      <a:r>
                        <a:rPr lang="en-NZ" sz="3200" b="0" u="none" dirty="0">
                          <a:solidFill>
                            <a:schemeClr val="accent1"/>
                          </a:solidFill>
                          <a:latin typeface="+mn-lt"/>
                        </a:rPr>
                        <a:t>2</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9137">
                <a:tc>
                  <a:txBody>
                    <a:bodyPr/>
                    <a:lstStyle/>
                    <a:p>
                      <a:pPr algn="l"/>
                      <a:r>
                        <a:rPr lang="en-NZ" sz="1200" b="0" u="none" dirty="0">
                          <a:solidFill>
                            <a:schemeClr val="accent1"/>
                          </a:solidFill>
                          <a:latin typeface="+mn-lt"/>
                        </a:rPr>
                        <a:t>Key insights</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6</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6" name="Content Placeholder 5"/>
          <p:cNvGraphicFramePr>
            <a:graphicFrameLocks noGrp="1"/>
          </p:cNvGraphicFramePr>
          <p:nvPr>
            <p:ph sz="quarter" idx="12"/>
            <p:custDataLst>
              <p:tags r:id="rId3"/>
            </p:custDataLst>
            <p:extLst>
              <p:ext uri="{D42A27DB-BD31-4B8C-83A1-F6EECF244321}">
                <p14:modId xmlns:p14="http://schemas.microsoft.com/office/powerpoint/2010/main" val="3598169076"/>
              </p:ext>
            </p:extLst>
          </p:nvPr>
        </p:nvGraphicFramePr>
        <p:xfrm>
          <a:off x="5503863" y="1407964"/>
          <a:ext cx="4608606" cy="1716514"/>
        </p:xfrm>
        <a:graphic>
          <a:graphicData uri="http://schemas.openxmlformats.org/drawingml/2006/table">
            <a:tbl>
              <a:tblPr firstRow="1">
                <a:solidFill>
                  <a:srgbClr val="FFFFFF">
                    <a:alpha val="0"/>
                  </a:srgbClr>
                </a:solidFill>
                <a:tableStyleId>{5C22544A-7EE6-4342-B048-85BDC9FD1C3A}</a:tableStyleId>
              </a:tblPr>
              <a:tblGrid>
                <a:gridCol w="3744492">
                  <a:extLst>
                    <a:ext uri="{9D8B030D-6E8A-4147-A177-3AD203B41FA5}">
                      <a16:colId xmlns:a16="http://schemas.microsoft.com/office/drawing/2014/main" val="20000"/>
                    </a:ext>
                  </a:extLst>
                </a:gridCol>
                <a:gridCol w="864114">
                  <a:extLst>
                    <a:ext uri="{9D8B030D-6E8A-4147-A177-3AD203B41FA5}">
                      <a16:colId xmlns:a16="http://schemas.microsoft.com/office/drawing/2014/main" val="20001"/>
                    </a:ext>
                  </a:extLst>
                </a:gridCol>
              </a:tblGrid>
              <a:tr h="558275">
                <a:tc>
                  <a:txBody>
                    <a:bodyPr/>
                    <a:lstStyle/>
                    <a:p>
                      <a:pPr algn="l"/>
                      <a:r>
                        <a:rPr lang="en-NZ" sz="3200" b="0" u="none" dirty="0">
                          <a:solidFill>
                            <a:schemeClr val="accent1"/>
                          </a:solidFill>
                          <a:latin typeface="+mn-lt"/>
                        </a:rPr>
                        <a:t>3</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9137">
                <a:tc>
                  <a:txBody>
                    <a:bodyPr/>
                    <a:lstStyle/>
                    <a:p>
                      <a:pPr algn="l"/>
                      <a:r>
                        <a:rPr lang="en-NZ" sz="1200" b="0" u="none" dirty="0">
                          <a:solidFill>
                            <a:schemeClr val="accent1"/>
                          </a:solidFill>
                          <a:latin typeface="+mn-lt"/>
                        </a:rPr>
                        <a:t>Detailed insights</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10</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8275">
                <a:tc>
                  <a:txBody>
                    <a:bodyPr/>
                    <a:lstStyle/>
                    <a:p>
                      <a:pPr algn="l"/>
                      <a:r>
                        <a:rPr lang="en-NZ" sz="3200" b="0" u="none" dirty="0">
                          <a:solidFill>
                            <a:schemeClr val="accent1"/>
                          </a:solidFill>
                          <a:latin typeface="+mn-lt"/>
                        </a:rPr>
                        <a:t>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en-NZ" sz="1200" b="0" u="none" dirty="0">
                        <a:solidFill>
                          <a:schemeClr val="accent1"/>
                        </a:solidFill>
                        <a:latin typeface="+mn-lt"/>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9137">
                <a:tc>
                  <a:txBody>
                    <a:bodyPr/>
                    <a:lstStyle/>
                    <a:p>
                      <a:pPr algn="l"/>
                      <a:r>
                        <a:rPr lang="en-NZ" sz="1200" b="0" u="none" dirty="0">
                          <a:solidFill>
                            <a:schemeClr val="accent1"/>
                          </a:solidFill>
                          <a:latin typeface="+mn-lt"/>
                        </a:rPr>
                        <a:t>Appendix: measures by region</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en-NZ" sz="1200" b="0" u="none" dirty="0">
                          <a:solidFill>
                            <a:schemeClr val="accent1"/>
                          </a:solidFill>
                          <a:latin typeface="+mn-lt"/>
                        </a:rPr>
                        <a:t>34</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9FFCB231-75DC-49BC-B30D-E50B79533A43}"/>
              </a:ext>
            </a:extLst>
          </p:cNvPr>
          <p:cNvSpPr>
            <a:spLocks noGrp="1"/>
          </p:cNvSpPr>
          <p:nvPr>
            <p:ph type="sldNum" sz="quarter" idx="10"/>
          </p:nvPr>
        </p:nvSpPr>
        <p:spPr/>
        <p:txBody>
          <a:bodyPr/>
          <a:lstStyle/>
          <a:p>
            <a:fld id="{9784CBA3-D598-4B1F-BAA3-EE14B5154290}" type="slidenum">
              <a:rPr lang="en-AU" smtClean="0"/>
              <a:pPr/>
              <a:t>3</a:t>
            </a:fld>
            <a:endParaRPr lang="en-AU" dirty="0"/>
          </a:p>
        </p:txBody>
      </p:sp>
    </p:spTree>
    <p:custDataLst>
      <p:tags r:id="rId1"/>
    </p:custDataLst>
    <p:extLst>
      <p:ext uri="{BB962C8B-B14F-4D97-AF65-F5344CB8AC3E}">
        <p14:creationId xmlns:p14="http://schemas.microsoft.com/office/powerpoint/2010/main" val="132887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806729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58" name="think-cell Slide" r:id="rId7" imgW="270" imgH="270" progId="TCLayout.ActiveDocument.1">
                  <p:embed/>
                </p:oleObj>
              </mc:Choice>
              <mc:Fallback>
                <p:oleObj name="think-cell Slide" r:id="rId7" imgW="270" imgH="270" progId="TCLayout.ActiveDocument.1">
                  <p:embed/>
                  <p:pic>
                    <p:nvPicPr>
                      <p:cNvPr id="6" name="Object 5"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a:latin typeface="Arial" panose="020B0604020202020204" pitchFamily="34" charset="0"/>
              <a:ea typeface="+mj-ea"/>
              <a:cs typeface="+mj-cs"/>
              <a:sym typeface="Arial" panose="020B0604020202020204" pitchFamily="34" charset="0"/>
            </a:endParaRPr>
          </a:p>
        </p:txBody>
      </p:sp>
      <p:graphicFrame>
        <p:nvGraphicFramePr>
          <p:cNvPr id="3" name="Table 2">
            <a:extLst>
              <a:ext uri="{FF2B5EF4-FFF2-40B4-BE49-F238E27FC236}">
                <a16:creationId xmlns:a16="http://schemas.microsoft.com/office/drawing/2014/main" id="{37527A4A-A227-4B53-AAD7-DB469DD8590F}"/>
              </a:ext>
            </a:extLst>
          </p:cNvPr>
          <p:cNvGraphicFramePr>
            <a:graphicFrameLocks noGrp="1"/>
          </p:cNvGraphicFramePr>
          <p:nvPr>
            <p:extLst>
              <p:ext uri="{D42A27DB-BD31-4B8C-83A1-F6EECF244321}">
                <p14:modId xmlns:p14="http://schemas.microsoft.com/office/powerpoint/2010/main" val="2391283987"/>
              </p:ext>
            </p:extLst>
          </p:nvPr>
        </p:nvGraphicFramePr>
        <p:xfrm>
          <a:off x="3326440" y="2449529"/>
          <a:ext cx="6408000" cy="2678400"/>
        </p:xfrm>
        <a:graphic>
          <a:graphicData uri="http://schemas.openxmlformats.org/drawingml/2006/table">
            <a:tbl>
              <a:tblPr/>
              <a:tblGrid>
                <a:gridCol w="640800">
                  <a:extLst>
                    <a:ext uri="{9D8B030D-6E8A-4147-A177-3AD203B41FA5}">
                      <a16:colId xmlns:a16="http://schemas.microsoft.com/office/drawing/2014/main" val="3636229249"/>
                    </a:ext>
                  </a:extLst>
                </a:gridCol>
                <a:gridCol w="640800">
                  <a:extLst>
                    <a:ext uri="{9D8B030D-6E8A-4147-A177-3AD203B41FA5}">
                      <a16:colId xmlns:a16="http://schemas.microsoft.com/office/drawing/2014/main" val="2530482555"/>
                    </a:ext>
                  </a:extLst>
                </a:gridCol>
                <a:gridCol w="640800">
                  <a:extLst>
                    <a:ext uri="{9D8B030D-6E8A-4147-A177-3AD203B41FA5}">
                      <a16:colId xmlns:a16="http://schemas.microsoft.com/office/drawing/2014/main" val="2164311421"/>
                    </a:ext>
                  </a:extLst>
                </a:gridCol>
                <a:gridCol w="640800">
                  <a:extLst>
                    <a:ext uri="{9D8B030D-6E8A-4147-A177-3AD203B41FA5}">
                      <a16:colId xmlns:a16="http://schemas.microsoft.com/office/drawing/2014/main" val="778474277"/>
                    </a:ext>
                  </a:extLst>
                </a:gridCol>
                <a:gridCol w="640800">
                  <a:extLst>
                    <a:ext uri="{9D8B030D-6E8A-4147-A177-3AD203B41FA5}">
                      <a16:colId xmlns:a16="http://schemas.microsoft.com/office/drawing/2014/main" val="655981902"/>
                    </a:ext>
                  </a:extLst>
                </a:gridCol>
                <a:gridCol w="640800">
                  <a:extLst>
                    <a:ext uri="{9D8B030D-6E8A-4147-A177-3AD203B41FA5}">
                      <a16:colId xmlns:a16="http://schemas.microsoft.com/office/drawing/2014/main" val="330696029"/>
                    </a:ext>
                  </a:extLst>
                </a:gridCol>
                <a:gridCol w="640800">
                  <a:extLst>
                    <a:ext uri="{9D8B030D-6E8A-4147-A177-3AD203B41FA5}">
                      <a16:colId xmlns:a16="http://schemas.microsoft.com/office/drawing/2014/main" val="1358719687"/>
                    </a:ext>
                  </a:extLst>
                </a:gridCol>
                <a:gridCol w="640800">
                  <a:extLst>
                    <a:ext uri="{9D8B030D-6E8A-4147-A177-3AD203B41FA5}">
                      <a16:colId xmlns:a16="http://schemas.microsoft.com/office/drawing/2014/main" val="2009202180"/>
                    </a:ext>
                  </a:extLst>
                </a:gridCol>
                <a:gridCol w="640800">
                  <a:extLst>
                    <a:ext uri="{9D8B030D-6E8A-4147-A177-3AD203B41FA5}">
                      <a16:colId xmlns:a16="http://schemas.microsoft.com/office/drawing/2014/main" val="4044800472"/>
                    </a:ext>
                  </a:extLst>
                </a:gridCol>
                <a:gridCol w="640800">
                  <a:extLst>
                    <a:ext uri="{9D8B030D-6E8A-4147-A177-3AD203B41FA5}">
                      <a16:colId xmlns:a16="http://schemas.microsoft.com/office/drawing/2014/main" val="2933758974"/>
                    </a:ext>
                  </a:extLst>
                </a:gridCol>
              </a:tblGrid>
              <a:tr h="334800">
                <a:tc>
                  <a:txBody>
                    <a:bodyPr/>
                    <a:lstStyle/>
                    <a:p>
                      <a:pPr algn="ctr" fontAlgn="ctr"/>
                      <a:r>
                        <a:rPr lang="en-NZ" sz="1000" b="0" i="0" u="none" strike="noStrike">
                          <a:solidFill>
                            <a:srgbClr val="000000"/>
                          </a:solidFill>
                          <a:effectLst/>
                          <a:latin typeface="Arial" panose="020B0604020202020204" pitchFamily="34" charset="0"/>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7FA"/>
                    </a:solidFill>
                  </a:tcPr>
                </a:tc>
                <a:tc>
                  <a:txBody>
                    <a:bodyPr/>
                    <a:lstStyle/>
                    <a:p>
                      <a:pPr algn="ctr" fontAlgn="ctr"/>
                      <a:r>
                        <a:rPr lang="en-NZ" sz="1000" b="0" i="0" u="none" strike="noStrike">
                          <a:solidFill>
                            <a:srgbClr val="000000"/>
                          </a:solidFill>
                          <a:effectLst/>
                          <a:latin typeface="Arial" panose="020B0604020202020204" pitchFamily="34" charset="0"/>
                        </a:rPr>
                        <a:t>66%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BEE"/>
                    </a:solidFill>
                  </a:tcPr>
                </a:tc>
                <a:tc>
                  <a:txBody>
                    <a:bodyPr/>
                    <a:lstStyle/>
                    <a:p>
                      <a:pPr algn="ctr" fontAlgn="ctr"/>
                      <a:r>
                        <a:rPr lang="en-NZ" sz="1000" b="0" i="0" u="none" strike="noStrike">
                          <a:solidFill>
                            <a:srgbClr val="000000"/>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4E7"/>
                    </a:solidFill>
                  </a:tcPr>
                </a:tc>
                <a:tc>
                  <a:txBody>
                    <a:bodyPr/>
                    <a:lstStyle/>
                    <a:p>
                      <a:pPr algn="ctr" fontAlgn="ctr"/>
                      <a:r>
                        <a:rPr lang="en-NZ" sz="1000" b="0" i="0" u="none" strike="noStrike">
                          <a:solidFill>
                            <a:srgbClr val="000000"/>
                          </a:solidFill>
                          <a:effectLst/>
                          <a:latin typeface="Arial" panose="020B0604020202020204" pitchFamily="34" charset="0"/>
                        </a:rPr>
                        <a:t>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ctr"/>
                      <a:r>
                        <a:rPr lang="en-NZ" sz="1000" b="0" i="0" u="none" strike="noStrike">
                          <a:solidFill>
                            <a:srgbClr val="000000"/>
                          </a:solidFill>
                          <a:effectLst/>
                          <a:latin typeface="Arial" panose="020B0604020202020204" pitchFamily="34" charset="0"/>
                        </a:rPr>
                        <a:t>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7FAFB"/>
                    </a:solidFill>
                  </a:tcPr>
                </a:tc>
                <a:tc>
                  <a:txBody>
                    <a:bodyPr/>
                    <a:lstStyle/>
                    <a:p>
                      <a:pPr algn="ctr" fontAlgn="ctr"/>
                      <a:r>
                        <a:rPr lang="en-NZ" sz="1000" b="0" i="0" u="none" strike="noStrike">
                          <a:solidFill>
                            <a:srgbClr val="000000"/>
                          </a:solidFill>
                          <a:effectLst/>
                          <a:latin typeface="Arial" panose="020B0604020202020204" pitchFamily="34" charset="0"/>
                        </a:rPr>
                        <a:t>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E8D4"/>
                    </a:solidFill>
                  </a:tcPr>
                </a:tc>
                <a:tc>
                  <a:txBody>
                    <a:bodyPr/>
                    <a:lstStyle/>
                    <a:p>
                      <a:pPr algn="ctr" fontAlgn="ctr"/>
                      <a:r>
                        <a:rPr lang="en-NZ" sz="1000" b="0" i="0" u="none" strike="noStrike">
                          <a:solidFill>
                            <a:srgbClr val="000000"/>
                          </a:solidFill>
                          <a:effectLst/>
                          <a:latin typeface="Arial" panose="020B0604020202020204" pitchFamily="34" charset="0"/>
                        </a:rPr>
                        <a:t>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E6D0"/>
                    </a:solidFill>
                  </a:tcPr>
                </a:tc>
                <a:tc>
                  <a:txBody>
                    <a:bodyPr/>
                    <a:lstStyle/>
                    <a:p>
                      <a:pPr algn="ctr" fontAlgn="ctr"/>
                      <a:r>
                        <a:rPr lang="en-NZ" sz="1000" b="0" i="0" u="none" strike="noStrike">
                          <a:solidFill>
                            <a:srgbClr val="000000"/>
                          </a:solidFill>
                          <a:effectLst/>
                          <a:latin typeface="Arial" panose="020B0604020202020204" pitchFamily="34" charset="0"/>
                        </a:rPr>
                        <a:t>63%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D6AE"/>
                    </a:solidFill>
                  </a:tcPr>
                </a:tc>
                <a:tc>
                  <a:txBody>
                    <a:bodyPr/>
                    <a:lstStyle/>
                    <a:p>
                      <a:pPr algn="ctr" fontAlgn="ctr"/>
                      <a:r>
                        <a:rPr lang="en-NZ" sz="1000" b="0" i="0" u="none" strike="noStrike">
                          <a:solidFill>
                            <a:srgbClr val="000000"/>
                          </a:solidFill>
                          <a:effectLst/>
                          <a:latin typeface="Arial" panose="020B0604020202020204" pitchFamily="34" charset="0"/>
                        </a:rPr>
                        <a:t>52%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7CA"/>
                    </a:solidFill>
                  </a:tcPr>
                </a:tc>
                <a:extLst>
                  <a:ext uri="{0D108BD9-81ED-4DB2-BD59-A6C34878D82A}">
                    <a16:rowId xmlns:a16="http://schemas.microsoft.com/office/drawing/2014/main" val="3058120810"/>
                  </a:ext>
                </a:extLst>
              </a:tr>
              <a:tr h="334800">
                <a:tc>
                  <a:txBody>
                    <a:bodyPr/>
                    <a:lstStyle/>
                    <a:p>
                      <a:pPr algn="ctr" fontAlgn="ctr"/>
                      <a:r>
                        <a:rPr lang="en-NZ" sz="1000" b="0" i="0" u="none" strike="noStrike">
                          <a:solidFill>
                            <a:srgbClr val="000000"/>
                          </a:solidFill>
                          <a:effectLst/>
                          <a:latin typeface="Arial" panose="020B0604020202020204" pitchFamily="34" charset="0"/>
                        </a:rPr>
                        <a:t>49%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A7AA"/>
                    </a:solidFill>
                  </a:tcPr>
                </a:tc>
                <a:tc>
                  <a:txBody>
                    <a:bodyPr/>
                    <a:lstStyle/>
                    <a:p>
                      <a:pPr algn="ctr" fontAlgn="ctr"/>
                      <a:r>
                        <a:rPr lang="en-NZ" sz="1000" b="0" i="0" u="none" strike="noStrike">
                          <a:solidFill>
                            <a:srgbClr val="000000"/>
                          </a:solidFill>
                          <a:effectLst/>
                          <a:latin typeface="Arial" panose="020B0604020202020204" pitchFamily="34" charset="0"/>
                        </a:rPr>
                        <a:t>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2DEC0"/>
                    </a:solidFill>
                  </a:tcPr>
                </a:tc>
                <a:tc>
                  <a:txBody>
                    <a:bodyPr/>
                    <a:lstStyle/>
                    <a:p>
                      <a:pPr algn="ctr" fontAlgn="ctr"/>
                      <a:r>
                        <a:rPr lang="en-NZ" sz="1000" b="0" i="0" u="none" strike="noStrike">
                          <a:solidFill>
                            <a:srgbClr val="000000"/>
                          </a:solidFill>
                          <a:effectLst/>
                          <a:latin typeface="Arial" panose="020B0604020202020204" pitchFamily="34" charset="0"/>
                        </a:rPr>
                        <a:t>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3D8B2"/>
                    </a:solidFill>
                  </a:tcPr>
                </a:tc>
                <a:tc>
                  <a:txBody>
                    <a:bodyPr/>
                    <a:lstStyle/>
                    <a:p>
                      <a:pPr algn="ctr" fontAlgn="ctr"/>
                      <a:r>
                        <a:rPr lang="en-NZ" sz="1000" b="0" i="0" u="none" strike="noStrike">
                          <a:solidFill>
                            <a:srgbClr val="000000"/>
                          </a:solidFill>
                          <a:effectLst/>
                          <a:latin typeface="Arial" panose="020B0604020202020204" pitchFamily="34" charset="0"/>
                        </a:rPr>
                        <a:t>50%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2C4"/>
                    </a:solidFill>
                  </a:tcPr>
                </a:tc>
                <a:tc>
                  <a:txBody>
                    <a:bodyPr/>
                    <a:lstStyle/>
                    <a:p>
                      <a:pPr algn="ctr" fontAlgn="ctr"/>
                      <a:r>
                        <a:rPr lang="en-NZ" sz="1000" b="0" i="0" u="none" strike="noStrike">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ctr"/>
                      <a:r>
                        <a:rPr lang="en-NZ" sz="1000" b="0" i="0" u="none" strike="noStrike">
                          <a:solidFill>
                            <a:srgbClr val="000000"/>
                          </a:solidFill>
                          <a:effectLst/>
                          <a:latin typeface="Arial" panose="020B0604020202020204" pitchFamily="34" charset="0"/>
                        </a:rPr>
                        <a:t>65%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0F1E7"/>
                    </a:solidFill>
                  </a:tcPr>
                </a:tc>
                <a:tc>
                  <a:txBody>
                    <a:bodyPr/>
                    <a:lstStyle/>
                    <a:p>
                      <a:pPr algn="ctr" fontAlgn="ctr"/>
                      <a:r>
                        <a:rPr lang="en-NZ" sz="1000" b="0" i="0" u="none" strike="noStrike">
                          <a:solidFill>
                            <a:srgbClr val="000000"/>
                          </a:solidFill>
                          <a:effectLst/>
                          <a:latin typeface="Arial" panose="020B0604020202020204" pitchFamily="34" charset="0"/>
                        </a:rPr>
                        <a:t>49%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B5B7"/>
                    </a:solidFill>
                  </a:tcPr>
                </a:tc>
                <a:tc>
                  <a:txBody>
                    <a:bodyPr/>
                    <a:lstStyle/>
                    <a:p>
                      <a:pPr algn="ctr" fontAlgn="ctr"/>
                      <a:r>
                        <a:rPr lang="en-NZ" sz="1000" b="0" i="0" u="none" strike="noStrike">
                          <a:solidFill>
                            <a:srgbClr val="000000"/>
                          </a:solidFill>
                          <a:effectLst/>
                          <a:latin typeface="Arial" panose="020B0604020202020204" pitchFamily="34" charset="0"/>
                        </a:rPr>
                        <a:t>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E7D2"/>
                    </a:solidFill>
                  </a:tcPr>
                </a:tc>
                <a:tc>
                  <a:txBody>
                    <a:bodyPr/>
                    <a:lstStyle/>
                    <a:p>
                      <a:pPr algn="ctr" fontAlgn="ctr"/>
                      <a:r>
                        <a:rPr lang="en-NZ" sz="1000" b="0" i="0" u="none" strike="noStrike">
                          <a:solidFill>
                            <a:srgbClr val="000000"/>
                          </a:solidFill>
                          <a:effectLst/>
                          <a:latin typeface="Arial" panose="020B0604020202020204" pitchFamily="34" charset="0"/>
                        </a:rPr>
                        <a:t>49%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AFB1"/>
                    </a:solidFill>
                  </a:tcPr>
                </a:tc>
                <a:extLst>
                  <a:ext uri="{0D108BD9-81ED-4DB2-BD59-A6C34878D82A}">
                    <a16:rowId xmlns:a16="http://schemas.microsoft.com/office/drawing/2014/main" val="3972916935"/>
                  </a:ext>
                </a:extLst>
              </a:tr>
              <a:tr h="334800">
                <a:tc>
                  <a:txBody>
                    <a:bodyPr/>
                    <a:lstStyle/>
                    <a:p>
                      <a:pPr algn="ctr" fontAlgn="ctr"/>
                      <a:r>
                        <a:rPr lang="en-NZ" sz="1000" b="0" i="0" u="none" strike="noStrike">
                          <a:solidFill>
                            <a:srgbClr val="000000"/>
                          </a:solidFill>
                          <a:effectLst/>
                          <a:latin typeface="Arial" panose="020B0604020202020204" pitchFamily="34" charset="0"/>
                        </a:rPr>
                        <a:t>52%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092"/>
                    </a:solidFill>
                  </a:tcPr>
                </a:tc>
                <a:tc>
                  <a:txBody>
                    <a:bodyPr/>
                    <a:lstStyle/>
                    <a:p>
                      <a:pPr algn="ctr" fontAlgn="ctr"/>
                      <a:r>
                        <a:rPr lang="en-NZ" sz="1000" b="0" i="0" u="none" strike="noStrike">
                          <a:solidFill>
                            <a:srgbClr val="000000"/>
                          </a:solidFill>
                          <a:effectLst/>
                          <a:latin typeface="Arial" panose="020B0604020202020204" pitchFamily="34" charset="0"/>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1F1E8"/>
                    </a:solidFill>
                  </a:tcPr>
                </a:tc>
                <a:tc>
                  <a:txBody>
                    <a:bodyPr/>
                    <a:lstStyle/>
                    <a:p>
                      <a:pPr algn="ctr" fontAlgn="ctr"/>
                      <a:r>
                        <a:rPr lang="en-NZ" sz="1000" b="0" i="0" u="none" strike="noStrike">
                          <a:solidFill>
                            <a:srgbClr val="000000"/>
                          </a:solidFill>
                          <a:effectLst/>
                          <a:latin typeface="Arial" panose="020B0604020202020204" pitchFamily="34" charset="0"/>
                        </a:rPr>
                        <a:t>52%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8E90"/>
                    </a:solidFill>
                  </a:tcPr>
                </a:tc>
                <a:tc>
                  <a:txBody>
                    <a:bodyPr/>
                    <a:lstStyle/>
                    <a:p>
                      <a:pPr algn="ctr" fontAlgn="ctr"/>
                      <a:r>
                        <a:rPr lang="en-NZ" sz="1000" b="0" i="0" u="none" strike="noStrike">
                          <a:solidFill>
                            <a:srgbClr val="000000"/>
                          </a:solidFill>
                          <a:effectLst/>
                          <a:latin typeface="Arial" panose="020B0604020202020204" pitchFamily="34" charset="0"/>
                        </a:rPr>
                        <a:t>52%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C9E"/>
                    </a:solidFill>
                  </a:tcPr>
                </a:tc>
                <a:tc>
                  <a:txBody>
                    <a:bodyPr/>
                    <a:lstStyle/>
                    <a:p>
                      <a:pPr algn="ctr" fontAlgn="ctr"/>
                      <a:r>
                        <a:rPr lang="en-NZ" sz="1000" b="0" i="0" u="none" strike="noStrike">
                          <a:solidFill>
                            <a:srgbClr val="000000"/>
                          </a:solidFill>
                          <a:effectLst/>
                          <a:latin typeface="Arial" panose="020B0604020202020204" pitchFamily="34" charset="0"/>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6F1"/>
                    </a:solidFill>
                  </a:tcPr>
                </a:tc>
                <a:tc>
                  <a:txBody>
                    <a:bodyPr/>
                    <a:lstStyle/>
                    <a:p>
                      <a:pPr algn="ctr" fontAlgn="ctr"/>
                      <a:r>
                        <a:rPr lang="en-NZ" sz="1000" b="0" i="0" u="none" strike="noStrike">
                          <a:solidFill>
                            <a:srgbClr val="000000"/>
                          </a:solidFill>
                          <a:effectLst/>
                          <a:latin typeface="Arial" panose="020B0604020202020204" pitchFamily="34" charset="0"/>
                        </a:rPr>
                        <a:t>61%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AF5EF"/>
                    </a:solidFill>
                  </a:tcPr>
                </a:tc>
                <a:tc>
                  <a:txBody>
                    <a:bodyPr/>
                    <a:lstStyle/>
                    <a:p>
                      <a:pPr algn="ctr" fontAlgn="ctr"/>
                      <a:r>
                        <a:rPr lang="en-NZ" sz="1000" b="0" i="0" u="none" strike="noStrike">
                          <a:solidFill>
                            <a:srgbClr val="000000"/>
                          </a:solidFill>
                          <a:effectLst/>
                          <a:latin typeface="Arial" panose="020B0604020202020204" pitchFamily="34" charset="0"/>
                        </a:rPr>
                        <a:t>55%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7EA"/>
                    </a:solidFill>
                  </a:tcPr>
                </a:tc>
                <a:tc>
                  <a:txBody>
                    <a:bodyPr/>
                    <a:lstStyle/>
                    <a:p>
                      <a:pPr algn="ctr" fontAlgn="ctr"/>
                      <a:r>
                        <a:rPr lang="en-NZ" sz="1000" b="0" i="0" u="none" strike="noStrike">
                          <a:solidFill>
                            <a:srgbClr val="000000"/>
                          </a:solidFill>
                          <a:effectLst/>
                          <a:latin typeface="Arial" panose="020B0604020202020204" pitchFamily="34" charset="0"/>
                        </a:rPr>
                        <a:t>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0DDBD"/>
                    </a:solidFill>
                  </a:tcPr>
                </a:tc>
                <a:tc>
                  <a:txBody>
                    <a:bodyPr/>
                    <a:lstStyle/>
                    <a:p>
                      <a:pPr algn="ctr" fontAlgn="ctr"/>
                      <a:r>
                        <a:rPr lang="en-NZ" sz="1000" b="0" i="0" u="none" strike="noStrike">
                          <a:solidFill>
                            <a:srgbClr val="000000"/>
                          </a:solidFill>
                          <a:effectLst/>
                          <a:latin typeface="Arial" panose="020B0604020202020204" pitchFamily="34" charset="0"/>
                        </a:rPr>
                        <a:t>50%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extLst>
                  <a:ext uri="{0D108BD9-81ED-4DB2-BD59-A6C34878D82A}">
                    <a16:rowId xmlns:a16="http://schemas.microsoft.com/office/drawing/2014/main" val="550171718"/>
                  </a:ext>
                </a:extLst>
              </a:tr>
              <a:tr h="334800">
                <a:tc>
                  <a:txBody>
                    <a:bodyPr/>
                    <a:lstStyle/>
                    <a:p>
                      <a:pPr algn="ctr" fontAlgn="ctr"/>
                      <a:r>
                        <a:rPr lang="en-NZ" sz="1000" b="0" i="0" u="none" strike="noStrike">
                          <a:solidFill>
                            <a:srgbClr val="000000"/>
                          </a:solidFill>
                          <a:effectLst/>
                          <a:latin typeface="Arial" panose="020B0604020202020204" pitchFamily="34" charset="0"/>
                        </a:rPr>
                        <a:t>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6CC99"/>
                    </a:solidFill>
                  </a:tcPr>
                </a:tc>
                <a:tc>
                  <a:txBody>
                    <a:bodyPr/>
                    <a:lstStyle/>
                    <a:p>
                      <a:pPr algn="ctr" fontAlgn="ctr"/>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FE2"/>
                    </a:solidFill>
                  </a:tcPr>
                </a:tc>
                <a:tc>
                  <a:txBody>
                    <a:bodyPr/>
                    <a:lstStyle/>
                    <a:p>
                      <a:pPr algn="ctr" fontAlgn="ctr"/>
                      <a:r>
                        <a:rPr lang="en-NZ" sz="1000" b="0" i="0" u="none" strike="noStrike">
                          <a:solidFill>
                            <a:srgbClr val="000000"/>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ctr"/>
                      <a:r>
                        <a:rPr lang="en-NZ" sz="1000" b="0" i="0" u="none" strike="noStrike">
                          <a:solidFill>
                            <a:srgbClr val="000000"/>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B9BB"/>
                    </a:solidFill>
                  </a:tcPr>
                </a:tc>
                <a:tc>
                  <a:txBody>
                    <a:bodyPr/>
                    <a:lstStyle/>
                    <a:p>
                      <a:pPr algn="ctr" fontAlgn="ctr"/>
                      <a:r>
                        <a:rPr lang="en-NZ" sz="1000" b="0" i="0" u="none" strike="noStrike">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F3EA"/>
                    </a:solidFill>
                  </a:tcPr>
                </a:tc>
                <a:tc>
                  <a:txBody>
                    <a:bodyPr/>
                    <a:lstStyle/>
                    <a:p>
                      <a:pPr algn="ctr" fontAlgn="ctr"/>
                      <a:r>
                        <a:rPr lang="en-NZ" sz="1000" b="0" i="0" u="none" strike="noStrike">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42%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3ECDC"/>
                    </a:solidFill>
                  </a:tcPr>
                </a:tc>
                <a:tc>
                  <a:txBody>
                    <a:bodyPr/>
                    <a:lstStyle/>
                    <a:p>
                      <a:pPr algn="ctr" fontAlgn="ctr"/>
                      <a:r>
                        <a:rPr lang="en-NZ" sz="1000" b="0" i="0" u="none" strike="noStrike">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5F3EB"/>
                    </a:solidFill>
                  </a:tcPr>
                </a:tc>
                <a:tc>
                  <a:txBody>
                    <a:bodyPr/>
                    <a:lstStyle/>
                    <a:p>
                      <a:pPr algn="ctr" fontAlgn="ctr"/>
                      <a:r>
                        <a:rPr lang="en-NZ" sz="1000" b="0" i="0" u="none" strike="noStrike">
                          <a:solidFill>
                            <a:srgbClr val="000000"/>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7476"/>
                    </a:solidFill>
                  </a:tcPr>
                </a:tc>
                <a:tc>
                  <a:txBody>
                    <a:bodyPr/>
                    <a:lstStyle/>
                    <a:p>
                      <a:pPr algn="ctr" fontAlgn="ctr"/>
                      <a:r>
                        <a:rPr lang="en-NZ" sz="1000" b="0" i="0" u="none" strike="noStrike">
                          <a:solidFill>
                            <a:srgbClr val="000000"/>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787A"/>
                    </a:solidFill>
                  </a:tcPr>
                </a:tc>
                <a:extLst>
                  <a:ext uri="{0D108BD9-81ED-4DB2-BD59-A6C34878D82A}">
                    <a16:rowId xmlns:a16="http://schemas.microsoft.com/office/drawing/2014/main" val="1042354397"/>
                  </a:ext>
                </a:extLst>
              </a:tr>
              <a:tr h="334800">
                <a:tc>
                  <a:txBody>
                    <a:bodyPr/>
                    <a:lstStyle/>
                    <a:p>
                      <a:pPr algn="ctr" fontAlgn="ctr"/>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AD5AB"/>
                    </a:solidFill>
                  </a:tcPr>
                </a:tc>
                <a:tc>
                  <a:txBody>
                    <a:bodyPr/>
                    <a:lstStyle/>
                    <a:p>
                      <a:pPr algn="ctr" fontAlgn="ctr"/>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AD5AB"/>
                    </a:solidFill>
                  </a:tcPr>
                </a:tc>
                <a:tc>
                  <a:txBody>
                    <a:bodyPr/>
                    <a:lstStyle/>
                    <a:p>
                      <a:pPr algn="ctr" fontAlgn="ctr"/>
                      <a:r>
                        <a:rPr lang="en-NZ" sz="1000" b="0" i="0" u="none" strike="noStrike">
                          <a:solidFill>
                            <a:srgbClr val="000000"/>
                          </a:solidFill>
                          <a:effectLst/>
                          <a:latin typeface="Arial" panose="020B0604020202020204" pitchFamily="34" charset="0"/>
                        </a:rPr>
                        <a:t>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ctr"/>
                      <a:r>
                        <a:rPr lang="en-NZ" sz="1000" b="0" i="0" u="none" strike="noStrike">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CDE"/>
                    </a:solidFill>
                  </a:tcPr>
                </a:tc>
                <a:tc>
                  <a:txBody>
                    <a:bodyPr/>
                    <a:lstStyle/>
                    <a:p>
                      <a:pPr algn="ctr" fontAlgn="ctr"/>
                      <a:r>
                        <a:rPr lang="en-NZ" sz="1000" b="0" i="0" u="none" strike="noStrike">
                          <a:solidFill>
                            <a:srgbClr val="000000"/>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DE3C9"/>
                    </a:solidFill>
                  </a:tcPr>
                </a:tc>
                <a:tc>
                  <a:txBody>
                    <a:bodyPr/>
                    <a:lstStyle/>
                    <a:p>
                      <a:pPr algn="ctr" fontAlgn="ctr"/>
                      <a:r>
                        <a:rPr lang="en-NZ" sz="1000" b="0" i="0" u="none" strike="noStrike">
                          <a:solidFill>
                            <a:srgbClr val="000000"/>
                          </a:solidFill>
                          <a:effectLst/>
                          <a:latin typeface="Arial" panose="020B0604020202020204" pitchFamily="34" charset="0"/>
                        </a:rPr>
                        <a:t>34%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3F6"/>
                    </a:solidFill>
                  </a:tcPr>
                </a:tc>
                <a:tc>
                  <a:txBody>
                    <a:bodyPr/>
                    <a:lstStyle/>
                    <a:p>
                      <a:pPr algn="ctr" fontAlgn="ctr"/>
                      <a:r>
                        <a:rPr lang="en-NZ" sz="1000" b="0" i="0" u="none" strike="noStrike">
                          <a:solidFill>
                            <a:srgbClr val="000000"/>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ED0"/>
                    </a:solidFill>
                  </a:tcPr>
                </a:tc>
                <a:tc>
                  <a:txBody>
                    <a:bodyPr/>
                    <a:lstStyle/>
                    <a:p>
                      <a:pPr algn="ctr" fontAlgn="ctr"/>
                      <a:r>
                        <a:rPr lang="en-NZ" sz="1000" b="0" i="0" u="none" strike="noStrike">
                          <a:solidFill>
                            <a:srgbClr val="000000"/>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EA0"/>
                    </a:solidFill>
                  </a:tcPr>
                </a:tc>
                <a:tc>
                  <a:txBody>
                    <a:bodyPr/>
                    <a:lstStyle/>
                    <a:p>
                      <a:pPr algn="ctr" fontAlgn="ctr"/>
                      <a:r>
                        <a:rPr lang="en-NZ" sz="1000" b="0" i="0" u="none" strike="noStrike">
                          <a:solidFill>
                            <a:srgbClr val="000000"/>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F6F2"/>
                    </a:solidFill>
                  </a:tcPr>
                </a:tc>
                <a:extLst>
                  <a:ext uri="{0D108BD9-81ED-4DB2-BD59-A6C34878D82A}">
                    <a16:rowId xmlns:a16="http://schemas.microsoft.com/office/drawing/2014/main" val="1043272865"/>
                  </a:ext>
                </a:extLst>
              </a:tr>
              <a:tr h="334800">
                <a:tc>
                  <a:txBody>
                    <a:bodyPr/>
                    <a:lstStyle/>
                    <a:p>
                      <a:pPr algn="ctr" fontAlgn="ctr"/>
                      <a:r>
                        <a:rPr lang="en-NZ" sz="1000" b="0" i="0" u="none" strike="noStrike">
                          <a:solidFill>
                            <a:srgbClr val="000000"/>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FAFA"/>
                    </a:solidFill>
                  </a:tcPr>
                </a:tc>
                <a:tc>
                  <a:txBody>
                    <a:bodyPr/>
                    <a:lstStyle/>
                    <a:p>
                      <a:pPr algn="ctr" fontAlgn="ctr"/>
                      <a:r>
                        <a:rPr lang="en-NZ" sz="1000" b="0" i="0" u="none" strike="noStrike">
                          <a:solidFill>
                            <a:srgbClr val="00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2E5CD"/>
                    </a:solidFill>
                  </a:tcPr>
                </a:tc>
                <a:tc>
                  <a:txBody>
                    <a:bodyPr/>
                    <a:lstStyle/>
                    <a:p>
                      <a:pPr algn="ctr" fontAlgn="ctr"/>
                      <a:r>
                        <a:rPr lang="en-NZ" sz="1000" b="0" i="0" u="none" strike="noStrike">
                          <a:solidFill>
                            <a:srgbClr val="000000"/>
                          </a:solidFill>
                          <a:effectLst/>
                          <a:latin typeface="Arial" panose="020B0604020202020204" pitchFamily="34" charset="0"/>
                        </a:rPr>
                        <a:t>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A7AA"/>
                    </a:solidFill>
                  </a:tcPr>
                </a:tc>
                <a:tc>
                  <a:txBody>
                    <a:bodyPr/>
                    <a:lstStyle/>
                    <a:p>
                      <a:pPr algn="ctr" fontAlgn="ctr"/>
                      <a:r>
                        <a:rPr lang="en-NZ" sz="1000" b="0" i="0" u="none" strike="noStrike">
                          <a:solidFill>
                            <a:srgbClr val="000000"/>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3F6"/>
                    </a:solidFill>
                  </a:tcPr>
                </a:tc>
                <a:tc>
                  <a:txBody>
                    <a:bodyPr/>
                    <a:lstStyle/>
                    <a:p>
                      <a:pPr algn="ctr" fontAlgn="ctr"/>
                      <a:r>
                        <a:rPr lang="en-NZ" sz="1000" b="0" i="0" u="none" strike="noStrike">
                          <a:solidFill>
                            <a:srgbClr val="000000"/>
                          </a:solidFill>
                          <a:effectLst/>
                          <a:latin typeface="Arial" panose="020B0604020202020204" pitchFamily="34" charset="0"/>
                        </a:rPr>
                        <a:t>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8CB"/>
                    </a:solidFill>
                  </a:tcPr>
                </a:tc>
                <a:tc>
                  <a:txBody>
                    <a:bodyPr/>
                    <a:lstStyle/>
                    <a:p>
                      <a:pPr algn="ctr" fontAlgn="ctr"/>
                      <a:r>
                        <a:rPr lang="en-NZ" sz="1000" b="0" i="0" u="none" strike="noStrike">
                          <a:solidFill>
                            <a:srgbClr val="000000"/>
                          </a:solidFill>
                          <a:effectLst/>
                          <a:latin typeface="Arial" panose="020B0604020202020204" pitchFamily="34" charset="0"/>
                        </a:rPr>
                        <a:t>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CDF"/>
                    </a:solidFill>
                  </a:tcPr>
                </a:tc>
                <a:tc>
                  <a:txBody>
                    <a:bodyPr/>
                    <a:lstStyle/>
                    <a:p>
                      <a:pPr algn="ctr" fontAlgn="ctr"/>
                      <a:r>
                        <a:rPr lang="en-NZ" sz="1000" b="0" i="0" u="none" strike="noStrike">
                          <a:solidFill>
                            <a:srgbClr val="000000"/>
                          </a:solidFill>
                          <a:effectLst/>
                          <a:latin typeface="Arial" panose="020B0604020202020204" pitchFamily="34" charset="0"/>
                        </a:rPr>
                        <a:t>34%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ADBB8"/>
                    </a:solidFill>
                  </a:tcPr>
                </a:tc>
                <a:tc>
                  <a:txBody>
                    <a:bodyPr/>
                    <a:lstStyle/>
                    <a:p>
                      <a:pPr algn="ctr" fontAlgn="ctr"/>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ctr"/>
                      <a:r>
                        <a:rPr lang="en-NZ" sz="1000" b="0" i="0" u="none" strike="noStrike">
                          <a:solidFill>
                            <a:srgbClr val="000000"/>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7EDDF"/>
                    </a:solidFill>
                  </a:tcPr>
                </a:tc>
                <a:extLst>
                  <a:ext uri="{0D108BD9-81ED-4DB2-BD59-A6C34878D82A}">
                    <a16:rowId xmlns:a16="http://schemas.microsoft.com/office/drawing/2014/main" val="407789150"/>
                  </a:ext>
                </a:extLst>
              </a:tr>
              <a:tr h="334800">
                <a:tc>
                  <a:txBody>
                    <a:bodyPr/>
                    <a:lstStyle/>
                    <a:p>
                      <a:pPr algn="ctr" fontAlgn="ctr"/>
                      <a:r>
                        <a:rPr lang="en-NZ" sz="1000" b="0" i="0" u="none" strike="noStrike">
                          <a:solidFill>
                            <a:srgbClr val="000000"/>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ctr"/>
                      <a:r>
                        <a:rPr lang="en-NZ" sz="1000" b="0" i="0" u="none" strike="noStrike">
                          <a:solidFill>
                            <a:srgbClr val="000000"/>
                          </a:solidFill>
                          <a:effectLst/>
                          <a:latin typeface="Arial" panose="020B0604020202020204" pitchFamily="34" charset="0"/>
                        </a:rPr>
                        <a:t>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0F2"/>
                    </a:solidFill>
                  </a:tcPr>
                </a:tc>
                <a:tc>
                  <a:txBody>
                    <a:bodyPr/>
                    <a:lstStyle/>
                    <a:p>
                      <a:pPr algn="ctr" fontAlgn="ctr"/>
                      <a:r>
                        <a:rPr lang="en-NZ" sz="1000" b="0" i="0" u="none" strike="noStrike">
                          <a:solidFill>
                            <a:srgbClr val="000000"/>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F0E6"/>
                    </a:solidFill>
                  </a:tcPr>
                </a:tc>
                <a:tc>
                  <a:txBody>
                    <a:bodyPr/>
                    <a:lstStyle/>
                    <a:p>
                      <a:pPr algn="ctr" fontAlgn="ctr"/>
                      <a:r>
                        <a:rPr lang="en-NZ" sz="1000" b="0" i="0" u="none" strike="noStrike">
                          <a:solidFill>
                            <a:srgbClr val="000000"/>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2DEBF"/>
                    </a:solidFill>
                  </a:tcPr>
                </a:tc>
                <a:tc>
                  <a:txBody>
                    <a:bodyPr/>
                    <a:lstStyle/>
                    <a:p>
                      <a:pPr algn="ctr" fontAlgn="ctr"/>
                      <a:r>
                        <a:rPr lang="en-NZ" sz="1000" b="0" i="0" u="none" strike="noStrike">
                          <a:solidFill>
                            <a:srgbClr val="000000"/>
                          </a:solidFill>
                          <a:effectLst/>
                          <a:latin typeface="Arial" panose="020B0604020202020204" pitchFamily="34" charset="0"/>
                        </a:rPr>
                        <a:t>18%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ctr"/>
                      <a:r>
                        <a:rPr lang="en-NZ" sz="1000" b="0" i="0" u="none" strike="noStrike">
                          <a:solidFill>
                            <a:srgbClr val="000000"/>
                          </a:solidFill>
                          <a:effectLst/>
                          <a:latin typeface="Arial" panose="020B0604020202020204" pitchFamily="34" charset="0"/>
                        </a:rPr>
                        <a:t>23%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AEB1"/>
                    </a:solidFill>
                  </a:tcPr>
                </a:tc>
                <a:tc>
                  <a:txBody>
                    <a:bodyPr/>
                    <a:lstStyle/>
                    <a:p>
                      <a:pPr algn="ctr" fontAlgn="ctr"/>
                      <a:r>
                        <a:rPr lang="en-NZ" sz="1000" b="0" i="0" u="none" strike="noStrike">
                          <a:solidFill>
                            <a:srgbClr val="000000"/>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8DB"/>
                    </a:solidFill>
                  </a:tcPr>
                </a:tc>
                <a:tc>
                  <a:txBody>
                    <a:bodyPr/>
                    <a:lstStyle/>
                    <a:p>
                      <a:pPr algn="ctr" fontAlgn="ctr"/>
                      <a:r>
                        <a:rPr lang="en-NZ" sz="1000" b="0" i="0" u="none" strike="noStrike">
                          <a:solidFill>
                            <a:srgbClr val="000000"/>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F3"/>
                    </a:solidFill>
                  </a:tcPr>
                </a:tc>
                <a:tc>
                  <a:txBody>
                    <a:bodyPr/>
                    <a:lstStyle/>
                    <a:p>
                      <a:pPr algn="ctr" fontAlgn="ctr"/>
                      <a:r>
                        <a:rPr lang="en-NZ" sz="1000" b="0" i="0" u="none" strike="noStrike">
                          <a:solidFill>
                            <a:srgbClr val="000000"/>
                          </a:solidFill>
                          <a:effectLst/>
                          <a:latin typeface="Arial" panose="020B0604020202020204" pitchFamily="34" charset="0"/>
                        </a:rPr>
                        <a:t>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8EB"/>
                    </a:solidFill>
                  </a:tcPr>
                </a:tc>
                <a:tc>
                  <a:txBody>
                    <a:bodyPr/>
                    <a:lstStyle/>
                    <a:p>
                      <a:pPr algn="ctr" fontAlgn="ctr"/>
                      <a:r>
                        <a:rPr lang="en-NZ" sz="1000" b="0" i="0" u="none" strike="noStrike">
                          <a:solidFill>
                            <a:srgbClr val="000000"/>
                          </a:solidFill>
                          <a:effectLst/>
                          <a:latin typeface="Arial" panose="020B0604020202020204" pitchFamily="34" charset="0"/>
                        </a:rPr>
                        <a:t>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CE9D6"/>
                    </a:solidFill>
                  </a:tcPr>
                </a:tc>
                <a:extLst>
                  <a:ext uri="{0D108BD9-81ED-4DB2-BD59-A6C34878D82A}">
                    <a16:rowId xmlns:a16="http://schemas.microsoft.com/office/drawing/2014/main" val="3254714080"/>
                  </a:ext>
                </a:extLst>
              </a:tr>
              <a:tr h="334800">
                <a:tc>
                  <a:txBody>
                    <a:bodyPr/>
                    <a:lstStyle/>
                    <a:p>
                      <a:pPr algn="ctr" fontAlgn="ctr"/>
                      <a:r>
                        <a:rPr lang="en-NZ" sz="900" b="0" i="1" u="none" strike="noStrike" dirty="0">
                          <a:solidFill>
                            <a:srgbClr val="000000"/>
                          </a:solidFill>
                          <a:effectLst/>
                          <a:latin typeface="Arial" panose="020B0604020202020204" pitchFamily="34" charset="0"/>
                        </a:rPr>
                        <a:t>100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101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60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102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100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80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103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151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153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900" b="0" i="1" u="none" strike="noStrike" dirty="0">
                          <a:solidFill>
                            <a:srgbClr val="000000"/>
                          </a:solidFill>
                          <a:effectLst/>
                          <a:latin typeface="Arial" panose="020B0604020202020204" pitchFamily="34" charset="0"/>
                        </a:rPr>
                        <a:t>99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22330424"/>
                  </a:ext>
                </a:extLst>
              </a:tr>
            </a:tbl>
          </a:graphicData>
        </a:graphic>
      </p:graphicFrame>
      <p:sp>
        <p:nvSpPr>
          <p:cNvPr id="15" name="Title 14"/>
          <p:cNvSpPr>
            <a:spLocks noGrp="1"/>
          </p:cNvSpPr>
          <p:nvPr>
            <p:ph type="title"/>
          </p:nvPr>
        </p:nvSpPr>
        <p:spPr/>
        <p:txBody>
          <a:bodyPr/>
          <a:lstStyle/>
          <a:p>
            <a:r>
              <a:rPr lang="en-GB" dirty="0"/>
              <a:t>The strength of perceived benefits of international tourism varies by region, with r</a:t>
            </a:r>
            <a:r>
              <a:rPr lang="en-GB" dirty="0">
                <a:latin typeface="+mj-lt"/>
              </a:rPr>
              <a:t>esidents of Auckland, Wellington and Manawatu-Whanganui regions having the strongest perceptions of benefits from tourism</a:t>
            </a: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Pros of international tourism by region</a:t>
            </a:r>
          </a:p>
          <a:p>
            <a:r>
              <a:rPr lang="en-GB" sz="1100" b="0" dirty="0"/>
              <a:t>% agree, 18+ year olds, Mar-20</a:t>
            </a:r>
          </a:p>
        </p:txBody>
      </p:sp>
      <p:grpSp>
        <p:nvGrpSpPr>
          <p:cNvPr id="16" name="Group 15"/>
          <p:cNvGrpSpPr/>
          <p:nvPr/>
        </p:nvGrpSpPr>
        <p:grpSpPr>
          <a:xfrm>
            <a:off x="7519938" y="6088412"/>
            <a:ext cx="2619474" cy="411923"/>
            <a:chOff x="6365944" y="5583339"/>
            <a:chExt cx="2619474" cy="411923"/>
          </a:xfrm>
        </p:grpSpPr>
        <p:sp>
          <p:nvSpPr>
            <p:cNvPr id="17" name="Rectangle 16"/>
            <p:cNvSpPr/>
            <p:nvPr/>
          </p:nvSpPr>
          <p:spPr>
            <a:xfrm>
              <a:off x="6960356" y="5800523"/>
              <a:ext cx="1357137" cy="177421"/>
            </a:xfrm>
            <a:prstGeom prst="rect">
              <a:avLst/>
            </a:prstGeom>
            <a:gradFill flip="none" rotWithShape="1">
              <a:gsLst>
                <a:gs pos="50000">
                  <a:schemeClr val="bg1"/>
                </a:gs>
                <a:gs pos="0">
                  <a:srgbClr val="FF5050"/>
                </a:gs>
                <a:gs pos="100000">
                  <a:srgbClr val="33996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b="0" dirty="0"/>
            </a:p>
          </p:txBody>
        </p:sp>
        <p:sp>
          <p:nvSpPr>
            <p:cNvPr id="18" name="TextBox 17"/>
            <p:cNvSpPr txBox="1"/>
            <p:nvPr/>
          </p:nvSpPr>
          <p:spPr>
            <a:xfrm>
              <a:off x="6966283" y="5583339"/>
              <a:ext cx="1317989" cy="230832"/>
            </a:xfrm>
            <a:prstGeom prst="rect">
              <a:avLst/>
            </a:prstGeom>
            <a:noFill/>
          </p:spPr>
          <p:txBody>
            <a:bodyPr wrap="none" rtlCol="0">
              <a:spAutoFit/>
            </a:bodyPr>
            <a:lstStyle/>
            <a:p>
              <a:pPr algn="ctr"/>
              <a:r>
                <a:rPr lang="en-NZ" sz="900" b="0" dirty="0">
                  <a:latin typeface="+mn-lt"/>
                  <a:ea typeface="National-Book" pitchFamily="50" charset="0"/>
                </a:rPr>
                <a:t>Relative agreement</a:t>
              </a:r>
            </a:p>
          </p:txBody>
        </p:sp>
        <p:sp>
          <p:nvSpPr>
            <p:cNvPr id="19" name="TextBox 18"/>
            <p:cNvSpPr txBox="1"/>
            <p:nvPr/>
          </p:nvSpPr>
          <p:spPr>
            <a:xfrm>
              <a:off x="6365944" y="5764430"/>
              <a:ext cx="623889" cy="230832"/>
            </a:xfrm>
            <a:prstGeom prst="rect">
              <a:avLst/>
            </a:prstGeom>
            <a:noFill/>
          </p:spPr>
          <p:txBody>
            <a:bodyPr wrap="none" rtlCol="0">
              <a:spAutoFit/>
            </a:bodyPr>
            <a:lstStyle/>
            <a:p>
              <a:pPr algn="ctr"/>
              <a:r>
                <a:rPr lang="en-NZ" sz="900" b="0" dirty="0">
                  <a:latin typeface="+mn-lt"/>
                  <a:ea typeface="National-Book" pitchFamily="50" charset="0"/>
                </a:rPr>
                <a:t>Weaker</a:t>
              </a:r>
            </a:p>
          </p:txBody>
        </p:sp>
        <p:sp>
          <p:nvSpPr>
            <p:cNvPr id="20" name="TextBox 19"/>
            <p:cNvSpPr txBox="1"/>
            <p:nvPr/>
          </p:nvSpPr>
          <p:spPr>
            <a:xfrm>
              <a:off x="8292600" y="5764430"/>
              <a:ext cx="692818" cy="230832"/>
            </a:xfrm>
            <a:prstGeom prst="rect">
              <a:avLst/>
            </a:prstGeom>
            <a:noFill/>
          </p:spPr>
          <p:txBody>
            <a:bodyPr wrap="none" rtlCol="0">
              <a:spAutoFit/>
            </a:bodyPr>
            <a:lstStyle/>
            <a:p>
              <a:pPr algn="ctr"/>
              <a:r>
                <a:rPr lang="en-NZ" sz="900" b="0" dirty="0">
                  <a:latin typeface="+mn-lt"/>
                  <a:ea typeface="National-Book" pitchFamily="50" charset="0"/>
                </a:rPr>
                <a:t>Stronger</a:t>
              </a:r>
            </a:p>
          </p:txBody>
        </p:sp>
      </p:grpSp>
      <p:sp>
        <p:nvSpPr>
          <p:cNvPr id="24" name="Rectangle 23"/>
          <p:cNvSpPr/>
          <p:nvPr/>
        </p:nvSpPr>
        <p:spPr bwMode="ltGray">
          <a:xfrm>
            <a:off x="7624063" y="5126890"/>
            <a:ext cx="2110377" cy="23083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b="0" dirty="0">
                <a:solidFill>
                  <a:srgbClr val="333333"/>
                </a:solidFill>
              </a:rPr>
              <a:t>Heat map shading is across rows</a:t>
            </a:r>
          </a:p>
        </p:txBody>
      </p:sp>
      <p:sp>
        <p:nvSpPr>
          <p:cNvPr id="22" name="TextBox 21"/>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rgbClr val="333333"/>
                </a:solidFill>
                <a:latin typeface="+mn-lt"/>
              </a:rPr>
              <a:t>Notes: Agreement on a 7 point scale where 1 is ‘strongly disagree’ and 7 is ‘strongly agree’; Top two box is shown</a:t>
            </a:r>
          </a:p>
          <a:p>
            <a:pPr>
              <a:tabLst>
                <a:tab pos="266700" algn="l"/>
              </a:tabLst>
            </a:pPr>
            <a:r>
              <a:rPr lang="en-NZ" sz="700" b="0" dirty="0">
                <a:solidFill>
                  <a:srgbClr val="333333"/>
                </a:solidFill>
                <a:latin typeface="+mn-lt"/>
              </a:rPr>
              <a:t>* Broken down by Queenstown and rest of Otago in appendix </a:t>
            </a:r>
            <a:endParaRPr lang="pt-BR" sz="700" b="0" dirty="0">
              <a:solidFill>
                <a:srgbClr val="333333"/>
              </a:solidFill>
              <a:latin typeface="+mn-lt"/>
            </a:endParaRPr>
          </a:p>
        </p:txBody>
      </p:sp>
      <p:graphicFrame>
        <p:nvGraphicFramePr>
          <p:cNvPr id="5" name="Table 4">
            <a:extLst>
              <a:ext uri="{FF2B5EF4-FFF2-40B4-BE49-F238E27FC236}">
                <a16:creationId xmlns:a16="http://schemas.microsoft.com/office/drawing/2014/main" id="{590A62A5-90ED-418E-A50F-2D56D1E44DE0}"/>
              </a:ext>
            </a:extLst>
          </p:cNvPr>
          <p:cNvGraphicFramePr>
            <a:graphicFrameLocks noGrp="1"/>
          </p:cNvGraphicFramePr>
          <p:nvPr>
            <p:extLst>
              <p:ext uri="{D42A27DB-BD31-4B8C-83A1-F6EECF244321}">
                <p14:modId xmlns:p14="http://schemas.microsoft.com/office/powerpoint/2010/main" val="1179091290"/>
              </p:ext>
            </p:extLst>
          </p:nvPr>
        </p:nvGraphicFramePr>
        <p:xfrm>
          <a:off x="326281" y="1974329"/>
          <a:ext cx="9397999" cy="3153600"/>
        </p:xfrm>
        <a:graphic>
          <a:graphicData uri="http://schemas.openxmlformats.org/drawingml/2006/table">
            <a:tbl>
              <a:tblPr/>
              <a:tblGrid>
                <a:gridCol w="3003659">
                  <a:extLst>
                    <a:ext uri="{9D8B030D-6E8A-4147-A177-3AD203B41FA5}">
                      <a16:colId xmlns:a16="http://schemas.microsoft.com/office/drawing/2014/main" val="2027552474"/>
                    </a:ext>
                  </a:extLst>
                </a:gridCol>
                <a:gridCol w="639434">
                  <a:extLst>
                    <a:ext uri="{9D8B030D-6E8A-4147-A177-3AD203B41FA5}">
                      <a16:colId xmlns:a16="http://schemas.microsoft.com/office/drawing/2014/main" val="3685122403"/>
                    </a:ext>
                  </a:extLst>
                </a:gridCol>
                <a:gridCol w="639434">
                  <a:extLst>
                    <a:ext uri="{9D8B030D-6E8A-4147-A177-3AD203B41FA5}">
                      <a16:colId xmlns:a16="http://schemas.microsoft.com/office/drawing/2014/main" val="128987650"/>
                    </a:ext>
                  </a:extLst>
                </a:gridCol>
                <a:gridCol w="639434">
                  <a:extLst>
                    <a:ext uri="{9D8B030D-6E8A-4147-A177-3AD203B41FA5}">
                      <a16:colId xmlns:a16="http://schemas.microsoft.com/office/drawing/2014/main" val="129690330"/>
                    </a:ext>
                  </a:extLst>
                </a:gridCol>
                <a:gridCol w="639434">
                  <a:extLst>
                    <a:ext uri="{9D8B030D-6E8A-4147-A177-3AD203B41FA5}">
                      <a16:colId xmlns:a16="http://schemas.microsoft.com/office/drawing/2014/main" val="3974892972"/>
                    </a:ext>
                  </a:extLst>
                </a:gridCol>
                <a:gridCol w="639434">
                  <a:extLst>
                    <a:ext uri="{9D8B030D-6E8A-4147-A177-3AD203B41FA5}">
                      <a16:colId xmlns:a16="http://schemas.microsoft.com/office/drawing/2014/main" val="1471000946"/>
                    </a:ext>
                  </a:extLst>
                </a:gridCol>
                <a:gridCol w="639434">
                  <a:extLst>
                    <a:ext uri="{9D8B030D-6E8A-4147-A177-3AD203B41FA5}">
                      <a16:colId xmlns:a16="http://schemas.microsoft.com/office/drawing/2014/main" val="2228472018"/>
                    </a:ext>
                  </a:extLst>
                </a:gridCol>
                <a:gridCol w="639434">
                  <a:extLst>
                    <a:ext uri="{9D8B030D-6E8A-4147-A177-3AD203B41FA5}">
                      <a16:colId xmlns:a16="http://schemas.microsoft.com/office/drawing/2014/main" val="1009413814"/>
                    </a:ext>
                  </a:extLst>
                </a:gridCol>
                <a:gridCol w="639434">
                  <a:extLst>
                    <a:ext uri="{9D8B030D-6E8A-4147-A177-3AD203B41FA5}">
                      <a16:colId xmlns:a16="http://schemas.microsoft.com/office/drawing/2014/main" val="616864387"/>
                    </a:ext>
                  </a:extLst>
                </a:gridCol>
                <a:gridCol w="639434">
                  <a:extLst>
                    <a:ext uri="{9D8B030D-6E8A-4147-A177-3AD203B41FA5}">
                      <a16:colId xmlns:a16="http://schemas.microsoft.com/office/drawing/2014/main" val="1345337850"/>
                    </a:ext>
                  </a:extLst>
                </a:gridCol>
                <a:gridCol w="639434">
                  <a:extLst>
                    <a:ext uri="{9D8B030D-6E8A-4147-A177-3AD203B41FA5}">
                      <a16:colId xmlns:a16="http://schemas.microsoft.com/office/drawing/2014/main" val="3630052234"/>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Northland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Auckland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Bay of Plenty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Gisborne /Hawkes Bay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Taranaki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Manawatu-Whanganui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Wellington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Canterbury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West</a:t>
                      </a:r>
                      <a:r>
                        <a:rPr lang="en-NZ" sz="900" b="0" i="0" u="none" strike="noStrike" baseline="0" dirty="0">
                          <a:solidFill>
                            <a:schemeClr val="bg1"/>
                          </a:solidFill>
                          <a:effectLst/>
                          <a:latin typeface="+mn-lt"/>
                        </a:rPr>
                        <a:t> </a:t>
                      </a:r>
                      <a:r>
                        <a:rPr lang="en-NZ" sz="900" b="0" i="0" u="none" strike="noStrike" dirty="0">
                          <a:solidFill>
                            <a:schemeClr val="bg1"/>
                          </a:solidFill>
                          <a:effectLst/>
                          <a:latin typeface="+mn-lt"/>
                        </a:rPr>
                        <a:t>Coast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marL="0" marR="0" lvl="0" indent="0" algn="l" defTabSz="1028700" rtl="0" eaLnBrk="1" fontAlgn="ctr" latinLnBrk="0" hangingPunct="1">
                        <a:lnSpc>
                          <a:spcPct val="100000"/>
                        </a:lnSpc>
                        <a:spcBef>
                          <a:spcPts val="0"/>
                        </a:spcBef>
                        <a:spcAft>
                          <a:spcPts val="0"/>
                        </a:spcAft>
                        <a:buClrTx/>
                        <a:buSzTx/>
                        <a:buFontTx/>
                        <a:buNone/>
                        <a:tabLst/>
                        <a:defRPr/>
                      </a:pPr>
                      <a:r>
                        <a:rPr lang="en-NZ" sz="900" b="0" i="0" u="none" strike="noStrike" dirty="0">
                          <a:solidFill>
                            <a:srgbClr val="333333"/>
                          </a:solidFill>
                          <a:effectLst/>
                          <a:latin typeface="+mn-lt"/>
                        </a:rPr>
                        <a:t>Creates </a:t>
                      </a:r>
                      <a:r>
                        <a:rPr lang="en-NZ" sz="900" b="1" i="0" u="none" strike="noStrike" dirty="0">
                          <a:solidFill>
                            <a:srgbClr val="333333"/>
                          </a:solidFill>
                          <a:effectLst/>
                          <a:latin typeface="+mn-lt"/>
                        </a:rPr>
                        <a:t>economic growth </a:t>
                      </a:r>
                      <a:r>
                        <a:rPr lang="en-NZ" sz="900" b="0" i="0" u="none" strike="noStrike" dirty="0">
                          <a:solidFill>
                            <a:srgbClr val="333333"/>
                          </a:solidFill>
                          <a:effectLst/>
                          <a:latin typeface="+mn-lt"/>
                        </a:rPr>
                        <a:t>for the regions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algn="l" fontAlgn="ctr"/>
                      <a:r>
                        <a:rPr lang="en-NZ" sz="900" b="0" i="0" u="none" strike="noStrike" dirty="0">
                          <a:solidFill>
                            <a:srgbClr val="333333"/>
                          </a:solidFill>
                          <a:effectLst/>
                          <a:latin typeface="+mn-lt"/>
                        </a:rPr>
                        <a:t>Creates </a:t>
                      </a:r>
                      <a:r>
                        <a:rPr lang="en-NZ" sz="900" b="1" i="0" u="none" strike="noStrike" kern="1200" dirty="0">
                          <a:solidFill>
                            <a:srgbClr val="333333"/>
                          </a:solidFill>
                          <a:effectLst/>
                          <a:latin typeface="+mn-lt"/>
                          <a:ea typeface="+mn-ea"/>
                          <a:cs typeface="+mn-cs"/>
                        </a:rPr>
                        <a:t>employment</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opportunities</a:t>
                      </a:r>
                      <a:r>
                        <a:rPr lang="en-NZ" sz="900" b="0" i="0" u="none" strike="noStrike" dirty="0">
                          <a:solidFill>
                            <a:srgbClr val="333333"/>
                          </a:solidFill>
                          <a:effectLst/>
                          <a:latin typeface="+mn-lt"/>
                        </a:rPr>
                        <a:t> for residents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algn="l" fontAlgn="ctr"/>
                      <a:r>
                        <a:rPr lang="en-NZ" sz="900" b="0" i="0" u="none" strike="noStrike" dirty="0">
                          <a:solidFill>
                            <a:srgbClr val="333333"/>
                          </a:solidFill>
                          <a:effectLst/>
                          <a:latin typeface="+mn-lt"/>
                        </a:rPr>
                        <a:t>Creates </a:t>
                      </a:r>
                      <a:r>
                        <a:rPr lang="en-NZ" sz="900" b="1" i="0" u="none" strike="noStrike" dirty="0">
                          <a:solidFill>
                            <a:srgbClr val="333333"/>
                          </a:solidFill>
                          <a:effectLst/>
                          <a:latin typeface="+mn-lt"/>
                        </a:rPr>
                        <a:t>growth</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opportunities</a:t>
                      </a:r>
                      <a:r>
                        <a:rPr lang="en-NZ" sz="900" b="0" i="0" u="none" strike="noStrike" dirty="0">
                          <a:solidFill>
                            <a:srgbClr val="333333"/>
                          </a:solidFill>
                          <a:effectLst/>
                          <a:latin typeface="+mn-lt"/>
                        </a:rPr>
                        <a:t> </a:t>
                      </a:r>
                      <a:r>
                        <a:rPr lang="en-NZ" sz="900" b="0" i="0" u="none" strike="noStrike" kern="1200" dirty="0">
                          <a:solidFill>
                            <a:srgbClr val="333333"/>
                          </a:solidFill>
                          <a:effectLst/>
                          <a:latin typeface="+mn-lt"/>
                          <a:ea typeface="+mn-ea"/>
                          <a:cs typeface="+mn-cs"/>
                        </a:rPr>
                        <a:t>for</a:t>
                      </a:r>
                      <a:r>
                        <a:rPr lang="en-NZ" sz="900" b="0" i="0" u="none" strike="noStrike" dirty="0">
                          <a:solidFill>
                            <a:srgbClr val="333333"/>
                          </a:solidFill>
                          <a:effectLst/>
                          <a:latin typeface="+mn-lt"/>
                        </a:rPr>
                        <a:t> </a:t>
                      </a:r>
                      <a:r>
                        <a:rPr lang="en-NZ" sz="900" b="0" i="0" u="none" strike="noStrike" kern="1200" dirty="0">
                          <a:solidFill>
                            <a:srgbClr val="333333"/>
                          </a:solidFill>
                          <a:effectLst/>
                          <a:latin typeface="+mn-lt"/>
                          <a:ea typeface="+mn-ea"/>
                          <a:cs typeface="+mn-cs"/>
                        </a:rPr>
                        <a:t>businesses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marL="0" marR="0" lvl="0" indent="0" algn="l" defTabSz="1028700" rtl="0" eaLnBrk="1" fontAlgn="ctr" latinLnBrk="0" hangingPunct="1">
                        <a:lnSpc>
                          <a:spcPct val="100000"/>
                        </a:lnSpc>
                        <a:spcBef>
                          <a:spcPts val="0"/>
                        </a:spcBef>
                        <a:spcAft>
                          <a:spcPts val="0"/>
                        </a:spcAft>
                        <a:buClrTx/>
                        <a:buSzTx/>
                        <a:buFontTx/>
                        <a:buNone/>
                        <a:tabLst/>
                        <a:defRPr/>
                      </a:pPr>
                      <a:r>
                        <a:rPr lang="en-NZ" sz="900" b="0" i="0" u="none" strike="noStrike" dirty="0">
                          <a:solidFill>
                            <a:srgbClr val="333333"/>
                          </a:solidFill>
                          <a:effectLst/>
                          <a:latin typeface="+mn-lt"/>
                        </a:rPr>
                        <a:t>Adds to the </a:t>
                      </a:r>
                      <a:r>
                        <a:rPr lang="en-NZ" sz="900" b="1" i="0" u="none" strike="noStrike" kern="1200" dirty="0">
                          <a:solidFill>
                            <a:srgbClr val="333333"/>
                          </a:solidFill>
                          <a:effectLst/>
                          <a:latin typeface="+mn-lt"/>
                          <a:ea typeface="+mn-ea"/>
                          <a:cs typeface="+mn-cs"/>
                        </a:rPr>
                        <a:t>vitality of regions </a:t>
                      </a:r>
                      <a:r>
                        <a:rPr lang="en-NZ" sz="900" b="0" i="0" u="none" strike="noStrike" dirty="0">
                          <a:solidFill>
                            <a:srgbClr val="333333"/>
                          </a:solidFill>
                          <a:effectLst/>
                          <a:latin typeface="+mn-lt"/>
                        </a:rPr>
                        <a:t>and local communities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marL="0" marR="0" lvl="0" indent="0" algn="l" defTabSz="1028700" rtl="0" eaLnBrk="1" fontAlgn="ctr" latinLnBrk="0" hangingPunct="1">
                        <a:lnSpc>
                          <a:spcPct val="100000"/>
                        </a:lnSpc>
                        <a:spcBef>
                          <a:spcPts val="0"/>
                        </a:spcBef>
                        <a:spcAft>
                          <a:spcPts val="0"/>
                        </a:spcAft>
                        <a:buClrTx/>
                        <a:buSzTx/>
                        <a:buFontTx/>
                        <a:buNone/>
                        <a:tabLst/>
                        <a:defRPr/>
                      </a:pPr>
                      <a:r>
                        <a:rPr lang="en-NZ" sz="900" b="0" i="0" u="none" strike="noStrike" dirty="0">
                          <a:solidFill>
                            <a:srgbClr val="333333"/>
                          </a:solidFill>
                          <a:effectLst/>
                          <a:latin typeface="+mn-lt"/>
                        </a:rPr>
                        <a:t>Connects local communities to </a:t>
                      </a:r>
                      <a:r>
                        <a:rPr lang="en-NZ" sz="900" b="1" i="0" u="none" strike="noStrike" kern="1200" dirty="0">
                          <a:solidFill>
                            <a:srgbClr val="333333"/>
                          </a:solidFill>
                          <a:effectLst/>
                          <a:latin typeface="+mn-lt"/>
                          <a:ea typeface="+mn-ea"/>
                          <a:cs typeface="+mn-cs"/>
                        </a:rPr>
                        <a:t>other</a:t>
                      </a:r>
                      <a:r>
                        <a:rPr lang="en-NZ" sz="900" b="0" i="0" u="none" strike="noStrike" dirty="0">
                          <a:solidFill>
                            <a:srgbClr val="333333"/>
                          </a:solidFill>
                          <a:effectLst/>
                          <a:latin typeface="+mn-lt"/>
                        </a:rPr>
                        <a:t> </a:t>
                      </a:r>
                      <a:r>
                        <a:rPr lang="en-NZ" sz="900" b="1" i="0" u="none" strike="noStrike" kern="1200" dirty="0">
                          <a:solidFill>
                            <a:srgbClr val="333333"/>
                          </a:solidFill>
                          <a:effectLst/>
                          <a:latin typeface="+mn-lt"/>
                          <a:ea typeface="+mn-ea"/>
                          <a:cs typeface="+mn-cs"/>
                        </a:rPr>
                        <a:t>cultures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marL="0" algn="l" rtl="0" eaLnBrk="1" fontAlgn="ctr" latinLnBrk="0" hangingPunct="1">
                        <a:spcBef>
                          <a:spcPts val="0"/>
                        </a:spcBef>
                        <a:spcAft>
                          <a:spcPts val="0"/>
                        </a:spcAft>
                      </a:pPr>
                      <a:r>
                        <a:rPr lang="en-NZ" sz="900" b="0" i="0" kern="1200" dirty="0">
                          <a:solidFill>
                            <a:srgbClr val="333333"/>
                          </a:solidFill>
                          <a:effectLst/>
                          <a:latin typeface="Arial" panose="020B0604020202020204" pitchFamily="34" charset="0"/>
                          <a:ea typeface="+mn-ea"/>
                          <a:cs typeface="+mn-cs"/>
                        </a:rPr>
                        <a:t>Drives improvements to </a:t>
                      </a:r>
                      <a:r>
                        <a:rPr lang="en-NZ" sz="900" b="1" i="0" kern="1200" dirty="0">
                          <a:solidFill>
                            <a:srgbClr val="333333"/>
                          </a:solidFill>
                          <a:effectLst/>
                          <a:latin typeface="Arial" panose="020B0604020202020204" pitchFamily="34" charset="0"/>
                          <a:ea typeface="+mn-ea"/>
                          <a:cs typeface="+mn-cs"/>
                        </a:rPr>
                        <a:t>recreational</a:t>
                      </a:r>
                      <a:r>
                        <a:rPr lang="en-NZ" sz="900" b="0" i="0" kern="1200" dirty="0">
                          <a:solidFill>
                            <a:srgbClr val="333333"/>
                          </a:solidFill>
                          <a:effectLst/>
                          <a:latin typeface="Arial" panose="020B0604020202020204" pitchFamily="34" charset="0"/>
                          <a:ea typeface="+mn-ea"/>
                          <a:cs typeface="+mn-cs"/>
                        </a:rPr>
                        <a:t> </a:t>
                      </a:r>
                      <a:r>
                        <a:rPr lang="en-NZ" sz="900" b="1" i="0" kern="1200" dirty="0">
                          <a:solidFill>
                            <a:srgbClr val="333333"/>
                          </a:solidFill>
                          <a:effectLst/>
                          <a:latin typeface="Arial" panose="020B0604020202020204" pitchFamily="34" charset="0"/>
                          <a:ea typeface="+mn-ea"/>
                          <a:cs typeface="+mn-cs"/>
                        </a:rPr>
                        <a:t>facilities</a:t>
                      </a:r>
                      <a:r>
                        <a:rPr lang="en-NZ" sz="900" b="0" i="0" kern="1200" dirty="0">
                          <a:solidFill>
                            <a:srgbClr val="333333"/>
                          </a:solidFill>
                          <a:effectLst/>
                          <a:latin typeface="Arial" panose="020B0604020202020204" pitchFamily="34" charset="0"/>
                          <a:ea typeface="+mn-ea"/>
                          <a:cs typeface="+mn-cs"/>
                        </a:rPr>
                        <a:t> in local communities</a:t>
                      </a:r>
                      <a:endParaRPr lang="en-NZ" sz="900" dirty="0">
                        <a:effectLst/>
                      </a:endParaRP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marL="0" algn="l" rtl="0" eaLnBrk="1" fontAlgn="ctr" latinLnBrk="0" hangingPunct="1">
                        <a:spcBef>
                          <a:spcPts val="0"/>
                        </a:spcBef>
                        <a:spcAft>
                          <a:spcPts val="0"/>
                        </a:spcAft>
                      </a:pPr>
                      <a:r>
                        <a:rPr lang="en-NZ" sz="900" b="0" i="0" kern="1200" dirty="0">
                          <a:solidFill>
                            <a:srgbClr val="333333"/>
                          </a:solidFill>
                          <a:effectLst/>
                          <a:latin typeface="Arial" panose="020B0604020202020204" pitchFamily="34" charset="0"/>
                          <a:ea typeface="+mn-ea"/>
                          <a:cs typeface="+mn-cs"/>
                        </a:rPr>
                        <a:t>Drives </a:t>
                      </a:r>
                      <a:r>
                        <a:rPr lang="en-NZ" sz="900" b="1" i="0" kern="1200" dirty="0">
                          <a:solidFill>
                            <a:srgbClr val="333333"/>
                          </a:solidFill>
                          <a:effectLst/>
                          <a:latin typeface="Arial" panose="020B0604020202020204" pitchFamily="34" charset="0"/>
                          <a:ea typeface="+mn-ea"/>
                          <a:cs typeface="+mn-cs"/>
                        </a:rPr>
                        <a:t>infrastructure</a:t>
                      </a:r>
                      <a:r>
                        <a:rPr lang="en-NZ" sz="900" b="0" i="0" kern="1200" dirty="0">
                          <a:solidFill>
                            <a:srgbClr val="333333"/>
                          </a:solidFill>
                          <a:effectLst/>
                          <a:latin typeface="Arial" panose="020B0604020202020204" pitchFamily="34" charset="0"/>
                          <a:ea typeface="+mn-ea"/>
                          <a:cs typeface="+mn-cs"/>
                        </a:rPr>
                        <a:t> </a:t>
                      </a:r>
                      <a:r>
                        <a:rPr lang="en-NZ" sz="900" b="1" i="0" kern="1200" dirty="0">
                          <a:solidFill>
                            <a:srgbClr val="333333"/>
                          </a:solidFill>
                          <a:effectLst/>
                          <a:latin typeface="Arial" panose="020B0604020202020204" pitchFamily="34" charset="0"/>
                          <a:ea typeface="+mn-ea"/>
                          <a:cs typeface="+mn-cs"/>
                        </a:rPr>
                        <a:t>development</a:t>
                      </a:r>
                      <a:r>
                        <a:rPr lang="en-NZ" sz="900" b="0" i="0" kern="1200" dirty="0">
                          <a:solidFill>
                            <a:srgbClr val="333333"/>
                          </a:solidFill>
                          <a:effectLst/>
                          <a:latin typeface="Arial" panose="020B0604020202020204" pitchFamily="34" charset="0"/>
                          <a:ea typeface="+mn-ea"/>
                          <a:cs typeface="+mn-cs"/>
                        </a:rPr>
                        <a:t> in the regions</a:t>
                      </a:r>
                      <a:endParaRPr lang="en-NZ" sz="900" dirty="0">
                        <a:effectLst/>
                      </a:endParaRP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sp>
        <p:nvSpPr>
          <p:cNvPr id="4" name="Slide Number Placeholder 3">
            <a:extLst>
              <a:ext uri="{FF2B5EF4-FFF2-40B4-BE49-F238E27FC236}">
                <a16:creationId xmlns:a16="http://schemas.microsoft.com/office/drawing/2014/main" id="{C80A6A7C-862F-450F-89B2-29564BB3BE7B}"/>
              </a:ext>
            </a:extLst>
          </p:cNvPr>
          <p:cNvSpPr>
            <a:spLocks noGrp="1"/>
          </p:cNvSpPr>
          <p:nvPr>
            <p:ph type="sldNum" sz="quarter" idx="10"/>
          </p:nvPr>
        </p:nvSpPr>
        <p:spPr/>
        <p:txBody>
          <a:bodyPr/>
          <a:lstStyle/>
          <a:p>
            <a:fld id="{9784CBA3-D598-4B1F-BAA3-EE14B5154290}" type="slidenum">
              <a:rPr lang="en-AU" smtClean="0"/>
              <a:pPr/>
              <a:t>30</a:t>
            </a:fld>
            <a:endParaRPr lang="en-AU" dirty="0"/>
          </a:p>
        </p:txBody>
      </p:sp>
    </p:spTree>
    <p:extLst>
      <p:ext uri="{BB962C8B-B14F-4D97-AF65-F5344CB8AC3E}">
        <p14:creationId xmlns:p14="http://schemas.microsoft.com/office/powerpoint/2010/main" val="388748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3955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78" name="think-cell Slide" r:id="rId7" imgW="270" imgH="270" progId="TCLayout.ActiveDocument.1">
                  <p:embed/>
                </p:oleObj>
              </mc:Choice>
              <mc:Fallback>
                <p:oleObj name="think-cell Slide" r:id="rId7" imgW="270" imgH="270" progId="TCLayout.ActiveDocument.1">
                  <p:embed/>
                  <p:pic>
                    <p:nvPicPr>
                      <p:cNvPr id="9" name="Object 8"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GB" sz="2000" b="0" dirty="0">
              <a:latin typeface="Arial" panose="020B0604020202020204" pitchFamily="34" charset="0"/>
              <a:ea typeface="+mj-ea"/>
              <a:cs typeface="+mj-cs"/>
              <a:sym typeface="Arial" panose="020B0604020202020204" pitchFamily="34" charset="0"/>
            </a:endParaRPr>
          </a:p>
        </p:txBody>
      </p:sp>
      <p:graphicFrame>
        <p:nvGraphicFramePr>
          <p:cNvPr id="5" name="Table 4">
            <a:extLst>
              <a:ext uri="{FF2B5EF4-FFF2-40B4-BE49-F238E27FC236}">
                <a16:creationId xmlns:a16="http://schemas.microsoft.com/office/drawing/2014/main" id="{35B27CE1-8C4E-4B2F-BE3A-8A98159DE579}"/>
              </a:ext>
            </a:extLst>
          </p:cNvPr>
          <p:cNvGraphicFramePr>
            <a:graphicFrameLocks noGrp="1"/>
          </p:cNvGraphicFramePr>
          <p:nvPr>
            <p:extLst>
              <p:ext uri="{D42A27DB-BD31-4B8C-83A1-F6EECF244321}">
                <p14:modId xmlns:p14="http://schemas.microsoft.com/office/powerpoint/2010/main" val="2026866836"/>
              </p:ext>
            </p:extLst>
          </p:nvPr>
        </p:nvGraphicFramePr>
        <p:xfrm>
          <a:off x="3321360" y="2449529"/>
          <a:ext cx="6408000" cy="3682800"/>
        </p:xfrm>
        <a:graphic>
          <a:graphicData uri="http://schemas.openxmlformats.org/drawingml/2006/table">
            <a:tbl>
              <a:tblPr/>
              <a:tblGrid>
                <a:gridCol w="640800">
                  <a:extLst>
                    <a:ext uri="{9D8B030D-6E8A-4147-A177-3AD203B41FA5}">
                      <a16:colId xmlns:a16="http://schemas.microsoft.com/office/drawing/2014/main" val="3172262464"/>
                    </a:ext>
                  </a:extLst>
                </a:gridCol>
                <a:gridCol w="640800">
                  <a:extLst>
                    <a:ext uri="{9D8B030D-6E8A-4147-A177-3AD203B41FA5}">
                      <a16:colId xmlns:a16="http://schemas.microsoft.com/office/drawing/2014/main" val="3877182259"/>
                    </a:ext>
                  </a:extLst>
                </a:gridCol>
                <a:gridCol w="640800">
                  <a:extLst>
                    <a:ext uri="{9D8B030D-6E8A-4147-A177-3AD203B41FA5}">
                      <a16:colId xmlns:a16="http://schemas.microsoft.com/office/drawing/2014/main" val="3701716728"/>
                    </a:ext>
                  </a:extLst>
                </a:gridCol>
                <a:gridCol w="640800">
                  <a:extLst>
                    <a:ext uri="{9D8B030D-6E8A-4147-A177-3AD203B41FA5}">
                      <a16:colId xmlns:a16="http://schemas.microsoft.com/office/drawing/2014/main" val="3370153145"/>
                    </a:ext>
                  </a:extLst>
                </a:gridCol>
                <a:gridCol w="640800">
                  <a:extLst>
                    <a:ext uri="{9D8B030D-6E8A-4147-A177-3AD203B41FA5}">
                      <a16:colId xmlns:a16="http://schemas.microsoft.com/office/drawing/2014/main" val="3737403086"/>
                    </a:ext>
                  </a:extLst>
                </a:gridCol>
                <a:gridCol w="640800">
                  <a:extLst>
                    <a:ext uri="{9D8B030D-6E8A-4147-A177-3AD203B41FA5}">
                      <a16:colId xmlns:a16="http://schemas.microsoft.com/office/drawing/2014/main" val="361515277"/>
                    </a:ext>
                  </a:extLst>
                </a:gridCol>
                <a:gridCol w="640800">
                  <a:extLst>
                    <a:ext uri="{9D8B030D-6E8A-4147-A177-3AD203B41FA5}">
                      <a16:colId xmlns:a16="http://schemas.microsoft.com/office/drawing/2014/main" val="1458705264"/>
                    </a:ext>
                  </a:extLst>
                </a:gridCol>
                <a:gridCol w="640800">
                  <a:extLst>
                    <a:ext uri="{9D8B030D-6E8A-4147-A177-3AD203B41FA5}">
                      <a16:colId xmlns:a16="http://schemas.microsoft.com/office/drawing/2014/main" val="3617157002"/>
                    </a:ext>
                  </a:extLst>
                </a:gridCol>
                <a:gridCol w="640800">
                  <a:extLst>
                    <a:ext uri="{9D8B030D-6E8A-4147-A177-3AD203B41FA5}">
                      <a16:colId xmlns:a16="http://schemas.microsoft.com/office/drawing/2014/main" val="1689683787"/>
                    </a:ext>
                  </a:extLst>
                </a:gridCol>
                <a:gridCol w="640800">
                  <a:extLst>
                    <a:ext uri="{9D8B030D-6E8A-4147-A177-3AD203B41FA5}">
                      <a16:colId xmlns:a16="http://schemas.microsoft.com/office/drawing/2014/main" val="2741472514"/>
                    </a:ext>
                  </a:extLst>
                </a:gridCol>
              </a:tblGrid>
              <a:tr h="334800">
                <a:tc>
                  <a:txBody>
                    <a:bodyPr/>
                    <a:lstStyle/>
                    <a:p>
                      <a:pPr algn="ctr" fontAlgn="b"/>
                      <a:r>
                        <a:rPr lang="en-NZ" sz="1000" b="0" i="0" u="none" strike="noStrike" dirty="0">
                          <a:solidFill>
                            <a:srgbClr val="000000"/>
                          </a:solidFill>
                          <a:effectLst/>
                          <a:latin typeface="Arial" panose="020B0604020202020204" pitchFamily="34" charset="0"/>
                        </a:rPr>
                        <a:t>51%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FBFD"/>
                    </a:solidFill>
                  </a:tcPr>
                </a:tc>
                <a:tc>
                  <a:txBody>
                    <a:bodyPr/>
                    <a:lstStyle/>
                    <a:p>
                      <a:pPr algn="ctr" fontAlgn="b"/>
                      <a:r>
                        <a:rPr lang="en-NZ" sz="1000" b="0" i="0" u="none" strike="noStrike">
                          <a:solidFill>
                            <a:srgbClr val="000000"/>
                          </a:solidFill>
                          <a:effectLst/>
                          <a:latin typeface="Arial" panose="020B0604020202020204" pitchFamily="34" charset="0"/>
                        </a:rPr>
                        <a:t>51%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8FB"/>
                    </a:solidFill>
                  </a:tcPr>
                </a:tc>
                <a:tc>
                  <a:txBody>
                    <a:bodyPr/>
                    <a:lstStyle/>
                    <a:p>
                      <a:pPr algn="ctr" fontAlgn="b"/>
                      <a:r>
                        <a:rPr lang="en-NZ" sz="1000" b="0" i="0" u="none" strike="noStrike">
                          <a:solidFill>
                            <a:srgbClr val="000000"/>
                          </a:solidFill>
                          <a:effectLst/>
                          <a:latin typeface="Arial" panose="020B0604020202020204" pitchFamily="34" charset="0"/>
                        </a:rPr>
                        <a:t>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BCD"/>
                    </a:solidFill>
                  </a:tcPr>
                </a:tc>
                <a:tc>
                  <a:txBody>
                    <a:bodyPr/>
                    <a:lstStyle/>
                    <a:p>
                      <a:pPr algn="ctr" fontAlgn="b"/>
                      <a:r>
                        <a:rPr lang="en-NZ" sz="1000" b="0" i="0" u="none" strike="noStrike" dirty="0">
                          <a:solidFill>
                            <a:srgbClr val="000000"/>
                          </a:solidFill>
                          <a:effectLst/>
                          <a:latin typeface="Arial" panose="020B0604020202020204" pitchFamily="34" charset="0"/>
                        </a:rPr>
                        <a:t>53%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F3EB"/>
                    </a:solidFill>
                  </a:tcPr>
                </a:tc>
                <a:tc>
                  <a:txBody>
                    <a:bodyPr/>
                    <a:lstStyle/>
                    <a:p>
                      <a:pPr algn="ctr" fontAlgn="b"/>
                      <a:r>
                        <a:rPr lang="en-NZ" sz="1000" b="0" i="0" u="none" strike="noStrike">
                          <a:solidFill>
                            <a:srgbClr val="000000"/>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A4A6"/>
                    </a:solidFill>
                  </a:tcPr>
                </a:tc>
                <a:tc>
                  <a:txBody>
                    <a:bodyPr/>
                    <a:lstStyle/>
                    <a:p>
                      <a:pPr algn="ctr" fontAlgn="b"/>
                      <a:r>
                        <a:rPr lang="en-NZ" sz="1000" b="0" i="0" u="none" strike="noStrike" dirty="0">
                          <a:solidFill>
                            <a:srgbClr val="000000"/>
                          </a:solidFill>
                          <a:effectLst/>
                          <a:latin typeface="Arial" panose="020B0604020202020204" pitchFamily="34" charset="0"/>
                        </a:rPr>
                        <a:t>53%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F4EE"/>
                    </a:solidFill>
                  </a:tcPr>
                </a:tc>
                <a:tc>
                  <a:txBody>
                    <a:bodyPr/>
                    <a:lstStyle/>
                    <a:p>
                      <a:pPr algn="ctr" fontAlgn="b"/>
                      <a:r>
                        <a:rPr lang="en-NZ" sz="1000" b="0" i="0" u="none" strike="noStrike" dirty="0">
                          <a:solidFill>
                            <a:srgbClr val="000000"/>
                          </a:solidFill>
                          <a:effectLst/>
                          <a:latin typeface="Arial" panose="020B0604020202020204" pitchFamily="34" charset="0"/>
                        </a:rPr>
                        <a:t>40%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48%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ADC"/>
                    </a:solidFill>
                  </a:tcPr>
                </a:tc>
                <a:tc>
                  <a:txBody>
                    <a:bodyPr/>
                    <a:lstStyle/>
                    <a:p>
                      <a:pPr algn="ctr" fontAlgn="b"/>
                      <a:r>
                        <a:rPr lang="en-NZ" sz="1000" b="0" i="0" u="none" strike="noStrike" dirty="0">
                          <a:solidFill>
                            <a:srgbClr val="000000"/>
                          </a:solidFill>
                          <a:effectLst/>
                          <a:latin typeface="Arial" panose="020B0604020202020204" pitchFamily="34" charset="0"/>
                        </a:rPr>
                        <a:t>65%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63%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C68C"/>
                    </a:solidFill>
                  </a:tcPr>
                </a:tc>
                <a:extLst>
                  <a:ext uri="{0D108BD9-81ED-4DB2-BD59-A6C34878D82A}">
                    <a16:rowId xmlns:a16="http://schemas.microsoft.com/office/drawing/2014/main" val="3063237037"/>
                  </a:ext>
                </a:extLst>
              </a:tr>
              <a:tr h="334800">
                <a:tc>
                  <a:txBody>
                    <a:bodyPr/>
                    <a:lstStyle/>
                    <a:p>
                      <a:pPr algn="ctr" fontAlgn="b"/>
                      <a:r>
                        <a:rPr lang="en-NZ" sz="1000" b="0" i="0" u="none" strike="noStrike">
                          <a:solidFill>
                            <a:srgbClr val="000000"/>
                          </a:solidFill>
                          <a:effectLst/>
                          <a:latin typeface="Arial" panose="020B0604020202020204" pitchFamily="34" charset="0"/>
                        </a:rPr>
                        <a:t>42%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D5D8"/>
                    </a:solidFill>
                  </a:tcPr>
                </a:tc>
                <a:tc>
                  <a:txBody>
                    <a:bodyPr/>
                    <a:lstStyle/>
                    <a:p>
                      <a:pPr algn="ctr" fontAlgn="b"/>
                      <a:r>
                        <a:rPr lang="en-NZ" sz="1000" b="0" i="0" u="none" strike="noStrike">
                          <a:solidFill>
                            <a:srgbClr val="000000"/>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8688"/>
                    </a:solidFill>
                  </a:tcPr>
                </a:tc>
                <a:tc>
                  <a:txBody>
                    <a:bodyPr/>
                    <a:lstStyle/>
                    <a:p>
                      <a:pPr algn="ctr" fontAlgn="b"/>
                      <a:r>
                        <a:rPr lang="en-NZ" sz="1000" b="0" i="0" u="none" strike="noStrike">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9F4EE"/>
                    </a:solidFill>
                  </a:tcPr>
                </a:tc>
                <a:tc>
                  <a:txBody>
                    <a:bodyPr/>
                    <a:lstStyle/>
                    <a:p>
                      <a:pPr algn="ctr" fontAlgn="b"/>
                      <a:r>
                        <a:rPr lang="en-NZ" sz="1000" b="0" i="0" u="none" strike="noStrike">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496"/>
                    </a:solidFill>
                  </a:tcPr>
                </a:tc>
                <a:tc>
                  <a:txBody>
                    <a:bodyPr/>
                    <a:lstStyle/>
                    <a:p>
                      <a:pPr algn="ctr" fontAlgn="b"/>
                      <a:r>
                        <a:rPr lang="en-NZ" sz="1000" b="0" i="0" u="none" strike="noStrike">
                          <a:solidFill>
                            <a:srgbClr val="000000"/>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4CC98"/>
                    </a:solidFill>
                  </a:tcPr>
                </a:tc>
                <a:tc>
                  <a:txBody>
                    <a:bodyPr/>
                    <a:lstStyle/>
                    <a:p>
                      <a:pPr algn="ctr" fontAlgn="b"/>
                      <a:r>
                        <a:rPr lang="en-NZ" sz="1000" b="0" i="0" u="none" strike="noStrike">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99C"/>
                    </a:solidFill>
                  </a:tcPr>
                </a:tc>
                <a:tc>
                  <a:txBody>
                    <a:bodyPr/>
                    <a:lstStyle/>
                    <a:p>
                      <a:pPr algn="ctr" fontAlgn="b"/>
                      <a:r>
                        <a:rPr lang="en-NZ" sz="1000" b="0" i="0" u="none" strike="noStrike" dirty="0">
                          <a:solidFill>
                            <a:srgbClr val="000000"/>
                          </a:solidFill>
                          <a:effectLst/>
                          <a:latin typeface="Arial" panose="020B0604020202020204" pitchFamily="34" charset="0"/>
                        </a:rPr>
                        <a:t>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FE4"/>
                    </a:solidFill>
                  </a:tcPr>
                </a:tc>
                <a:tc>
                  <a:txBody>
                    <a:bodyPr/>
                    <a:lstStyle/>
                    <a:p>
                      <a:pPr algn="ctr" fontAlgn="b"/>
                      <a:r>
                        <a:rPr lang="en-NZ" sz="1000" b="0" i="0" u="none" strike="noStrike">
                          <a:solidFill>
                            <a:srgbClr val="000000"/>
                          </a:solidFill>
                          <a:effectLst/>
                          <a:latin typeface="Arial" panose="020B0604020202020204" pitchFamily="34" charset="0"/>
                        </a:rPr>
                        <a:t>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3CB96"/>
                    </a:solidFill>
                  </a:tcPr>
                </a:tc>
                <a:extLst>
                  <a:ext uri="{0D108BD9-81ED-4DB2-BD59-A6C34878D82A}">
                    <a16:rowId xmlns:a16="http://schemas.microsoft.com/office/drawing/2014/main" val="3483528649"/>
                  </a:ext>
                </a:extLst>
              </a:tr>
              <a:tr h="334800">
                <a:tc>
                  <a:txBody>
                    <a:bodyPr/>
                    <a:lstStyle/>
                    <a:p>
                      <a:pPr algn="ctr" fontAlgn="b"/>
                      <a:r>
                        <a:rPr lang="en-NZ" sz="1000" b="0" i="0" u="none" strike="noStrike">
                          <a:solidFill>
                            <a:srgbClr val="000000"/>
                          </a:solidFill>
                          <a:effectLst/>
                          <a:latin typeface="Arial" panose="020B0604020202020204" pitchFamily="34" charset="0"/>
                        </a:rPr>
                        <a:t>43%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8EA"/>
                    </a:solidFill>
                  </a:tcPr>
                </a:tc>
                <a:tc>
                  <a:txBody>
                    <a:bodyPr/>
                    <a:lstStyle/>
                    <a:p>
                      <a:pPr algn="ctr" fontAlgn="b"/>
                      <a:r>
                        <a:rPr lang="en-NZ" sz="1000" b="0" i="0" u="none" strike="noStrike">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8E90"/>
                    </a:solidFill>
                  </a:tcPr>
                </a:tc>
                <a:tc>
                  <a:txBody>
                    <a:bodyPr/>
                    <a:lstStyle/>
                    <a:p>
                      <a:pPr algn="ctr" fontAlgn="b"/>
                      <a:r>
                        <a:rPr lang="en-NZ" sz="1000" b="0" i="0" u="none" strike="noStrike">
                          <a:solidFill>
                            <a:srgbClr val="000000"/>
                          </a:solidFill>
                          <a:effectLst/>
                          <a:latin typeface="Arial" panose="020B0604020202020204" pitchFamily="34" charset="0"/>
                        </a:rPr>
                        <a:t>53%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7DAB5"/>
                    </a:solidFill>
                  </a:tcPr>
                </a:tc>
                <a:tc>
                  <a:txBody>
                    <a:bodyPr/>
                    <a:lstStyle/>
                    <a:p>
                      <a:pPr algn="ctr" fontAlgn="b"/>
                      <a:r>
                        <a:rPr lang="en-NZ" sz="1000" b="0" i="0" u="none" strike="noStrike">
                          <a:solidFill>
                            <a:srgbClr val="000000"/>
                          </a:solidFill>
                          <a:effectLst/>
                          <a:latin typeface="Arial" panose="020B0604020202020204" pitchFamily="34" charset="0"/>
                        </a:rPr>
                        <a:t>42%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D5D8"/>
                    </a:solidFill>
                  </a:tcPr>
                </a:tc>
                <a:tc>
                  <a:txBody>
                    <a:bodyPr/>
                    <a:lstStyle/>
                    <a:p>
                      <a:pPr algn="ctr" fontAlgn="b"/>
                      <a:r>
                        <a:rPr lang="en-NZ" sz="1000" b="0" i="0" u="none" strike="noStrike">
                          <a:solidFill>
                            <a:srgbClr val="000000"/>
                          </a:solidFill>
                          <a:effectLst/>
                          <a:latin typeface="Arial" panose="020B0604020202020204" pitchFamily="34" charset="0"/>
                        </a:rPr>
                        <a:t>43%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5E8"/>
                    </a:solidFill>
                  </a:tcPr>
                </a:tc>
                <a:tc>
                  <a:txBody>
                    <a:bodyPr/>
                    <a:lstStyle/>
                    <a:p>
                      <a:pPr algn="ctr" fontAlgn="b"/>
                      <a:r>
                        <a:rPr lang="en-NZ" sz="1000" b="0" i="0" u="none" strike="noStrike">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8F5"/>
                    </a:solidFill>
                  </a:tcPr>
                </a:tc>
                <a:tc>
                  <a:txBody>
                    <a:bodyPr/>
                    <a:lstStyle/>
                    <a:p>
                      <a:pPr algn="ctr" fontAlgn="b"/>
                      <a:r>
                        <a:rPr lang="en-NZ" sz="1000" b="0" i="0" u="none" strike="noStrike">
                          <a:solidFill>
                            <a:srgbClr val="000000"/>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48%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EE0"/>
                    </a:solidFill>
                  </a:tcPr>
                </a:tc>
                <a:tc>
                  <a:txBody>
                    <a:bodyPr/>
                    <a:lstStyle/>
                    <a:p>
                      <a:pPr algn="ctr" fontAlgn="b"/>
                      <a:r>
                        <a:rPr lang="en-NZ" sz="1000" b="0" i="0" u="none" strike="noStrike">
                          <a:solidFill>
                            <a:srgbClr val="000000"/>
                          </a:solidFill>
                          <a:effectLst/>
                          <a:latin typeface="Arial" panose="020B0604020202020204" pitchFamily="34" charset="0"/>
                        </a:rPr>
                        <a:t>60%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1D1A3"/>
                    </a:solidFill>
                  </a:tcPr>
                </a:tc>
                <a:extLst>
                  <a:ext uri="{0D108BD9-81ED-4DB2-BD59-A6C34878D82A}">
                    <a16:rowId xmlns:a16="http://schemas.microsoft.com/office/drawing/2014/main" val="4064174189"/>
                  </a:ext>
                </a:extLst>
              </a:tr>
              <a:tr h="334800">
                <a:tc>
                  <a:txBody>
                    <a:bodyPr/>
                    <a:lstStyle/>
                    <a:p>
                      <a:pPr algn="ctr" fontAlgn="b"/>
                      <a:r>
                        <a:rPr lang="en-NZ" sz="1000" b="0" i="0" u="none" strike="noStrike">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D2D4"/>
                    </a:solidFill>
                  </a:tcPr>
                </a:tc>
                <a:tc>
                  <a:txBody>
                    <a:bodyPr/>
                    <a:lstStyle/>
                    <a:p>
                      <a:pPr algn="ctr" fontAlgn="b"/>
                      <a:r>
                        <a:rPr lang="en-NZ" sz="1000" b="0" i="0" u="none" strike="noStrike">
                          <a:solidFill>
                            <a:srgbClr val="000000"/>
                          </a:solidFill>
                          <a:effectLst/>
                          <a:latin typeface="Arial" panose="020B0604020202020204" pitchFamily="34" charset="0"/>
                        </a:rPr>
                        <a:t>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6EDDE"/>
                    </a:solidFill>
                  </a:tcPr>
                </a:tc>
                <a:tc>
                  <a:txBody>
                    <a:bodyPr/>
                    <a:lstStyle/>
                    <a:p>
                      <a:pPr algn="ctr" fontAlgn="b"/>
                      <a:r>
                        <a:rPr lang="en-NZ" sz="1000" b="0" i="0" u="none" strike="noStrike">
                          <a:solidFill>
                            <a:srgbClr val="00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698"/>
                    </a:solidFill>
                  </a:tcPr>
                </a:tc>
                <a:tc>
                  <a:txBody>
                    <a:bodyPr/>
                    <a:lstStyle/>
                    <a:p>
                      <a:pPr algn="ctr" fontAlgn="b"/>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D5D8"/>
                    </a:solidFill>
                  </a:tcPr>
                </a:tc>
                <a:tc>
                  <a:txBody>
                    <a:bodyPr/>
                    <a:lstStyle/>
                    <a:p>
                      <a:pPr algn="ctr" fontAlgn="b"/>
                      <a:r>
                        <a:rPr lang="en-NZ" sz="1000" b="0" i="0" u="none" strike="noStrike">
                          <a:solidFill>
                            <a:srgbClr val="00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9DA0"/>
                    </a:solidFill>
                  </a:tcPr>
                </a:tc>
                <a:tc>
                  <a:txBody>
                    <a:bodyPr/>
                    <a:lstStyle/>
                    <a:p>
                      <a:pPr algn="ctr" fontAlgn="b"/>
                      <a:r>
                        <a:rPr lang="en-NZ" sz="1000" b="0" i="0" u="none" strike="noStrike">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0EAD9"/>
                    </a:solidFill>
                  </a:tcPr>
                </a:tc>
                <a:tc>
                  <a:txBody>
                    <a:bodyPr/>
                    <a:lstStyle/>
                    <a:p>
                      <a:pPr algn="ctr" fontAlgn="b"/>
                      <a:r>
                        <a:rPr lang="en-NZ" sz="1000" b="0" i="0" u="none" strike="noStrike">
                          <a:solidFill>
                            <a:srgbClr val="000000"/>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46%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EBDA"/>
                    </a:solidFill>
                  </a:tcPr>
                </a:tc>
                <a:tc>
                  <a:txBody>
                    <a:bodyPr/>
                    <a:lstStyle/>
                    <a:p>
                      <a:pPr algn="ctr" fontAlgn="b"/>
                      <a:r>
                        <a:rPr lang="en-NZ" sz="1000" b="0" i="0" u="none" strike="noStrike">
                          <a:solidFill>
                            <a:srgbClr val="000000"/>
                          </a:solidFill>
                          <a:effectLst/>
                          <a:latin typeface="Arial" panose="020B0604020202020204" pitchFamily="34" charset="0"/>
                        </a:rPr>
                        <a:t>50%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7DAB5"/>
                    </a:solidFill>
                  </a:tcPr>
                </a:tc>
                <a:tc>
                  <a:txBody>
                    <a:bodyPr/>
                    <a:lstStyle/>
                    <a:p>
                      <a:pPr algn="ctr" fontAlgn="b"/>
                      <a:r>
                        <a:rPr lang="en-NZ" sz="1000" b="0" i="0" u="none" strike="noStrike" dirty="0">
                          <a:solidFill>
                            <a:srgbClr val="000000"/>
                          </a:solidFill>
                          <a:effectLst/>
                          <a:latin typeface="Arial" panose="020B0604020202020204" pitchFamily="34" charset="0"/>
                        </a:rPr>
                        <a:t>56%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565728756"/>
                  </a:ext>
                </a:extLst>
              </a:tr>
              <a:tr h="334800">
                <a:tc>
                  <a:txBody>
                    <a:bodyPr/>
                    <a:lstStyle/>
                    <a:p>
                      <a:pPr algn="ctr" fontAlgn="b"/>
                      <a:r>
                        <a:rPr lang="en-NZ" sz="1000" b="0" i="0" u="none" strike="noStrike">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4E7"/>
                    </a:solidFill>
                  </a:tcPr>
                </a:tc>
                <a:tc>
                  <a:txBody>
                    <a:bodyPr/>
                    <a:lstStyle/>
                    <a:p>
                      <a:pPr algn="ctr" fontAlgn="b"/>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DEF"/>
                    </a:solidFill>
                  </a:tcPr>
                </a:tc>
                <a:tc>
                  <a:txBody>
                    <a:bodyPr/>
                    <a:lstStyle/>
                    <a:p>
                      <a:pPr algn="ctr" fontAlgn="b"/>
                      <a:r>
                        <a:rPr lang="en-NZ" sz="1000" b="0" i="0" u="none" strike="noStrike">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5F3EC"/>
                    </a:solidFill>
                  </a:tcPr>
                </a:tc>
                <a:tc>
                  <a:txBody>
                    <a:bodyPr/>
                    <a:lstStyle/>
                    <a:p>
                      <a:pPr algn="ctr" fontAlgn="b"/>
                      <a:r>
                        <a:rPr lang="en-NZ" sz="1000" b="0" i="0" u="none" strike="noStrike">
                          <a:solidFill>
                            <a:srgbClr val="000000"/>
                          </a:solidFill>
                          <a:effectLst/>
                          <a:latin typeface="Arial" panose="020B0604020202020204" pitchFamily="34" charset="0"/>
                        </a:rPr>
                        <a:t>42%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4ECDD"/>
                    </a:solidFill>
                  </a:tcPr>
                </a:tc>
                <a:tc>
                  <a:txBody>
                    <a:bodyPr/>
                    <a:lstStyle/>
                    <a:p>
                      <a:pPr algn="ctr" fontAlgn="b"/>
                      <a:r>
                        <a:rPr lang="en-NZ" sz="1000" b="0" i="0" u="none" strike="noStrike" dirty="0">
                          <a:solidFill>
                            <a:srgbClr val="000000"/>
                          </a:solidFill>
                          <a:effectLst/>
                          <a:latin typeface="Arial" panose="020B0604020202020204" pitchFamily="34" charset="0"/>
                        </a:rPr>
                        <a:t>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F0E6"/>
                    </a:solidFill>
                  </a:tcPr>
                </a:tc>
                <a:tc>
                  <a:txBody>
                    <a:bodyPr/>
                    <a:lstStyle/>
                    <a:p>
                      <a:pPr algn="ctr" fontAlgn="b"/>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A8AA"/>
                    </a:solidFill>
                  </a:tcPr>
                </a:tc>
                <a:tc>
                  <a:txBody>
                    <a:bodyPr/>
                    <a:lstStyle/>
                    <a:p>
                      <a:pPr algn="ctr" fontAlgn="b"/>
                      <a:r>
                        <a:rPr lang="en-NZ" sz="1000" b="0" i="0" u="none" strike="noStrike" dirty="0">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8F5"/>
                    </a:solidFill>
                  </a:tcPr>
                </a:tc>
                <a:tc>
                  <a:txBody>
                    <a:bodyPr/>
                    <a:lstStyle/>
                    <a:p>
                      <a:pPr algn="ctr" fontAlgn="b"/>
                      <a:r>
                        <a:rPr lang="en-NZ" sz="1000" b="0" i="0" u="none" strike="noStrike">
                          <a:solidFill>
                            <a:srgbClr val="000000"/>
                          </a:solidFill>
                          <a:effectLst/>
                          <a:latin typeface="Arial" panose="020B0604020202020204" pitchFamily="34" charset="0"/>
                        </a:rPr>
                        <a:t>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40%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8FB"/>
                    </a:solidFill>
                  </a:tcPr>
                </a:tc>
                <a:extLst>
                  <a:ext uri="{0D108BD9-81ED-4DB2-BD59-A6C34878D82A}">
                    <a16:rowId xmlns:a16="http://schemas.microsoft.com/office/drawing/2014/main" val="2893235100"/>
                  </a:ext>
                </a:extLst>
              </a:tr>
              <a:tr h="334800">
                <a:tc>
                  <a:txBody>
                    <a:bodyPr/>
                    <a:lstStyle/>
                    <a:p>
                      <a:pPr algn="ctr" fontAlgn="b"/>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BEC1"/>
                    </a:solidFill>
                  </a:tcPr>
                </a:tc>
                <a:tc>
                  <a:txBody>
                    <a:bodyPr/>
                    <a:lstStyle/>
                    <a:p>
                      <a:pPr algn="ctr" fontAlgn="b"/>
                      <a:r>
                        <a:rPr lang="en-NZ" sz="1000" b="0" i="0" u="none" strike="noStrike">
                          <a:solidFill>
                            <a:srgbClr val="00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7C9"/>
                    </a:solidFill>
                  </a:tcPr>
                </a:tc>
                <a:tc>
                  <a:txBody>
                    <a:bodyPr/>
                    <a:lstStyle/>
                    <a:p>
                      <a:pPr algn="ctr" fontAlgn="b"/>
                      <a:r>
                        <a:rPr lang="en-NZ" sz="1000" b="0" i="0" u="none" strike="noStrike">
                          <a:solidFill>
                            <a:srgbClr val="000000"/>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7FA"/>
                    </a:solidFill>
                  </a:tcPr>
                </a:tc>
                <a:tc>
                  <a:txBody>
                    <a:bodyPr/>
                    <a:lstStyle/>
                    <a:p>
                      <a:pPr algn="ctr" fontAlgn="b"/>
                      <a:r>
                        <a:rPr lang="en-NZ" sz="1000" b="0" i="0" u="none" strike="noStrike">
                          <a:solidFill>
                            <a:srgbClr val="000000"/>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FE3"/>
                    </a:solidFill>
                  </a:tcPr>
                </a:tc>
                <a:tc>
                  <a:txBody>
                    <a:bodyPr/>
                    <a:lstStyle/>
                    <a:p>
                      <a:pPr algn="ctr" fontAlgn="b"/>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B5B8"/>
                    </a:solidFill>
                  </a:tcPr>
                </a:tc>
                <a:tc>
                  <a:txBody>
                    <a:bodyPr/>
                    <a:lstStyle/>
                    <a:p>
                      <a:pPr algn="ctr" fontAlgn="b"/>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F4EC"/>
                    </a:solidFill>
                  </a:tcPr>
                </a:tc>
                <a:tc>
                  <a:txBody>
                    <a:bodyPr/>
                    <a:lstStyle/>
                    <a:p>
                      <a:pPr algn="ctr" fontAlgn="b"/>
                      <a:r>
                        <a:rPr lang="en-NZ" sz="1000" b="0" i="0" u="none" strike="noStrike">
                          <a:solidFill>
                            <a:srgbClr val="000000"/>
                          </a:solidFill>
                          <a:effectLst/>
                          <a:latin typeface="Arial" panose="020B0604020202020204" pitchFamily="34" charset="0"/>
                        </a:rPr>
                        <a:t>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p>
                      <a:pPr algn="ctr" fontAlgn="b"/>
                      <a:r>
                        <a:rPr lang="en-NZ" sz="1000" b="0" i="0" u="none" strike="noStrike">
                          <a:solidFill>
                            <a:srgbClr val="000000"/>
                          </a:solidFill>
                          <a:effectLst/>
                          <a:latin typeface="Arial" panose="020B0604020202020204" pitchFamily="34" charset="0"/>
                        </a:rPr>
                        <a:t>54%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8E1C5"/>
                    </a:solidFill>
                  </a:tcPr>
                </a:tc>
                <a:extLst>
                  <a:ext uri="{0D108BD9-81ED-4DB2-BD59-A6C34878D82A}">
                    <a16:rowId xmlns:a16="http://schemas.microsoft.com/office/drawing/2014/main" val="3476647526"/>
                  </a:ext>
                </a:extLst>
              </a:tr>
              <a:tr h="334800">
                <a:tc>
                  <a:txBody>
                    <a:bodyPr/>
                    <a:lstStyle/>
                    <a:p>
                      <a:pPr algn="ctr" fontAlgn="b"/>
                      <a:r>
                        <a:rPr lang="en-NZ" sz="1000" b="0" i="0" u="none" strike="noStrike">
                          <a:solidFill>
                            <a:srgbClr val="000000"/>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BEE"/>
                    </a:solidFill>
                  </a:tcPr>
                </a:tc>
                <a:tc>
                  <a:txBody>
                    <a:bodyPr/>
                    <a:lstStyle/>
                    <a:p>
                      <a:pPr algn="ctr" fontAlgn="b"/>
                      <a:r>
                        <a:rPr lang="en-NZ" sz="1000" b="0" i="0" u="none" strike="noStrike">
                          <a:solidFill>
                            <a:srgbClr val="000000"/>
                          </a:solidFill>
                          <a:effectLst/>
                          <a:latin typeface="Arial" panose="020B0604020202020204" pitchFamily="34" charset="0"/>
                        </a:rPr>
                        <a:t>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D1D4"/>
                    </a:solidFill>
                  </a:tcPr>
                </a:tc>
                <a:tc>
                  <a:txBody>
                    <a:bodyPr/>
                    <a:lstStyle/>
                    <a:p>
                      <a:pPr algn="ctr" fontAlgn="b"/>
                      <a:r>
                        <a:rPr lang="en-NZ" sz="1000" b="0" i="0" u="none" strike="noStrike">
                          <a:solidFill>
                            <a:srgbClr val="000000"/>
                          </a:solidFill>
                          <a:effectLst/>
                          <a:latin typeface="Arial" panose="020B0604020202020204" pitchFamily="34" charset="0"/>
                        </a:rPr>
                        <a:t>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8DB"/>
                    </a:solidFill>
                  </a:tcPr>
                </a:tc>
                <a:tc>
                  <a:txBody>
                    <a:bodyPr/>
                    <a:lstStyle/>
                    <a:p>
                      <a:pPr algn="ctr" fontAlgn="b"/>
                      <a:r>
                        <a:rPr lang="en-NZ" sz="1000" b="0" i="0" u="none" strike="noStrike">
                          <a:solidFill>
                            <a:srgbClr val="000000"/>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1DEBE"/>
                    </a:solidFill>
                  </a:tcPr>
                </a:tc>
                <a:tc>
                  <a:txBody>
                    <a:bodyPr/>
                    <a:lstStyle/>
                    <a:p>
                      <a:pPr algn="ctr" fontAlgn="b"/>
                      <a:r>
                        <a:rPr lang="en-NZ" sz="1000" b="0" i="0" u="none" strike="noStrike">
                          <a:solidFill>
                            <a:srgbClr val="000000"/>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1F4"/>
                    </a:solidFill>
                  </a:tcPr>
                </a:tc>
                <a:tc>
                  <a:txBody>
                    <a:bodyPr/>
                    <a:lstStyle/>
                    <a:p>
                      <a:pPr algn="ctr" fontAlgn="b"/>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3ECDC"/>
                    </a:solidFill>
                  </a:tcPr>
                </a:tc>
                <a:tc>
                  <a:txBody>
                    <a:bodyPr/>
                    <a:lstStyle/>
                    <a:p>
                      <a:pPr algn="ctr" fontAlgn="b"/>
                      <a:r>
                        <a:rPr lang="en-NZ" sz="1000" b="0" i="0" u="none" strike="noStrike">
                          <a:solidFill>
                            <a:srgbClr val="000000"/>
                          </a:solidFill>
                          <a:effectLst/>
                          <a:latin typeface="Arial" panose="020B0604020202020204" pitchFamily="34" charset="0"/>
                        </a:rPr>
                        <a:t>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6FAFA"/>
                    </a:solidFill>
                  </a:tcPr>
                </a:tc>
                <a:tc>
                  <a:txBody>
                    <a:bodyPr/>
                    <a:lstStyle/>
                    <a:p>
                      <a:pPr algn="ctr" fontAlgn="b"/>
                      <a:r>
                        <a:rPr lang="en-NZ" sz="1000" b="0" i="0" u="none" strike="noStrike">
                          <a:solidFill>
                            <a:srgbClr val="000000"/>
                          </a:solidFill>
                          <a:effectLst/>
                          <a:latin typeface="Arial" panose="020B0604020202020204" pitchFamily="34" charset="0"/>
                        </a:rPr>
                        <a:t>42%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D4A9"/>
                    </a:solidFill>
                  </a:tcPr>
                </a:tc>
                <a:extLst>
                  <a:ext uri="{0D108BD9-81ED-4DB2-BD59-A6C34878D82A}">
                    <a16:rowId xmlns:a16="http://schemas.microsoft.com/office/drawing/2014/main" val="2611892470"/>
                  </a:ext>
                </a:extLst>
              </a:tr>
              <a:tr h="334800">
                <a:tc>
                  <a:txBody>
                    <a:bodyPr/>
                    <a:lstStyle/>
                    <a:p>
                      <a:pPr algn="ctr" fontAlgn="b"/>
                      <a:r>
                        <a:rPr lang="en-NZ" sz="1000" b="0" i="0" u="none" strike="noStrike">
                          <a:solidFill>
                            <a:srgbClr val="000000"/>
                          </a:solidFill>
                          <a:effectLst/>
                          <a:latin typeface="Arial" panose="020B0604020202020204" pitchFamily="34" charset="0"/>
                        </a:rPr>
                        <a:t>19%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A6C"/>
                    </a:solidFill>
                  </a:tcPr>
                </a:tc>
                <a:tc>
                  <a:txBody>
                    <a:bodyPr/>
                    <a:lstStyle/>
                    <a:p>
                      <a:pPr algn="ctr" fontAlgn="b"/>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EAD8"/>
                    </a:solidFill>
                  </a:tcPr>
                </a:tc>
                <a:tc>
                  <a:txBody>
                    <a:bodyPr/>
                    <a:lstStyle/>
                    <a:p>
                      <a:pPr algn="ctr" fontAlgn="b"/>
                      <a:r>
                        <a:rPr lang="en-NZ" sz="1000" b="0" i="0" u="none" strike="noStrike">
                          <a:solidFill>
                            <a:srgbClr val="000000"/>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8CA"/>
                    </a:solidFill>
                  </a:tcPr>
                </a:tc>
                <a:tc>
                  <a:txBody>
                    <a:bodyPr/>
                    <a:lstStyle/>
                    <a:p>
                      <a:pPr algn="ctr" fontAlgn="b"/>
                      <a:r>
                        <a:rPr lang="en-NZ" sz="1000" b="0" i="0" u="none" strike="noStrike">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3E5CE"/>
                    </a:solidFill>
                  </a:tcPr>
                </a:tc>
                <a:tc>
                  <a:txBody>
                    <a:bodyPr/>
                    <a:lstStyle/>
                    <a:p>
                      <a:pPr algn="ctr" fontAlgn="b"/>
                      <a:r>
                        <a:rPr lang="en-NZ" sz="1000" b="0" i="0" u="none" strike="noStrike">
                          <a:solidFill>
                            <a:srgbClr val="000000"/>
                          </a:solidFill>
                          <a:effectLst/>
                          <a:latin typeface="Arial" panose="020B0604020202020204" pitchFamily="34" charset="0"/>
                        </a:rPr>
                        <a:t>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2C4"/>
                    </a:solidFill>
                  </a:tcPr>
                </a:tc>
                <a:tc>
                  <a:txBody>
                    <a:bodyPr/>
                    <a:lstStyle/>
                    <a:p>
                      <a:pPr algn="ctr" fontAlgn="b"/>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a:solidFill>
                            <a:srgbClr val="000000"/>
                          </a:solidFill>
                          <a:effectLst/>
                          <a:latin typeface="Arial" panose="020B0604020202020204" pitchFamily="34" charset="0"/>
                        </a:rPr>
                        <a:t>19%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BEC0"/>
                    </a:solidFill>
                  </a:tcPr>
                </a:tc>
                <a:tc>
                  <a:txBody>
                    <a:bodyPr/>
                    <a:lstStyle/>
                    <a:p>
                      <a:pPr algn="ctr" fontAlgn="b"/>
                      <a:r>
                        <a:rPr lang="en-NZ" sz="1000" b="0" i="0" u="none" strike="noStrike">
                          <a:solidFill>
                            <a:srgbClr val="000000"/>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D0A0"/>
                    </a:solidFill>
                  </a:tcPr>
                </a:tc>
                <a:tc>
                  <a:txBody>
                    <a:bodyPr/>
                    <a:lstStyle/>
                    <a:p>
                      <a:pPr algn="ctr" fontAlgn="b"/>
                      <a:r>
                        <a:rPr lang="en-NZ" sz="1000" b="0" i="0" u="none" strike="noStrike" dirty="0">
                          <a:solidFill>
                            <a:srgbClr val="00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AE8D4"/>
                    </a:solidFill>
                  </a:tcPr>
                </a:tc>
                <a:extLst>
                  <a:ext uri="{0D108BD9-81ED-4DB2-BD59-A6C34878D82A}">
                    <a16:rowId xmlns:a16="http://schemas.microsoft.com/office/drawing/2014/main" val="1925512874"/>
                  </a:ext>
                </a:extLst>
              </a:tr>
              <a:tr h="334800">
                <a:tc>
                  <a:txBody>
                    <a:bodyPr/>
                    <a:lstStyle/>
                    <a:p>
                      <a:pPr algn="ctr" fontAlgn="b"/>
                      <a:r>
                        <a:rPr lang="en-NZ" sz="1000" b="0" i="0" u="none" strike="noStrike">
                          <a:solidFill>
                            <a:srgbClr val="000000"/>
                          </a:solidFill>
                          <a:effectLst/>
                          <a:latin typeface="Arial" panose="020B0604020202020204" pitchFamily="34" charset="0"/>
                        </a:rPr>
                        <a:t>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7EDDF"/>
                    </a:solidFill>
                  </a:tcPr>
                </a:tc>
                <a:tc>
                  <a:txBody>
                    <a:bodyPr/>
                    <a:lstStyle/>
                    <a:p>
                      <a:pPr algn="ctr" fontAlgn="b"/>
                      <a:r>
                        <a:rPr lang="en-NZ" sz="1000" b="0" i="0" u="none" strike="noStrike">
                          <a:solidFill>
                            <a:srgbClr val="000000"/>
                          </a:solidFill>
                          <a:effectLst/>
                          <a:latin typeface="Arial" panose="020B0604020202020204" pitchFamily="34" charset="0"/>
                        </a:rPr>
                        <a:t>27%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FF7F4"/>
                    </a:solidFill>
                  </a:tcPr>
                </a:tc>
                <a:tc>
                  <a:txBody>
                    <a:bodyPr/>
                    <a:lstStyle/>
                    <a:p>
                      <a:pPr algn="ctr" fontAlgn="b"/>
                      <a:r>
                        <a:rPr lang="en-NZ" sz="1000" b="0" i="0" u="none" strike="noStrike">
                          <a:solidFill>
                            <a:srgbClr val="000000"/>
                          </a:solidFill>
                          <a:effectLst/>
                          <a:latin typeface="Arial" panose="020B0604020202020204" pitchFamily="34" charset="0"/>
                        </a:rPr>
                        <a:t>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B5B8"/>
                    </a:solidFill>
                  </a:tcPr>
                </a:tc>
                <a:tc>
                  <a:txBody>
                    <a:bodyPr/>
                    <a:lstStyle/>
                    <a:p>
                      <a:pPr algn="ctr" fontAlgn="b"/>
                      <a:r>
                        <a:rPr lang="en-NZ" sz="1000" b="0" i="0" u="none" strike="noStrike">
                          <a:solidFill>
                            <a:srgbClr val="000000"/>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7EDDF"/>
                    </a:solidFill>
                  </a:tcPr>
                </a:tc>
                <a:tc>
                  <a:txBody>
                    <a:bodyPr/>
                    <a:lstStyle/>
                    <a:p>
                      <a:pPr algn="ctr" fontAlgn="b"/>
                      <a:r>
                        <a:rPr lang="en-NZ" sz="1000" b="0" i="0" u="none" strike="noStrike">
                          <a:solidFill>
                            <a:srgbClr val="000000"/>
                          </a:solidFill>
                          <a:effectLst/>
                          <a:latin typeface="Arial" panose="020B0604020202020204" pitchFamily="34" charset="0"/>
                        </a:rPr>
                        <a:t>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9CB"/>
                    </a:solidFill>
                  </a:tcPr>
                </a:tc>
                <a:tc>
                  <a:txBody>
                    <a:bodyPr/>
                    <a:lstStyle/>
                    <a:p>
                      <a:pPr algn="ctr" fontAlgn="b"/>
                      <a:r>
                        <a:rPr lang="en-NZ" sz="1000" b="0" i="0" u="none" strike="noStrike">
                          <a:solidFill>
                            <a:srgbClr val="000000"/>
                          </a:solidFill>
                          <a:effectLst/>
                          <a:latin typeface="Arial" panose="020B0604020202020204" pitchFamily="34" charset="0"/>
                        </a:rPr>
                        <a:t>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6C9"/>
                    </a:solidFill>
                  </a:tcPr>
                </a:tc>
                <a:tc>
                  <a:txBody>
                    <a:bodyPr/>
                    <a:lstStyle/>
                    <a:p>
                      <a:pPr algn="ctr" fontAlgn="b"/>
                      <a:r>
                        <a:rPr lang="en-NZ" sz="1000" b="0" i="0" u="none" strike="noStrike">
                          <a:solidFill>
                            <a:srgbClr val="000000"/>
                          </a:solidFill>
                          <a:effectLst/>
                          <a:latin typeface="Arial" panose="020B0604020202020204" pitchFamily="34" charset="0"/>
                        </a:rPr>
                        <a:t>17%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23%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DADD"/>
                    </a:solidFill>
                  </a:tcPr>
                </a:tc>
                <a:tc>
                  <a:txBody>
                    <a:bodyPr/>
                    <a:lstStyle/>
                    <a:p>
                      <a:pPr algn="ctr" fontAlgn="b"/>
                      <a:r>
                        <a:rPr lang="en-NZ" sz="1000" b="0" i="0" u="none" strike="noStrike">
                          <a:solidFill>
                            <a:srgbClr val="000000"/>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AE8D4"/>
                    </a:solidFill>
                  </a:tcPr>
                </a:tc>
                <a:extLst>
                  <a:ext uri="{0D108BD9-81ED-4DB2-BD59-A6C34878D82A}">
                    <a16:rowId xmlns:a16="http://schemas.microsoft.com/office/drawing/2014/main" val="3281149911"/>
                  </a:ext>
                </a:extLst>
              </a:tr>
              <a:tr h="334800">
                <a:tc>
                  <a:txBody>
                    <a:bodyPr/>
                    <a:lstStyle/>
                    <a:p>
                      <a:pPr algn="ctr" fontAlgn="b"/>
                      <a:r>
                        <a:rPr lang="en-NZ" sz="1000" b="0" i="0" u="none" strike="noStrike">
                          <a:solidFill>
                            <a:srgbClr val="000000"/>
                          </a:solidFill>
                          <a:effectLst/>
                          <a:latin typeface="Arial" panose="020B0604020202020204" pitchFamily="34" charset="0"/>
                        </a:rPr>
                        <a:t>23%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9E8D3"/>
                    </a:solidFill>
                  </a:tcPr>
                </a:tc>
                <a:tc>
                  <a:txBody>
                    <a:bodyPr/>
                    <a:lstStyle/>
                    <a:p>
                      <a:pPr algn="ctr" fontAlgn="b"/>
                      <a:r>
                        <a:rPr lang="en-NZ" sz="1000" b="0" i="0" u="none" strike="noStrike">
                          <a:solidFill>
                            <a:srgbClr val="000000"/>
                          </a:solidFill>
                          <a:effectLst/>
                          <a:latin typeface="Arial" panose="020B0604020202020204" pitchFamily="34" charset="0"/>
                        </a:rPr>
                        <a:t>15%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0F3"/>
                    </a:solidFill>
                  </a:tcPr>
                </a:tc>
                <a:tc>
                  <a:txBody>
                    <a:bodyPr/>
                    <a:lstStyle/>
                    <a:p>
                      <a:pPr algn="ctr" fontAlgn="b"/>
                      <a:r>
                        <a:rPr lang="en-NZ" sz="1000" b="0" i="0" u="none" strike="noStrike">
                          <a:solidFill>
                            <a:srgbClr val="000000"/>
                          </a:solidFill>
                          <a:effectLst/>
                          <a:latin typeface="Arial" panose="020B0604020202020204" pitchFamily="34" charset="0"/>
                        </a:rPr>
                        <a:t>15%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FCFE"/>
                    </a:solidFill>
                  </a:tcPr>
                </a:tc>
                <a:tc>
                  <a:txBody>
                    <a:bodyPr/>
                    <a:lstStyle/>
                    <a:p>
                      <a:pPr algn="ctr" fontAlgn="b"/>
                      <a:r>
                        <a:rPr lang="en-NZ" sz="1000" b="0" i="0" u="none" strike="noStrike">
                          <a:solidFill>
                            <a:srgbClr val="000000"/>
                          </a:solidFill>
                          <a:effectLst/>
                          <a:latin typeface="Arial" panose="020B0604020202020204" pitchFamily="34" charset="0"/>
                        </a:rPr>
                        <a:t>14%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AC6C9"/>
                    </a:solidFill>
                  </a:tcPr>
                </a:tc>
                <a:tc>
                  <a:txBody>
                    <a:bodyPr/>
                    <a:lstStyle/>
                    <a:p>
                      <a:pPr algn="ctr" fontAlgn="b"/>
                      <a:r>
                        <a:rPr lang="en-NZ" sz="1000" b="0" i="0" u="none" strike="noStrike">
                          <a:solidFill>
                            <a:srgbClr val="000000"/>
                          </a:solidFill>
                          <a:effectLst/>
                          <a:latin typeface="Arial" panose="020B0604020202020204" pitchFamily="34" charset="0"/>
                        </a:rPr>
                        <a:t>14%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EAED"/>
                    </a:solidFill>
                  </a:tcPr>
                </a:tc>
                <a:tc>
                  <a:txBody>
                    <a:bodyPr/>
                    <a:lstStyle/>
                    <a:p>
                      <a:pPr algn="ctr" fontAlgn="b"/>
                      <a:r>
                        <a:rPr lang="en-NZ" sz="1000" b="0" i="0" u="none" strike="noStrike">
                          <a:solidFill>
                            <a:srgbClr val="000000"/>
                          </a:solidFill>
                          <a:effectLst/>
                          <a:latin typeface="Arial" panose="020B0604020202020204" pitchFamily="34" charset="0"/>
                        </a:rPr>
                        <a:t>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7C7E"/>
                    </a:solidFill>
                  </a:tcPr>
                </a:tc>
                <a:tc>
                  <a:txBody>
                    <a:bodyPr/>
                    <a:lstStyle/>
                    <a:p>
                      <a:pPr algn="ctr" fontAlgn="b"/>
                      <a:r>
                        <a:rPr lang="en-NZ" sz="1000" b="0" i="0" u="none" strike="noStrike">
                          <a:solidFill>
                            <a:srgbClr val="000000"/>
                          </a:solidFill>
                          <a:effectLst/>
                          <a:latin typeface="Arial" panose="020B0604020202020204" pitchFamily="34" charset="0"/>
                        </a:rPr>
                        <a:t>11%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NZ" sz="1000" b="0" i="0" u="none" strike="noStrike">
                          <a:solidFill>
                            <a:srgbClr val="000000"/>
                          </a:solidFill>
                          <a:effectLst/>
                          <a:latin typeface="Arial" panose="020B0604020202020204" pitchFamily="34" charset="0"/>
                        </a:rPr>
                        <a:t>21%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5ECDD"/>
                    </a:solidFill>
                  </a:tcPr>
                </a:tc>
                <a:tc>
                  <a:txBody>
                    <a:bodyPr/>
                    <a:lstStyle/>
                    <a:p>
                      <a:pPr algn="ctr" fontAlgn="b"/>
                      <a:r>
                        <a:rPr lang="en-NZ" sz="1000" b="0" i="0" u="none" strike="noStrike">
                          <a:solidFill>
                            <a:srgbClr val="000000"/>
                          </a:solidFill>
                          <a:effectLst/>
                          <a:latin typeface="Arial" panose="020B0604020202020204" pitchFamily="34" charset="0"/>
                        </a:rPr>
                        <a:t>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NZ" sz="1000" b="0" i="0" u="none" strike="noStrike" dirty="0">
                          <a:solidFill>
                            <a:srgbClr val="000000"/>
                          </a:solidFill>
                          <a:effectLst/>
                          <a:latin typeface="Arial" panose="020B0604020202020204" pitchFamily="34" charset="0"/>
                        </a:rPr>
                        <a:t>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E4CB"/>
                    </a:solidFill>
                  </a:tcPr>
                </a:tc>
                <a:extLst>
                  <a:ext uri="{0D108BD9-81ED-4DB2-BD59-A6C34878D82A}">
                    <a16:rowId xmlns:a16="http://schemas.microsoft.com/office/drawing/2014/main" val="2415723319"/>
                  </a:ext>
                </a:extLst>
              </a:tr>
              <a:tr h="334800">
                <a:tc>
                  <a:txBody>
                    <a:bodyPr/>
                    <a:lstStyle/>
                    <a:p>
                      <a:pPr algn="ctr" fontAlgn="b"/>
                      <a:r>
                        <a:rPr lang="en-NZ" sz="900" b="0" i="1" u="none" strike="noStrike">
                          <a:solidFill>
                            <a:srgbClr val="000000"/>
                          </a:solidFill>
                          <a:effectLst/>
                          <a:latin typeface="Arial" panose="020B0604020202020204" pitchFamily="34" charset="0"/>
                        </a:rPr>
                        <a:t>100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101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60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102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100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80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103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151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a:solidFill>
                            <a:srgbClr val="000000"/>
                          </a:solidFill>
                          <a:effectLst/>
                          <a:latin typeface="Arial" panose="020B0604020202020204" pitchFamily="34" charset="0"/>
                        </a:rPr>
                        <a:t>153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NZ" sz="900" b="0" i="1" u="none" strike="noStrike" dirty="0">
                          <a:solidFill>
                            <a:srgbClr val="000000"/>
                          </a:solidFill>
                          <a:effectLst/>
                          <a:latin typeface="Arial" panose="020B0604020202020204" pitchFamily="34" charset="0"/>
                        </a:rPr>
                        <a:t>99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8544178"/>
                  </a:ext>
                </a:extLst>
              </a:tr>
            </a:tbl>
          </a:graphicData>
        </a:graphic>
      </p:graphicFrame>
      <p:sp>
        <p:nvSpPr>
          <p:cNvPr id="15" name="Title 14"/>
          <p:cNvSpPr>
            <a:spLocks noGrp="1"/>
          </p:cNvSpPr>
          <p:nvPr>
            <p:ph type="title"/>
          </p:nvPr>
        </p:nvSpPr>
        <p:spPr>
          <a:noFill/>
        </p:spPr>
        <p:txBody>
          <a:bodyPr/>
          <a:lstStyle/>
          <a:p>
            <a:r>
              <a:rPr lang="en-GB" dirty="0">
                <a:latin typeface="+mj-lt"/>
              </a:rPr>
              <a:t>Perceptions of negative impacts of tourism are strongest among those residing </a:t>
            </a:r>
            <a:r>
              <a:rPr lang="en-GB" dirty="0"/>
              <a:t>in Otago and the West Coast</a:t>
            </a:r>
            <a:endParaRPr lang="en-GB" dirty="0">
              <a:latin typeface="+mj-lt"/>
            </a:endParaRPr>
          </a:p>
        </p:txBody>
      </p:sp>
      <p:sp>
        <p:nvSpPr>
          <p:cNvPr id="7" name="Text Placeholder 6"/>
          <p:cNvSpPr>
            <a:spLocks noGrp="1"/>
          </p:cNvSpPr>
          <p:nvPr>
            <p:ph type="body" sz="quarter" idx="15"/>
          </p:nvPr>
        </p:nvSpPr>
        <p:spPr/>
        <p:txBody>
          <a:bodyPr/>
          <a:lstStyle/>
          <a:p>
            <a:r>
              <a:rPr lang="en-GB" sz="1600" b="0" dirty="0"/>
              <a:t>Cons of international tourism by region</a:t>
            </a:r>
          </a:p>
          <a:p>
            <a:r>
              <a:rPr lang="en-GB" sz="1100" b="0" dirty="0"/>
              <a:t>% agree, 18+ year olds, Mar-20</a:t>
            </a:r>
          </a:p>
        </p:txBody>
      </p:sp>
      <p:grpSp>
        <p:nvGrpSpPr>
          <p:cNvPr id="16" name="Group 15"/>
          <p:cNvGrpSpPr/>
          <p:nvPr/>
        </p:nvGrpSpPr>
        <p:grpSpPr>
          <a:xfrm>
            <a:off x="7540777" y="6088412"/>
            <a:ext cx="2565773" cy="411923"/>
            <a:chOff x="6386783" y="5583339"/>
            <a:chExt cx="2565773" cy="411923"/>
          </a:xfrm>
        </p:grpSpPr>
        <p:sp>
          <p:nvSpPr>
            <p:cNvPr id="17" name="Rectangle 16"/>
            <p:cNvSpPr/>
            <p:nvPr/>
          </p:nvSpPr>
          <p:spPr>
            <a:xfrm>
              <a:off x="6960356" y="5800523"/>
              <a:ext cx="1357137" cy="177421"/>
            </a:xfrm>
            <a:prstGeom prst="rect">
              <a:avLst/>
            </a:prstGeom>
            <a:gradFill flip="none" rotWithShape="1">
              <a:gsLst>
                <a:gs pos="50000">
                  <a:schemeClr val="bg1"/>
                </a:gs>
                <a:gs pos="0">
                  <a:srgbClr val="FF5050"/>
                </a:gs>
                <a:gs pos="100000">
                  <a:srgbClr val="33996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b="0" dirty="0">
                <a:solidFill>
                  <a:schemeClr val="accent1"/>
                </a:solidFill>
              </a:endParaRPr>
            </a:p>
          </p:txBody>
        </p:sp>
        <p:sp>
          <p:nvSpPr>
            <p:cNvPr id="18" name="TextBox 17"/>
            <p:cNvSpPr txBox="1"/>
            <p:nvPr/>
          </p:nvSpPr>
          <p:spPr>
            <a:xfrm>
              <a:off x="7032807" y="5583339"/>
              <a:ext cx="1184940" cy="230832"/>
            </a:xfrm>
            <a:prstGeom prst="rect">
              <a:avLst/>
            </a:prstGeom>
            <a:noFill/>
          </p:spPr>
          <p:txBody>
            <a:bodyPr wrap="none" rtlCol="0">
              <a:spAutoFit/>
            </a:bodyPr>
            <a:lstStyle/>
            <a:p>
              <a:pPr algn="ctr"/>
              <a:r>
                <a:rPr lang="en-NZ" sz="900" b="0" dirty="0">
                  <a:solidFill>
                    <a:schemeClr val="accent1"/>
                  </a:solidFill>
                  <a:latin typeface="+mn-lt"/>
                  <a:ea typeface="National-Book" pitchFamily="50" charset="0"/>
                </a:rPr>
                <a:t>Relative agreement</a:t>
              </a:r>
            </a:p>
          </p:txBody>
        </p:sp>
        <p:sp>
          <p:nvSpPr>
            <p:cNvPr id="19" name="TextBox 18"/>
            <p:cNvSpPr txBox="1"/>
            <p:nvPr/>
          </p:nvSpPr>
          <p:spPr>
            <a:xfrm>
              <a:off x="6386783" y="5764430"/>
              <a:ext cx="582211" cy="230832"/>
            </a:xfrm>
            <a:prstGeom prst="rect">
              <a:avLst/>
            </a:prstGeom>
            <a:noFill/>
          </p:spPr>
          <p:txBody>
            <a:bodyPr wrap="none" rtlCol="0">
              <a:spAutoFit/>
            </a:bodyPr>
            <a:lstStyle/>
            <a:p>
              <a:pPr algn="ctr"/>
              <a:r>
                <a:rPr lang="en-NZ" sz="900" b="0" dirty="0">
                  <a:solidFill>
                    <a:schemeClr val="accent1"/>
                  </a:solidFill>
                  <a:latin typeface="+mn-lt"/>
                  <a:ea typeface="National-Book" pitchFamily="50" charset="0"/>
                </a:rPr>
                <a:t>Weaker</a:t>
              </a:r>
            </a:p>
          </p:txBody>
        </p:sp>
        <p:sp>
          <p:nvSpPr>
            <p:cNvPr id="20" name="TextBox 19"/>
            <p:cNvSpPr txBox="1"/>
            <p:nvPr/>
          </p:nvSpPr>
          <p:spPr>
            <a:xfrm>
              <a:off x="8325461" y="5764430"/>
              <a:ext cx="627095" cy="230832"/>
            </a:xfrm>
            <a:prstGeom prst="rect">
              <a:avLst/>
            </a:prstGeom>
            <a:noFill/>
          </p:spPr>
          <p:txBody>
            <a:bodyPr wrap="none" rtlCol="0">
              <a:spAutoFit/>
            </a:bodyPr>
            <a:lstStyle/>
            <a:p>
              <a:pPr algn="ctr"/>
              <a:r>
                <a:rPr lang="en-NZ" sz="900" b="0" dirty="0">
                  <a:solidFill>
                    <a:schemeClr val="accent1"/>
                  </a:solidFill>
                  <a:latin typeface="+mn-lt"/>
                  <a:ea typeface="National-Book" pitchFamily="50" charset="0"/>
                </a:rPr>
                <a:t>Stronger</a:t>
              </a:r>
            </a:p>
          </p:txBody>
        </p:sp>
      </p:grpSp>
      <p:sp>
        <p:nvSpPr>
          <p:cNvPr id="23" name="TextBox 22">
            <a:extLst>
              <a:ext uri="{FF2B5EF4-FFF2-40B4-BE49-F238E27FC236}">
                <a16:creationId xmlns:a16="http://schemas.microsoft.com/office/drawing/2014/main" id="{4F381617-1760-4BD1-B63B-9E8408734F5E}"/>
              </a:ext>
            </a:extLst>
          </p:cNvPr>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a:tabLst>
                <a:tab pos="266700" algn="l"/>
              </a:tabLst>
            </a:pPr>
            <a:r>
              <a:rPr lang="en-NZ" sz="700" b="0" dirty="0">
                <a:solidFill>
                  <a:srgbClr val="333333"/>
                </a:solidFill>
                <a:latin typeface="+mn-lt"/>
              </a:rPr>
              <a:t>Notes: Agreement on a 7 point scale where 1 is ‘strongly disagree’ and 7 is ‘strongly agree’; Top two box is shown</a:t>
            </a:r>
          </a:p>
          <a:p>
            <a:pPr>
              <a:tabLst>
                <a:tab pos="266700" algn="l"/>
              </a:tabLst>
            </a:pPr>
            <a:r>
              <a:rPr lang="en-NZ" sz="700" b="0" dirty="0">
                <a:solidFill>
                  <a:srgbClr val="333333"/>
                </a:solidFill>
              </a:rPr>
              <a:t>* Broken down by Queenstown and rest of Otago in appendix </a:t>
            </a:r>
            <a:r>
              <a:rPr lang="en-NZ" sz="700" b="0" dirty="0">
                <a:solidFill>
                  <a:srgbClr val="333333"/>
                </a:solidFill>
                <a:latin typeface="+mn-lt"/>
              </a:rPr>
              <a:t> </a:t>
            </a:r>
            <a:endParaRPr lang="pt-BR" sz="700" b="0" dirty="0">
              <a:solidFill>
                <a:srgbClr val="333333"/>
              </a:solidFill>
              <a:latin typeface="+mn-lt"/>
            </a:endParaRPr>
          </a:p>
        </p:txBody>
      </p:sp>
      <p:graphicFrame>
        <p:nvGraphicFramePr>
          <p:cNvPr id="24" name="Table 23">
            <a:extLst>
              <a:ext uri="{FF2B5EF4-FFF2-40B4-BE49-F238E27FC236}">
                <a16:creationId xmlns:a16="http://schemas.microsoft.com/office/drawing/2014/main" id="{E8443616-A24C-4968-B061-AF2CF5A9C17E}"/>
              </a:ext>
            </a:extLst>
          </p:cNvPr>
          <p:cNvGraphicFramePr>
            <a:graphicFrameLocks noGrp="1"/>
          </p:cNvGraphicFramePr>
          <p:nvPr>
            <p:extLst>
              <p:ext uri="{D42A27DB-BD31-4B8C-83A1-F6EECF244321}">
                <p14:modId xmlns:p14="http://schemas.microsoft.com/office/powerpoint/2010/main" val="1617714635"/>
              </p:ext>
            </p:extLst>
          </p:nvPr>
        </p:nvGraphicFramePr>
        <p:xfrm>
          <a:off x="326281" y="1974329"/>
          <a:ext cx="9397999" cy="4158000"/>
        </p:xfrm>
        <a:graphic>
          <a:graphicData uri="http://schemas.openxmlformats.org/drawingml/2006/table">
            <a:tbl>
              <a:tblPr/>
              <a:tblGrid>
                <a:gridCol w="3003659">
                  <a:extLst>
                    <a:ext uri="{9D8B030D-6E8A-4147-A177-3AD203B41FA5}">
                      <a16:colId xmlns:a16="http://schemas.microsoft.com/office/drawing/2014/main" val="2027552474"/>
                    </a:ext>
                  </a:extLst>
                </a:gridCol>
                <a:gridCol w="639434">
                  <a:extLst>
                    <a:ext uri="{9D8B030D-6E8A-4147-A177-3AD203B41FA5}">
                      <a16:colId xmlns:a16="http://schemas.microsoft.com/office/drawing/2014/main" val="3685122403"/>
                    </a:ext>
                  </a:extLst>
                </a:gridCol>
                <a:gridCol w="639434">
                  <a:extLst>
                    <a:ext uri="{9D8B030D-6E8A-4147-A177-3AD203B41FA5}">
                      <a16:colId xmlns:a16="http://schemas.microsoft.com/office/drawing/2014/main" val="128987650"/>
                    </a:ext>
                  </a:extLst>
                </a:gridCol>
                <a:gridCol w="639434">
                  <a:extLst>
                    <a:ext uri="{9D8B030D-6E8A-4147-A177-3AD203B41FA5}">
                      <a16:colId xmlns:a16="http://schemas.microsoft.com/office/drawing/2014/main" val="129690330"/>
                    </a:ext>
                  </a:extLst>
                </a:gridCol>
                <a:gridCol w="639434">
                  <a:extLst>
                    <a:ext uri="{9D8B030D-6E8A-4147-A177-3AD203B41FA5}">
                      <a16:colId xmlns:a16="http://schemas.microsoft.com/office/drawing/2014/main" val="3974892972"/>
                    </a:ext>
                  </a:extLst>
                </a:gridCol>
                <a:gridCol w="639434">
                  <a:extLst>
                    <a:ext uri="{9D8B030D-6E8A-4147-A177-3AD203B41FA5}">
                      <a16:colId xmlns:a16="http://schemas.microsoft.com/office/drawing/2014/main" val="1471000946"/>
                    </a:ext>
                  </a:extLst>
                </a:gridCol>
                <a:gridCol w="639434">
                  <a:extLst>
                    <a:ext uri="{9D8B030D-6E8A-4147-A177-3AD203B41FA5}">
                      <a16:colId xmlns:a16="http://schemas.microsoft.com/office/drawing/2014/main" val="2228472018"/>
                    </a:ext>
                  </a:extLst>
                </a:gridCol>
                <a:gridCol w="639434">
                  <a:extLst>
                    <a:ext uri="{9D8B030D-6E8A-4147-A177-3AD203B41FA5}">
                      <a16:colId xmlns:a16="http://schemas.microsoft.com/office/drawing/2014/main" val="1009413814"/>
                    </a:ext>
                  </a:extLst>
                </a:gridCol>
                <a:gridCol w="639434">
                  <a:extLst>
                    <a:ext uri="{9D8B030D-6E8A-4147-A177-3AD203B41FA5}">
                      <a16:colId xmlns:a16="http://schemas.microsoft.com/office/drawing/2014/main" val="616864387"/>
                    </a:ext>
                  </a:extLst>
                </a:gridCol>
                <a:gridCol w="639434">
                  <a:extLst>
                    <a:ext uri="{9D8B030D-6E8A-4147-A177-3AD203B41FA5}">
                      <a16:colId xmlns:a16="http://schemas.microsoft.com/office/drawing/2014/main" val="1345337850"/>
                    </a:ext>
                  </a:extLst>
                </a:gridCol>
                <a:gridCol w="639434">
                  <a:extLst>
                    <a:ext uri="{9D8B030D-6E8A-4147-A177-3AD203B41FA5}">
                      <a16:colId xmlns:a16="http://schemas.microsoft.com/office/drawing/2014/main" val="3630052234"/>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Northland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Auckland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Bay of Plenty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Gisborne /Hawkes Bay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Taranaki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Manawatu-Whanganui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Wellington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Canterbury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900" b="0" i="0" u="none" strike="noStrike" dirty="0">
                          <a:solidFill>
                            <a:schemeClr val="bg1"/>
                          </a:solidFill>
                          <a:effectLst/>
                          <a:latin typeface="+mn-lt"/>
                        </a:rPr>
                        <a:t>West Coast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t>
                      </a:r>
                      <a:r>
                        <a:rPr lang="en-NZ" sz="900" b="1" i="0" u="none" strike="noStrike" kern="1200" dirty="0">
                          <a:solidFill>
                            <a:srgbClr val="333333"/>
                          </a:solidFill>
                          <a:effectLst/>
                          <a:latin typeface="+mn-lt"/>
                          <a:ea typeface="+mn-ea"/>
                          <a:cs typeface="+mn-cs"/>
                        </a:rPr>
                        <a:t>increased</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traffic</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congestion</a:t>
                      </a:r>
                      <a:r>
                        <a:rPr lang="en-NZ" sz="900" b="0" i="0" u="none" strike="noStrike" kern="1200" dirty="0">
                          <a:solidFill>
                            <a:srgbClr val="333333"/>
                          </a:solidFill>
                          <a:effectLst/>
                          <a:latin typeface="+mn-lt"/>
                          <a:ea typeface="+mn-ea"/>
                          <a:cs typeface="+mn-cs"/>
                        </a:rPr>
                        <a:t> on holiday routes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 higher </a:t>
                      </a:r>
                      <a:r>
                        <a:rPr lang="en-NZ" sz="900" b="1" i="0" u="none" strike="noStrike" kern="1200" dirty="0">
                          <a:solidFill>
                            <a:srgbClr val="333333"/>
                          </a:solidFill>
                          <a:effectLst/>
                          <a:latin typeface="+mn-lt"/>
                          <a:ea typeface="+mn-ea"/>
                          <a:cs typeface="+mn-cs"/>
                        </a:rPr>
                        <a:t>number of road accidents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Increases the risk of </a:t>
                      </a:r>
                      <a:r>
                        <a:rPr lang="en-NZ" sz="900" b="1" i="0" u="none" strike="noStrike" kern="1200" dirty="0">
                          <a:solidFill>
                            <a:srgbClr val="333333"/>
                          </a:solidFill>
                          <a:effectLst/>
                          <a:latin typeface="+mn-lt"/>
                          <a:ea typeface="+mn-ea"/>
                          <a:cs typeface="+mn-cs"/>
                        </a:rPr>
                        <a:t>serious</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road</a:t>
                      </a:r>
                      <a:r>
                        <a:rPr lang="en-NZ" sz="900" b="0" i="0" u="none" strike="noStrike" kern="1200" dirty="0">
                          <a:solidFill>
                            <a:srgbClr val="333333"/>
                          </a:solidFill>
                          <a:effectLst/>
                          <a:latin typeface="+mn-lt"/>
                          <a:ea typeface="+mn-ea"/>
                          <a:cs typeface="+mn-cs"/>
                        </a:rPr>
                        <a:t> </a:t>
                      </a:r>
                      <a:r>
                        <a:rPr lang="en-NZ" sz="900" b="1" i="0" u="none" strike="noStrike" kern="1200" dirty="0">
                          <a:solidFill>
                            <a:srgbClr val="333333"/>
                          </a:solidFill>
                          <a:effectLst/>
                          <a:latin typeface="+mn-lt"/>
                          <a:ea typeface="+mn-ea"/>
                          <a:cs typeface="+mn-cs"/>
                        </a:rPr>
                        <a:t>accidents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t>
                      </a:r>
                      <a:r>
                        <a:rPr lang="en-NZ" sz="900" b="1" i="0" u="none" strike="noStrike" kern="1200" dirty="0">
                          <a:solidFill>
                            <a:srgbClr val="333333"/>
                          </a:solidFill>
                          <a:effectLst/>
                          <a:latin typeface="+mn-lt"/>
                          <a:ea typeface="+mn-ea"/>
                          <a:cs typeface="+mn-cs"/>
                        </a:rPr>
                        <a:t>increased littering</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Results in </a:t>
                      </a:r>
                      <a:r>
                        <a:rPr lang="en-NZ" sz="900" b="1" i="0" u="none" strike="noStrike" kern="1200" dirty="0">
                          <a:solidFill>
                            <a:srgbClr val="333333"/>
                          </a:solidFill>
                          <a:effectLst/>
                          <a:latin typeface="+mn-lt"/>
                          <a:ea typeface="+mn-ea"/>
                          <a:cs typeface="+mn-cs"/>
                        </a:rPr>
                        <a:t>damage to New Zealand’s natural environment</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Makes </a:t>
                      </a:r>
                      <a:r>
                        <a:rPr lang="en-NZ" sz="900" b="1" i="0" u="none" strike="noStrike" kern="1200" dirty="0">
                          <a:solidFill>
                            <a:srgbClr val="333333"/>
                          </a:solidFill>
                          <a:effectLst/>
                          <a:latin typeface="+mn-lt"/>
                          <a:ea typeface="+mn-ea"/>
                          <a:cs typeface="+mn-cs"/>
                        </a:rPr>
                        <a:t>accommodation too expensive </a:t>
                      </a:r>
                      <a:r>
                        <a:rPr lang="en-NZ" sz="900" b="0" i="0" u="none" strike="noStrike" kern="1200" dirty="0">
                          <a:solidFill>
                            <a:srgbClr val="333333"/>
                          </a:solidFill>
                          <a:effectLst/>
                          <a:latin typeface="+mn-lt"/>
                          <a:ea typeface="+mn-ea"/>
                          <a:cs typeface="+mn-cs"/>
                        </a:rPr>
                        <a:t>for New Zealand residents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Makes it hard for New Zealand residents to find </a:t>
                      </a:r>
                      <a:r>
                        <a:rPr lang="en-NZ" sz="900" b="1" i="0" u="none" strike="noStrike" kern="1200" dirty="0">
                          <a:solidFill>
                            <a:srgbClr val="333333"/>
                          </a:solidFill>
                          <a:effectLst/>
                          <a:latin typeface="+mn-lt"/>
                          <a:ea typeface="+mn-ea"/>
                          <a:cs typeface="+mn-cs"/>
                        </a:rPr>
                        <a:t>accommodation vacancies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Means </a:t>
                      </a:r>
                      <a:r>
                        <a:rPr lang="en-NZ" sz="900" b="1" i="0" u="none" strike="noStrike" kern="1200" dirty="0">
                          <a:solidFill>
                            <a:srgbClr val="333333"/>
                          </a:solidFill>
                          <a:effectLst/>
                          <a:latin typeface="+mn-lt"/>
                          <a:ea typeface="+mn-ea"/>
                          <a:cs typeface="+mn-cs"/>
                        </a:rPr>
                        <a:t>attractions are too busy </a:t>
                      </a:r>
                      <a:r>
                        <a:rPr lang="en-NZ" sz="900" b="0" i="0" u="none" strike="noStrike" kern="1200" dirty="0">
                          <a:solidFill>
                            <a:srgbClr val="333333"/>
                          </a:solidFill>
                          <a:effectLst/>
                          <a:latin typeface="+mn-lt"/>
                          <a:ea typeface="+mn-ea"/>
                          <a:cs typeface="+mn-cs"/>
                        </a:rPr>
                        <a:t>for New Zealand residents to enjoy</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856508"/>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Increases </a:t>
                      </a:r>
                      <a:r>
                        <a:rPr lang="en-NZ" sz="900" b="1" i="0" u="none" strike="noStrike" kern="1200" dirty="0">
                          <a:solidFill>
                            <a:srgbClr val="333333"/>
                          </a:solidFill>
                          <a:effectLst/>
                          <a:latin typeface="+mn-lt"/>
                          <a:ea typeface="+mn-ea"/>
                          <a:cs typeface="+mn-cs"/>
                        </a:rPr>
                        <a:t>congestion in the walking areas </a:t>
                      </a:r>
                      <a:r>
                        <a:rPr lang="en-NZ" sz="900" b="0" i="0" u="none" strike="noStrike" kern="1200" dirty="0">
                          <a:solidFill>
                            <a:srgbClr val="333333"/>
                          </a:solidFill>
                          <a:effectLst/>
                          <a:latin typeface="+mn-lt"/>
                          <a:ea typeface="+mn-ea"/>
                          <a:cs typeface="+mn-cs"/>
                        </a:rPr>
                        <a:t>of urban centres</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017165"/>
                  </a:ext>
                </a:extLst>
              </a:tr>
              <a:tr h="334800">
                <a:tc>
                  <a:txBody>
                    <a:bodyPr/>
                    <a:lstStyle/>
                    <a:p>
                      <a:pPr marL="0" algn="l" defTabSz="1028700" rtl="0" eaLnBrk="1" fontAlgn="ctr" latinLnBrk="0" hangingPunct="1"/>
                      <a:r>
                        <a:rPr lang="en-NZ" sz="900" b="0" i="0" u="none" strike="noStrike" kern="1200" dirty="0">
                          <a:solidFill>
                            <a:srgbClr val="333333"/>
                          </a:solidFill>
                          <a:effectLst/>
                          <a:latin typeface="+mn-lt"/>
                          <a:ea typeface="+mn-ea"/>
                          <a:cs typeface="+mn-cs"/>
                        </a:rPr>
                        <a:t>Makes it </a:t>
                      </a:r>
                      <a:r>
                        <a:rPr lang="en-NZ" sz="900" b="1" i="0" u="none" strike="noStrike" kern="1200" dirty="0">
                          <a:solidFill>
                            <a:srgbClr val="333333"/>
                          </a:solidFill>
                          <a:effectLst/>
                          <a:latin typeface="+mn-lt"/>
                          <a:ea typeface="+mn-ea"/>
                          <a:cs typeface="+mn-cs"/>
                        </a:rPr>
                        <a:t>hard to find enough staff </a:t>
                      </a:r>
                      <a:r>
                        <a:rPr lang="en-NZ" sz="900" b="0" i="0" u="none" strike="noStrike" kern="1200" dirty="0">
                          <a:solidFill>
                            <a:srgbClr val="333333"/>
                          </a:solidFill>
                          <a:effectLst/>
                          <a:latin typeface="+mn-lt"/>
                          <a:ea typeface="+mn-ea"/>
                          <a:cs typeface="+mn-cs"/>
                        </a:rPr>
                        <a:t>to work in the tourism industry</a:t>
                      </a:r>
                    </a:p>
                  </a:txBody>
                  <a:tcPr marL="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050" b="0" i="0" u="none" strike="noStrike" dirty="0">
                        <a:solidFill>
                          <a:srgbClr val="333333"/>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45399"/>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endParaRPr lang="en-NZ" sz="900" b="0" i="1" u="none" strike="noStrike" dirty="0">
                        <a:solidFill>
                          <a:srgbClr val="333333"/>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sp>
        <p:nvSpPr>
          <p:cNvPr id="4" name="Slide Number Placeholder 3">
            <a:extLst>
              <a:ext uri="{FF2B5EF4-FFF2-40B4-BE49-F238E27FC236}">
                <a16:creationId xmlns:a16="http://schemas.microsoft.com/office/drawing/2014/main" id="{05C373B7-127F-40FB-A0B5-2B6B3BEAC69A}"/>
              </a:ext>
            </a:extLst>
          </p:cNvPr>
          <p:cNvSpPr>
            <a:spLocks noGrp="1"/>
          </p:cNvSpPr>
          <p:nvPr>
            <p:ph type="sldNum" sz="quarter" idx="10"/>
          </p:nvPr>
        </p:nvSpPr>
        <p:spPr/>
        <p:txBody>
          <a:bodyPr/>
          <a:lstStyle/>
          <a:p>
            <a:fld id="{9784CBA3-D598-4B1F-BAA3-EE14B5154290}" type="slidenum">
              <a:rPr lang="en-AU" smtClean="0"/>
              <a:pPr/>
              <a:t>31</a:t>
            </a:fld>
            <a:endParaRPr lang="en-AU" dirty="0"/>
          </a:p>
        </p:txBody>
      </p:sp>
    </p:spTree>
    <p:extLst>
      <p:ext uri="{BB962C8B-B14F-4D97-AF65-F5344CB8AC3E}">
        <p14:creationId xmlns:p14="http://schemas.microsoft.com/office/powerpoint/2010/main" val="843794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2CC57F-3126-454A-A6CE-023D1BBBB290}"/>
              </a:ext>
            </a:extLst>
          </p:cNvPr>
          <p:cNvGraphicFramePr>
            <a:graphicFrameLocks noChangeAspect="1"/>
          </p:cNvGraphicFramePr>
          <p:nvPr>
            <p:custDataLst>
              <p:tags r:id="rId2"/>
            </p:custDataLst>
            <p:extLst>
              <p:ext uri="{D42A27DB-BD31-4B8C-83A1-F6EECF244321}">
                <p14:modId xmlns:p14="http://schemas.microsoft.com/office/powerpoint/2010/main" val="3769312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60" name="think-cell Slide" r:id="rId10" imgW="360" imgH="360" progId="TCLayout.ActiveDocument.1">
                  <p:embed/>
                </p:oleObj>
              </mc:Choice>
              <mc:Fallback>
                <p:oleObj name="think-cell Slide" r:id="rId10" imgW="360" imgH="36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73F905-C53A-4592-A099-D107D63DA75A}"/>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graphicFrame>
        <p:nvGraphicFramePr>
          <p:cNvPr id="20" name="MAC_646_20">
            <a:extLst>
              <a:ext uri="{FF2B5EF4-FFF2-40B4-BE49-F238E27FC236}">
                <a16:creationId xmlns:a16="http://schemas.microsoft.com/office/drawing/2014/main" id="{8834CB3B-5A7B-44D4-8843-4E92242D014B}"/>
              </a:ext>
            </a:extLst>
          </p:cNvPr>
          <p:cNvGraphicFramePr>
            <a:graphicFrameLocks noGrp="1"/>
          </p:cNvGraphicFramePr>
          <p:nvPr>
            <p:ph sz="quarter" idx="11"/>
            <p:extLst>
              <p:ext uri="{D42A27DB-BD31-4B8C-83A1-F6EECF244321}">
                <p14:modId xmlns:p14="http://schemas.microsoft.com/office/powerpoint/2010/main" val="3615037715"/>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2"/>
          </a:graphicData>
        </a:graphic>
      </p:graphicFrame>
      <p:sp>
        <p:nvSpPr>
          <p:cNvPr id="8" name="Title 7"/>
          <p:cNvSpPr>
            <a:spLocks noGrp="1"/>
          </p:cNvSpPr>
          <p:nvPr>
            <p:ph type="title"/>
          </p:nvPr>
        </p:nvSpPr>
        <p:spPr>
          <a:xfrm>
            <a:off x="326282" y="1"/>
            <a:ext cx="9784800" cy="1137649"/>
          </a:xfrm>
        </p:spPr>
        <p:txBody>
          <a:bodyPr/>
          <a:lstStyle/>
          <a:p>
            <a:r>
              <a:rPr lang="en-NZ" dirty="0">
                <a:latin typeface="+mj-lt"/>
              </a:rPr>
              <a:t>The proportion of New Zealanders who agree that </a:t>
            </a:r>
            <a:r>
              <a:rPr lang="en-NZ" dirty="0"/>
              <a:t>a</a:t>
            </a:r>
            <a:r>
              <a:rPr lang="en-NZ" dirty="0">
                <a:latin typeface="+mj-lt"/>
              </a:rPr>
              <a:t>ction is being taken</a:t>
            </a:r>
            <a:r>
              <a:rPr lang="en-NZ" dirty="0"/>
              <a:t> by government and industry to address the pressures of tourism growth has plateaued compared to previous waves</a:t>
            </a:r>
            <a:endParaRPr lang="en-GB" dirty="0">
              <a:latin typeface="+mj-lt"/>
            </a:endParaRPr>
          </a:p>
        </p:txBody>
      </p:sp>
      <p:sp>
        <p:nvSpPr>
          <p:cNvPr id="9" name="Text Placeholder 8"/>
          <p:cNvSpPr>
            <a:spLocks noGrp="1"/>
          </p:cNvSpPr>
          <p:nvPr>
            <p:ph type="body" sz="quarter" idx="15"/>
          </p:nvPr>
        </p:nvSpPr>
        <p:spPr>
          <a:xfrm>
            <a:off x="185604" y="1055589"/>
            <a:ext cx="9784800" cy="836679"/>
          </a:xfrm>
        </p:spPr>
        <p:txBody>
          <a:bodyPr/>
          <a:lstStyle/>
          <a:p>
            <a:r>
              <a:rPr lang="en-GB" sz="1600" b="0" dirty="0"/>
              <a:t>Agreement that </a:t>
            </a:r>
            <a:r>
              <a:rPr lang="en-NZ" sz="1600" b="0" dirty="0"/>
              <a:t>action is being taken to address the pressures of tourism growth</a:t>
            </a:r>
            <a:br>
              <a:rPr lang="en-NZ" sz="1600" b="0" dirty="0"/>
            </a:br>
            <a:r>
              <a:rPr lang="en-GB" sz="1100" b="0" dirty="0"/>
              <a:t>% 18+ year olds, Mar-20</a:t>
            </a:r>
          </a:p>
        </p:txBody>
      </p:sp>
      <p:sp>
        <p:nvSpPr>
          <p:cNvPr id="33" name="TextBox 32">
            <a:extLst>
              <a:ext uri="{FF2B5EF4-FFF2-40B4-BE49-F238E27FC236}">
                <a16:creationId xmlns:a16="http://schemas.microsoft.com/office/drawing/2014/main" id="{36063488-4841-465E-B9BF-29D2E1B8F64D}"/>
              </a:ext>
            </a:extLst>
          </p:cNvPr>
          <p:cNvSpPr txBox="1"/>
          <p:nvPr>
            <p:custDataLst>
              <p:tags r:id="rId4"/>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en-GB" sz="700" b="0" dirty="0">
                <a:latin typeface="+mn-lt"/>
              </a:rPr>
              <a:t>Base:	New Zealanders aged 18 plus:</a:t>
            </a:r>
            <a:r>
              <a:rPr lang="pt-BR" sz="700" b="0" dirty="0">
                <a:latin typeface="+mn-lt"/>
              </a:rPr>
              <a:t> Nov-18 n = 1084 | Mar-19 n = 1083</a:t>
            </a:r>
            <a:r>
              <a:rPr lang="pt-BR" sz="700" b="0" dirty="0"/>
              <a:t> | Nov-19 n = 1081 | Mar-20 n = 1089</a:t>
            </a:r>
            <a:endParaRPr lang="pt-BR" sz="700" b="0" dirty="0">
              <a:latin typeface="+mn-lt"/>
            </a:endParaRPr>
          </a:p>
        </p:txBody>
      </p:sp>
      <p:grpSp>
        <p:nvGrpSpPr>
          <p:cNvPr id="17" name="Group 16">
            <a:extLst>
              <a:ext uri="{FF2B5EF4-FFF2-40B4-BE49-F238E27FC236}">
                <a16:creationId xmlns:a16="http://schemas.microsoft.com/office/drawing/2014/main" id="{1D2BA7A4-70CB-424F-B5D4-7C6DE306861B}"/>
              </a:ext>
            </a:extLst>
          </p:cNvPr>
          <p:cNvGrpSpPr/>
          <p:nvPr/>
        </p:nvGrpSpPr>
        <p:grpSpPr>
          <a:xfrm>
            <a:off x="8287964" y="6176410"/>
            <a:ext cx="1899936" cy="326022"/>
            <a:chOff x="8283348" y="6176410"/>
            <a:chExt cx="1877449" cy="326022"/>
          </a:xfrm>
        </p:grpSpPr>
        <p:sp>
          <p:nvSpPr>
            <p:cNvPr id="18" name="Rectangle 17">
              <a:extLst>
                <a:ext uri="{FF2B5EF4-FFF2-40B4-BE49-F238E27FC236}">
                  <a16:creationId xmlns:a16="http://schemas.microsoft.com/office/drawing/2014/main" id="{B147501C-A585-4C28-9EBE-F04C0C46B925}"/>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19" name="Text Box 21">
              <a:extLst>
                <a:ext uri="{FF2B5EF4-FFF2-40B4-BE49-F238E27FC236}">
                  <a16:creationId xmlns:a16="http://schemas.microsoft.com/office/drawing/2014/main" id="{0CD85B98-EF8F-4D9C-A1D0-5F57677C4653}"/>
                </a:ext>
              </a:extLst>
            </p:cNvPr>
            <p:cNvSpPr txBox="1">
              <a:spLocks noChangeArrowheads="1"/>
            </p:cNvSpPr>
            <p:nvPr>
              <p:custDataLst>
                <p:tags r:id="rId5"/>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1" name="AutoShape 22">
              <a:extLst>
                <a:ext uri="{FF2B5EF4-FFF2-40B4-BE49-F238E27FC236}">
                  <a16:creationId xmlns:a16="http://schemas.microsoft.com/office/drawing/2014/main" id="{120F32B4-DD62-4080-AF32-E48AA74DBA10}"/>
                </a:ext>
              </a:extLst>
            </p:cNvPr>
            <p:cNvSpPr>
              <a:spLocks noChangeArrowheads="1"/>
            </p:cNvSpPr>
            <p:nvPr>
              <p:custDataLst>
                <p:tags r:id="rId6"/>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2" name="AutoShape 20">
              <a:extLst>
                <a:ext uri="{FF2B5EF4-FFF2-40B4-BE49-F238E27FC236}">
                  <a16:creationId xmlns:a16="http://schemas.microsoft.com/office/drawing/2014/main" id="{21032C96-3713-478F-837F-67233901FA74}"/>
                </a:ext>
              </a:extLst>
            </p:cNvPr>
            <p:cNvSpPr>
              <a:spLocks noChangeArrowheads="1"/>
            </p:cNvSpPr>
            <p:nvPr>
              <p:custDataLst>
                <p:tags r:id="rId7"/>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5" name="Slide Number Placeholder 4">
            <a:extLst>
              <a:ext uri="{FF2B5EF4-FFF2-40B4-BE49-F238E27FC236}">
                <a16:creationId xmlns:a16="http://schemas.microsoft.com/office/drawing/2014/main" id="{5B3134C9-DDEC-4472-B574-D0B7873BD9F3}"/>
              </a:ext>
            </a:extLst>
          </p:cNvPr>
          <p:cNvSpPr>
            <a:spLocks noGrp="1"/>
          </p:cNvSpPr>
          <p:nvPr>
            <p:ph type="sldNum" sz="quarter" idx="10"/>
          </p:nvPr>
        </p:nvSpPr>
        <p:spPr/>
        <p:txBody>
          <a:bodyPr/>
          <a:lstStyle/>
          <a:p>
            <a:fld id="{9784CBA3-D598-4B1F-BAA3-EE14B5154290}" type="slidenum">
              <a:rPr lang="en-AU" smtClean="0"/>
              <a:pPr/>
              <a:t>32</a:t>
            </a:fld>
            <a:endParaRPr lang="en-AU" dirty="0"/>
          </a:p>
        </p:txBody>
      </p:sp>
    </p:spTree>
    <p:extLst>
      <p:ext uri="{BB962C8B-B14F-4D97-AF65-F5344CB8AC3E}">
        <p14:creationId xmlns:p14="http://schemas.microsoft.com/office/powerpoint/2010/main" val="156285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26" name="think-cell Slide" r:id="rId9" imgW="270" imgH="270" progId="TCLayout.ActiveDocument.1">
                  <p:embed/>
                </p:oleObj>
              </mc:Choice>
              <mc:Fallback>
                <p:oleObj name="think-cell Slide" r:id="rId9" imgW="270" imgH="270" progId="TCLayout.ActiveDocument.1">
                  <p:embed/>
                  <p:pic>
                    <p:nvPicPr>
                      <p:cNvPr id="14" name="Object 1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a:t>The vast majority of New Zealanders continue to believe that the initiatives such as Tiaki are important in helping visitors travel safely and conscientiously in New Zealand</a:t>
            </a:r>
            <a:endParaRPr lang="en-NZ" dirty="0">
              <a:solidFill>
                <a:schemeClr val="accent1"/>
              </a:solidFill>
              <a:latin typeface="+mj-lt"/>
            </a:endParaRP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Believe that an initiatives such as Tiaki are important</a:t>
            </a:r>
            <a:br>
              <a:rPr lang="en-NZ" sz="1600" b="0" dirty="0"/>
            </a:br>
            <a:r>
              <a:rPr lang="en-GB" sz="1100" b="0" dirty="0">
                <a:solidFill>
                  <a:schemeClr val="accent1"/>
                </a:solidFill>
              </a:rPr>
              <a:t>% 18+ year olds, </a:t>
            </a:r>
            <a:r>
              <a:rPr lang="en-GB" sz="1100" b="0" dirty="0"/>
              <a:t>Mar-20</a:t>
            </a:r>
            <a:endParaRPr lang="en-GB" sz="1100" b="0" dirty="0">
              <a:solidFill>
                <a:schemeClr val="accent1"/>
              </a:solidFill>
            </a:endParaRPr>
          </a:p>
        </p:txBody>
      </p:sp>
      <p:sp>
        <p:nvSpPr>
          <p:cNvPr id="17" name="TextBox 16"/>
          <p:cNvSpPr txBox="1"/>
          <p:nvPr>
            <p:custDataLst>
              <p:tags r:id="rId3"/>
            </p:custDataLst>
          </p:nvPr>
        </p:nvSpPr>
        <p:spPr>
          <a:xfrm>
            <a:off x="326281" y="6083726"/>
            <a:ext cx="8641136" cy="418706"/>
          </a:xfrm>
          <a:prstGeom prst="rect">
            <a:avLst/>
          </a:prstGeom>
          <a:noFill/>
        </p:spPr>
        <p:txBody>
          <a:bodyPr vert="horz" wrap="square" lIns="0" tIns="0" rIns="0" bIns="0" rtlCol="0" anchor="b">
            <a:noAutofit/>
          </a:bodyPr>
          <a:lstStyle/>
          <a:p>
            <a:pPr>
              <a:tabLst>
                <a:tab pos="266700" algn="l"/>
              </a:tabLst>
            </a:pPr>
            <a:r>
              <a:rPr lang="en-GB" sz="700" b="0" dirty="0">
                <a:solidFill>
                  <a:schemeClr val="accent1"/>
                </a:solidFill>
                <a:latin typeface="+mn-lt"/>
              </a:rPr>
              <a:t>Base:	New Zealanders aged 18 plus:</a:t>
            </a:r>
            <a:r>
              <a:rPr lang="pt-BR" sz="700" b="0" dirty="0">
                <a:solidFill>
                  <a:schemeClr val="accent1"/>
                </a:solidFill>
                <a:latin typeface="+mn-lt"/>
              </a:rPr>
              <a:t> </a:t>
            </a:r>
            <a:r>
              <a:rPr lang="pt-BR" sz="700" b="0" dirty="0">
                <a:solidFill>
                  <a:schemeClr val="accent1"/>
                </a:solidFill>
              </a:rPr>
              <a:t>Mar-19 n = 1083 | Nov-19</a:t>
            </a:r>
            <a:r>
              <a:rPr lang="pt-BR" sz="700" b="0" dirty="0">
                <a:solidFill>
                  <a:schemeClr val="accent1"/>
                </a:solidFill>
                <a:latin typeface="+mn-lt"/>
              </a:rPr>
              <a:t> n = 1081</a:t>
            </a:r>
            <a:r>
              <a:rPr lang="pt-BR" sz="700" b="0" dirty="0">
                <a:solidFill>
                  <a:schemeClr val="accent1"/>
                </a:solidFill>
              </a:rPr>
              <a:t> | Mar-20 n = 1089</a:t>
            </a:r>
            <a:endParaRPr lang="pt-BR" sz="700" b="0" dirty="0">
              <a:solidFill>
                <a:schemeClr val="accent1"/>
              </a:solidFill>
              <a:latin typeface="+mn-lt"/>
            </a:endParaRPr>
          </a:p>
        </p:txBody>
      </p:sp>
      <p:graphicFrame>
        <p:nvGraphicFramePr>
          <p:cNvPr id="15" name="MAC_654_15">
            <a:extLst>
              <a:ext uri="{FF2B5EF4-FFF2-40B4-BE49-F238E27FC236}">
                <a16:creationId xmlns:a16="http://schemas.microsoft.com/office/drawing/2014/main" id="{371F0921-17EA-4FF1-AEDD-1B46218EE027}"/>
              </a:ext>
            </a:extLst>
          </p:cNvPr>
          <p:cNvGraphicFramePr>
            <a:graphicFrameLocks noGrp="1"/>
          </p:cNvGraphicFramePr>
          <p:nvPr>
            <p:ph sz="quarter" idx="11"/>
            <p:extLst>
              <p:ext uri="{D42A27DB-BD31-4B8C-83A1-F6EECF244321}">
                <p14:modId xmlns:p14="http://schemas.microsoft.com/office/powerpoint/2010/main" val="4138571765"/>
              </p:ext>
            </p:extLst>
          </p:nvPr>
        </p:nvGraphicFramePr>
        <p:xfrm>
          <a:off x="2079626" y="1974850"/>
          <a:ext cx="8062594" cy="4445000"/>
        </p:xfrm>
        <a:graphic>
          <a:graphicData uri="http://schemas.openxmlformats.org/drawingml/2006/chart">
            <c:chart xmlns:c="http://schemas.openxmlformats.org/drawingml/2006/chart" xmlns:r="http://schemas.openxmlformats.org/officeDocument/2006/relationships" r:id="rId11"/>
          </a:graphicData>
        </a:graphic>
      </p:graphicFrame>
      <p:pic>
        <p:nvPicPr>
          <p:cNvPr id="24" name="Picture 23">
            <a:extLst>
              <a:ext uri="{FF2B5EF4-FFF2-40B4-BE49-F238E27FC236}">
                <a16:creationId xmlns:a16="http://schemas.microsoft.com/office/drawing/2014/main" id="{D6B9AD98-9F91-4192-AA06-A6F9F49A4C85}"/>
              </a:ext>
            </a:extLst>
          </p:cNvPr>
          <p:cNvPicPr>
            <a:picLocks noChangeAspect="1"/>
          </p:cNvPicPr>
          <p:nvPr/>
        </p:nvPicPr>
        <p:blipFill>
          <a:blip r:embed="rId12"/>
          <a:stretch>
            <a:fillRect/>
          </a:stretch>
        </p:blipFill>
        <p:spPr>
          <a:xfrm>
            <a:off x="537035" y="2637989"/>
            <a:ext cx="1690719" cy="2608537"/>
          </a:xfrm>
          <a:prstGeom prst="rect">
            <a:avLst/>
          </a:prstGeom>
        </p:spPr>
      </p:pic>
      <p:grpSp>
        <p:nvGrpSpPr>
          <p:cNvPr id="18" name="Group 17">
            <a:extLst>
              <a:ext uri="{FF2B5EF4-FFF2-40B4-BE49-F238E27FC236}">
                <a16:creationId xmlns:a16="http://schemas.microsoft.com/office/drawing/2014/main" id="{F54DE931-F260-4B26-BA50-1D010DDF4C7B}"/>
              </a:ext>
            </a:extLst>
          </p:cNvPr>
          <p:cNvGrpSpPr/>
          <p:nvPr/>
        </p:nvGrpSpPr>
        <p:grpSpPr>
          <a:xfrm>
            <a:off x="8287964" y="6176410"/>
            <a:ext cx="1899936" cy="326022"/>
            <a:chOff x="8283348" y="6176410"/>
            <a:chExt cx="1877449" cy="326022"/>
          </a:xfrm>
        </p:grpSpPr>
        <p:sp>
          <p:nvSpPr>
            <p:cNvPr id="19" name="Rectangle 18">
              <a:extLst>
                <a:ext uri="{FF2B5EF4-FFF2-40B4-BE49-F238E27FC236}">
                  <a16:creationId xmlns:a16="http://schemas.microsoft.com/office/drawing/2014/main" id="{41D718DC-19EB-4317-98DA-43FA10E3AF70}"/>
                </a:ext>
              </a:extLst>
            </p:cNvPr>
            <p:cNvSpPr/>
            <p:nvPr/>
          </p:nvSpPr>
          <p:spPr bwMode="ltGray">
            <a:xfrm>
              <a:off x="8283348" y="6183508"/>
              <a:ext cx="1801247"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solidFill>
                  <a:schemeClr val="accent1"/>
                </a:solidFill>
              </a:endParaRPr>
            </a:p>
          </p:txBody>
        </p:sp>
        <p:sp>
          <p:nvSpPr>
            <p:cNvPr id="20" name="Text Box 21">
              <a:extLst>
                <a:ext uri="{FF2B5EF4-FFF2-40B4-BE49-F238E27FC236}">
                  <a16:creationId xmlns:a16="http://schemas.microsoft.com/office/drawing/2014/main" id="{EB564CF0-8A0B-476F-B14C-7EEA875A986F}"/>
                </a:ext>
              </a:extLst>
            </p:cNvPr>
            <p:cNvSpPr txBox="1">
              <a:spLocks noChangeArrowheads="1"/>
            </p:cNvSpPr>
            <p:nvPr>
              <p:custDataLst>
                <p:tags r:id="rId4"/>
              </p:custDataLst>
            </p:nvPr>
          </p:nvSpPr>
          <p:spPr bwMode="gray">
            <a:xfrm>
              <a:off x="8709660" y="6176410"/>
              <a:ext cx="1451137"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l" eaLnBrk="0" hangingPunct="0"/>
              <a:r>
                <a:rPr lang="en-NZ" sz="800" b="0" i="1" dirty="0">
                  <a:solidFill>
                    <a:schemeClr val="accent1"/>
                  </a:solidFill>
                  <a:latin typeface="+mn-lt"/>
                  <a:ea typeface="National-Book" pitchFamily="50" charset="0"/>
                </a:rPr>
                <a:t>Significantly higher / lower than previous wave at 95%</a:t>
              </a:r>
            </a:p>
          </p:txBody>
        </p:sp>
        <p:sp>
          <p:nvSpPr>
            <p:cNvPr id="21" name="AutoShape 22">
              <a:extLst>
                <a:ext uri="{FF2B5EF4-FFF2-40B4-BE49-F238E27FC236}">
                  <a16:creationId xmlns:a16="http://schemas.microsoft.com/office/drawing/2014/main" id="{CABDF8AD-6DE4-4704-8CA8-055F3FCE151A}"/>
                </a:ext>
              </a:extLst>
            </p:cNvPr>
            <p:cNvSpPr>
              <a:spLocks noChangeArrowheads="1"/>
            </p:cNvSpPr>
            <p:nvPr>
              <p:custDataLst>
                <p:tags r:id="rId5"/>
              </p:custDataLst>
            </p:nvPr>
          </p:nvSpPr>
          <p:spPr bwMode="gray">
            <a:xfrm rot="10800000">
              <a:off x="8512034" y="6266770"/>
              <a:ext cx="152400" cy="152400"/>
            </a:xfrm>
            <a:prstGeom prst="flowChartExtra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endParaRPr lang="en-NZ" dirty="0">
                <a:solidFill>
                  <a:schemeClr val="accent1"/>
                </a:solidFill>
                <a:latin typeface="+mn-lt"/>
              </a:endParaRPr>
            </a:p>
          </p:txBody>
        </p:sp>
        <p:sp>
          <p:nvSpPr>
            <p:cNvPr id="22" name="AutoShape 20">
              <a:extLst>
                <a:ext uri="{FF2B5EF4-FFF2-40B4-BE49-F238E27FC236}">
                  <a16:creationId xmlns:a16="http://schemas.microsoft.com/office/drawing/2014/main" id="{A9C9439F-6209-4511-98C5-1EA39854CB3F}"/>
                </a:ext>
              </a:extLst>
            </p:cNvPr>
            <p:cNvSpPr>
              <a:spLocks noChangeArrowheads="1"/>
            </p:cNvSpPr>
            <p:nvPr>
              <p:custDataLst>
                <p:tags r:id="rId6"/>
              </p:custDataLst>
            </p:nvPr>
          </p:nvSpPr>
          <p:spPr bwMode="gray">
            <a:xfrm>
              <a:off x="8359634" y="6266770"/>
              <a:ext cx="152400" cy="152400"/>
            </a:xfrm>
            <a:prstGeom prst="flowChartExtract">
              <a:avLst/>
            </a:prstGeom>
            <a:solidFill>
              <a:srgbClr val="00FF00"/>
            </a:solidFill>
            <a:ln w="9525" algn="ctr">
              <a:noFill/>
              <a:miter lim="800000"/>
              <a:headEnd/>
              <a:tailEnd/>
            </a:ln>
            <a:effectLst/>
          </p:spPr>
          <p:txBody>
            <a:bodyPr lIns="14400" tIns="7200" rIns="14400" bIns="7200" anchor="ctr">
              <a:noAutofit/>
            </a:bodyPr>
            <a:lstStyle/>
            <a:p>
              <a:endParaRPr lang="en-NZ" dirty="0">
                <a:solidFill>
                  <a:schemeClr val="accent1"/>
                </a:solidFill>
                <a:latin typeface="+mn-lt"/>
              </a:endParaRPr>
            </a:p>
          </p:txBody>
        </p:sp>
      </p:grpSp>
      <p:sp>
        <p:nvSpPr>
          <p:cNvPr id="5" name="Slide Number Placeholder 4">
            <a:extLst>
              <a:ext uri="{FF2B5EF4-FFF2-40B4-BE49-F238E27FC236}">
                <a16:creationId xmlns:a16="http://schemas.microsoft.com/office/drawing/2014/main" id="{4B4079DB-8704-4699-951B-05876046B9BD}"/>
              </a:ext>
            </a:extLst>
          </p:cNvPr>
          <p:cNvSpPr>
            <a:spLocks noGrp="1"/>
          </p:cNvSpPr>
          <p:nvPr>
            <p:ph type="sldNum" sz="quarter" idx="10"/>
          </p:nvPr>
        </p:nvSpPr>
        <p:spPr/>
        <p:txBody>
          <a:bodyPr/>
          <a:lstStyle/>
          <a:p>
            <a:fld id="{9784CBA3-D598-4B1F-BAA3-EE14B5154290}" type="slidenum">
              <a:rPr lang="en-AU" smtClean="0"/>
              <a:pPr/>
              <a:t>33</a:t>
            </a:fld>
            <a:endParaRPr lang="en-AU" dirty="0"/>
          </a:p>
        </p:txBody>
      </p:sp>
    </p:spTree>
    <p:extLst>
      <p:ext uri="{BB962C8B-B14F-4D97-AF65-F5344CB8AC3E}">
        <p14:creationId xmlns:p14="http://schemas.microsoft.com/office/powerpoint/2010/main" val="139218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NZ" dirty="0"/>
              <a:t>4</a:t>
            </a:r>
          </a:p>
        </p:txBody>
      </p:sp>
      <p:sp>
        <p:nvSpPr>
          <p:cNvPr id="3" name="Title 2"/>
          <p:cNvSpPr>
            <a:spLocks noGrp="1"/>
          </p:cNvSpPr>
          <p:nvPr>
            <p:ph type="title"/>
          </p:nvPr>
        </p:nvSpPr>
        <p:spPr/>
        <p:txBody>
          <a:bodyPr/>
          <a:lstStyle/>
          <a:p>
            <a:r>
              <a:rPr lang="en-NZ" dirty="0"/>
              <a:t>Appendix: measures by region</a:t>
            </a:r>
          </a:p>
        </p:txBody>
      </p:sp>
    </p:spTree>
    <p:custDataLst>
      <p:tags r:id="rId1"/>
    </p:custDataLst>
    <p:extLst>
      <p:ext uri="{BB962C8B-B14F-4D97-AF65-F5344CB8AC3E}">
        <p14:creationId xmlns:p14="http://schemas.microsoft.com/office/powerpoint/2010/main" val="201339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t>Wellington and Otago residents are more likely to overestimate annual visitor numbers</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32629912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Knowledge of annual visitor numbers – by region</a:t>
            </a:r>
          </a:p>
          <a:p>
            <a:r>
              <a:rPr lang="en-GB" sz="1100" b="0" dirty="0"/>
              <a:t>%, Mar-20</a:t>
            </a:r>
          </a:p>
          <a:p>
            <a:endParaRPr lang="en-GB" sz="1600" b="0" dirty="0"/>
          </a:p>
        </p:txBody>
      </p:sp>
      <p:sp>
        <p:nvSpPr>
          <p:cNvPr id="27" name="TextBox 26"/>
          <p:cNvSpPr txBox="1"/>
          <p:nvPr>
            <p:custDataLst>
              <p:tags r:id="rId1"/>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3" name="Rectangle 12">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5" name="Text Box 21">
            <a:extLst>
              <a:ext uri="{FF2B5EF4-FFF2-40B4-BE49-F238E27FC236}">
                <a16:creationId xmlns:a16="http://schemas.microsoft.com/office/drawing/2014/main" id="{12940C9D-E076-4804-A734-0C5DC9DFB107}"/>
              </a:ext>
            </a:extLst>
          </p:cNvPr>
          <p:cNvSpPr txBox="1">
            <a:spLocks noChangeArrowheads="1"/>
          </p:cNvSpPr>
          <p:nvPr>
            <p:custDataLst>
              <p:tags r:id="rId2"/>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16" name="AutoShape 22">
            <a:extLst>
              <a:ext uri="{FF2B5EF4-FFF2-40B4-BE49-F238E27FC236}">
                <a16:creationId xmlns:a16="http://schemas.microsoft.com/office/drawing/2014/main" id="{9DEF152F-53E4-48C0-A9F7-BB8F89BFF83A}"/>
              </a:ext>
            </a:extLst>
          </p:cNvPr>
          <p:cNvSpPr>
            <a:spLocks noChangeArrowheads="1"/>
          </p:cNvSpPr>
          <p:nvPr>
            <p:custDataLst>
              <p:tags r:id="rId3"/>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7" name="AutoShape 20">
            <a:extLst>
              <a:ext uri="{FF2B5EF4-FFF2-40B4-BE49-F238E27FC236}">
                <a16:creationId xmlns:a16="http://schemas.microsoft.com/office/drawing/2014/main" id="{A07AC716-098D-4229-9540-6C7DC4EC146A}"/>
              </a:ext>
            </a:extLst>
          </p:cNvPr>
          <p:cNvSpPr>
            <a:spLocks noChangeArrowheads="1"/>
          </p:cNvSpPr>
          <p:nvPr>
            <p:custDataLst>
              <p:tags r:id="rId4"/>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cxnSp>
        <p:nvCxnSpPr>
          <p:cNvPr id="26" name="Straight Connector 25">
            <a:extLst>
              <a:ext uri="{FF2B5EF4-FFF2-40B4-BE49-F238E27FC236}">
                <a16:creationId xmlns:a16="http://schemas.microsoft.com/office/drawing/2014/main" id="{0B55F50C-1986-42CB-8F4C-67DB2313F57B}"/>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E3D3220-4BBB-4FB5-8B7B-3D0D1AA60A41}"/>
              </a:ext>
            </a:extLst>
          </p:cNvPr>
          <p:cNvSpPr>
            <a:spLocks noGrp="1"/>
          </p:cNvSpPr>
          <p:nvPr>
            <p:ph type="sldNum" sz="quarter" idx="10"/>
          </p:nvPr>
        </p:nvSpPr>
        <p:spPr/>
        <p:txBody>
          <a:bodyPr/>
          <a:lstStyle/>
          <a:p>
            <a:fld id="{9784CBA3-D598-4B1F-BAA3-EE14B5154290}" type="slidenum">
              <a:rPr lang="en-AU" smtClean="0"/>
              <a:pPr/>
              <a:t>35</a:t>
            </a:fld>
            <a:endParaRPr lang="en-AU" dirty="0"/>
          </a:p>
        </p:txBody>
      </p:sp>
    </p:spTree>
    <p:extLst>
      <p:ext uri="{BB962C8B-B14F-4D97-AF65-F5344CB8AC3E}">
        <p14:creationId xmlns:p14="http://schemas.microsoft.com/office/powerpoint/2010/main" val="2260061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sz="2000" dirty="0"/>
              <a:t>Otago and </a:t>
            </a:r>
            <a:r>
              <a:rPr lang="en-NZ" dirty="0"/>
              <a:t>West Coast </a:t>
            </a:r>
            <a:r>
              <a:rPr lang="en-NZ" sz="2000" dirty="0"/>
              <a:t>residents are more likely to overestimate the number of New Zealand workers employed in the tourism industry</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45982524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Knowledge of New Zealand workers employed in the tourism industry – by region</a:t>
            </a:r>
          </a:p>
          <a:p>
            <a:r>
              <a:rPr lang="en-GB" sz="1100" b="0" dirty="0"/>
              <a:t>%, Mar-20</a:t>
            </a:r>
          </a:p>
        </p:txBody>
      </p:sp>
      <p:sp>
        <p:nvSpPr>
          <p:cNvPr id="31" name="TextBox 30"/>
          <p:cNvSpPr txBox="1"/>
          <p:nvPr/>
        </p:nvSpPr>
        <p:spPr>
          <a:xfrm>
            <a:off x="209550" y="5017316"/>
            <a:ext cx="1464678" cy="306989"/>
          </a:xfrm>
          <a:prstGeom prst="rect">
            <a:avLst/>
          </a:prstGeom>
          <a:noFill/>
          <a:ln w="12700">
            <a:solidFill>
              <a:srgbClr val="333333"/>
            </a:solidFill>
          </a:ln>
        </p:spPr>
        <p:txBody>
          <a:bodyPr wrap="none" lIns="72000" tIns="72000" rIns="72000" bIns="72000" rtlCol="0">
            <a:spAutoFit/>
          </a:bodyPr>
          <a:lstStyle/>
          <a:p>
            <a:pPr algn="l">
              <a:tabLst>
                <a:tab pos="2933700" algn="ctr"/>
                <a:tab pos="5638800" algn="ctr"/>
                <a:tab pos="8382000" algn="ctr"/>
              </a:tabLst>
            </a:pPr>
            <a:r>
              <a:rPr lang="en-GB" sz="1050" b="0" dirty="0">
                <a:solidFill>
                  <a:schemeClr val="accent1"/>
                </a:solidFill>
                <a:latin typeface="+mn-lt"/>
              </a:rPr>
              <a:t>Correct answer: 1 in 8</a:t>
            </a:r>
          </a:p>
        </p:txBody>
      </p:sp>
      <p:cxnSp>
        <p:nvCxnSpPr>
          <p:cNvPr id="22" name="Straight Connector 21">
            <a:extLst>
              <a:ext uri="{FF2B5EF4-FFF2-40B4-BE49-F238E27FC236}">
                <a16:creationId xmlns:a16="http://schemas.microsoft.com/office/drawing/2014/main" id="{DCA36087-E67C-45E7-8A17-294543957287}"/>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8" name="TextBox 17">
            <a:extLst>
              <a:ext uri="{FF2B5EF4-FFF2-40B4-BE49-F238E27FC236}">
                <a16:creationId xmlns:a16="http://schemas.microsoft.com/office/drawing/2014/main" id="{D65DF837-01A2-4000-A530-5BA4186E7E91}"/>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8AC1B8CC-ADC7-4FBF-8466-A9D8CA8ABEEC}"/>
              </a:ext>
            </a:extLst>
          </p:cNvPr>
          <p:cNvSpPr>
            <a:spLocks noGrp="1"/>
          </p:cNvSpPr>
          <p:nvPr>
            <p:ph type="sldNum" sz="quarter" idx="10"/>
          </p:nvPr>
        </p:nvSpPr>
        <p:spPr/>
        <p:txBody>
          <a:bodyPr/>
          <a:lstStyle/>
          <a:p>
            <a:fld id="{9784CBA3-D598-4B1F-BAA3-EE14B5154290}" type="slidenum">
              <a:rPr lang="en-AU" smtClean="0"/>
              <a:pPr/>
              <a:t>36</a:t>
            </a:fld>
            <a:endParaRPr lang="en-AU" dirty="0"/>
          </a:p>
        </p:txBody>
      </p:sp>
    </p:spTree>
    <p:extLst>
      <p:ext uri="{BB962C8B-B14F-4D97-AF65-F5344CB8AC3E}">
        <p14:creationId xmlns:p14="http://schemas.microsoft.com/office/powerpoint/2010/main" val="1757580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dirty="0"/>
              <a:t>Bay of Plenty and Otago residents are more likely to know that tourism is New Zealand's number 1 export, whilst Aucklanders tend to underestimate the value of tourism</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88122605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Knowledge of the value of the tourism industry – by region</a:t>
            </a:r>
          </a:p>
          <a:p>
            <a:r>
              <a:rPr lang="en-GB" sz="1100" b="0" dirty="0"/>
              <a:t>%, Mar-20</a:t>
            </a:r>
          </a:p>
          <a:p>
            <a:endParaRPr lang="en-GB" sz="1600" b="0" dirty="0"/>
          </a:p>
        </p:txBody>
      </p:sp>
      <p:sp>
        <p:nvSpPr>
          <p:cNvPr id="3" name="TextBox 2"/>
          <p:cNvSpPr txBox="1"/>
          <p:nvPr/>
        </p:nvSpPr>
        <p:spPr>
          <a:xfrm>
            <a:off x="552450" y="3124200"/>
            <a:ext cx="1346522" cy="246221"/>
          </a:xfrm>
          <a:prstGeom prst="rect">
            <a:avLst/>
          </a:prstGeom>
          <a:noFill/>
        </p:spPr>
        <p:txBody>
          <a:bodyPr wrap="none" lIns="0" tIns="0" rIns="0" bIns="0" rtlCol="0">
            <a:spAutoFit/>
          </a:bodyPr>
          <a:lstStyle/>
          <a:p>
            <a:pPr algn="l"/>
            <a:r>
              <a:rPr lang="en-GB" sz="800" b="0" dirty="0">
                <a:solidFill>
                  <a:srgbClr val="333333"/>
                </a:solidFill>
                <a:latin typeface="+mn-lt"/>
              </a:rPr>
              <a:t>(New Zealand’s number one</a:t>
            </a:r>
            <a:br>
              <a:rPr lang="en-GB" sz="800" b="0" dirty="0">
                <a:solidFill>
                  <a:srgbClr val="333333"/>
                </a:solidFill>
                <a:latin typeface="+mn-lt"/>
              </a:rPr>
            </a:br>
            <a:r>
              <a:rPr lang="en-GB" sz="800" b="0" dirty="0">
                <a:solidFill>
                  <a:srgbClr val="333333"/>
                </a:solidFill>
                <a:latin typeface="+mn-lt"/>
              </a:rPr>
              <a:t>export industry)</a:t>
            </a:r>
          </a:p>
        </p:txBody>
      </p:sp>
      <p:cxnSp>
        <p:nvCxnSpPr>
          <p:cNvPr id="19" name="Straight Connector 18">
            <a:extLst>
              <a:ext uri="{FF2B5EF4-FFF2-40B4-BE49-F238E27FC236}">
                <a16:creationId xmlns:a16="http://schemas.microsoft.com/office/drawing/2014/main" id="{F282FF92-12D9-4D69-BC8D-EDB8247D9696}"/>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20"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1"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2"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7" name="TextBox 16">
            <a:extLst>
              <a:ext uri="{FF2B5EF4-FFF2-40B4-BE49-F238E27FC236}">
                <a16:creationId xmlns:a16="http://schemas.microsoft.com/office/drawing/2014/main" id="{FF08CC5A-E9A8-4E86-859B-0ECB80683346}"/>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6" name="Slide Number Placeholder 5">
            <a:extLst>
              <a:ext uri="{FF2B5EF4-FFF2-40B4-BE49-F238E27FC236}">
                <a16:creationId xmlns:a16="http://schemas.microsoft.com/office/drawing/2014/main" id="{8392A5B8-2DE5-4184-A994-DEC2E73525DE}"/>
              </a:ext>
            </a:extLst>
          </p:cNvPr>
          <p:cNvSpPr>
            <a:spLocks noGrp="1"/>
          </p:cNvSpPr>
          <p:nvPr>
            <p:ph type="sldNum" sz="quarter" idx="10"/>
          </p:nvPr>
        </p:nvSpPr>
        <p:spPr/>
        <p:txBody>
          <a:bodyPr/>
          <a:lstStyle/>
          <a:p>
            <a:fld id="{9784CBA3-D598-4B1F-BAA3-EE14B5154290}" type="slidenum">
              <a:rPr lang="en-AU" smtClean="0"/>
              <a:pPr/>
              <a:t>37</a:t>
            </a:fld>
            <a:endParaRPr lang="en-AU" dirty="0"/>
          </a:p>
        </p:txBody>
      </p:sp>
    </p:spTree>
    <p:extLst>
      <p:ext uri="{BB962C8B-B14F-4D97-AF65-F5344CB8AC3E}">
        <p14:creationId xmlns:p14="http://schemas.microsoft.com/office/powerpoint/2010/main" val="188295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000" dirty="0"/>
              <a:t>Again, Otago residents are more likely to perceive there to be too many international visitors</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052647724"/>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GB" sz="1600" b="0" dirty="0"/>
              <a:t>Perception of current number of international visitors (based on actual number) – by region</a:t>
            </a:r>
          </a:p>
          <a:p>
            <a:r>
              <a:rPr lang="en-GB" sz="1100" b="0" dirty="0"/>
              <a:t>%, Mar-20</a:t>
            </a:r>
          </a:p>
          <a:p>
            <a:endParaRPr lang="en-GB" sz="1600" b="0" dirty="0"/>
          </a:p>
        </p:txBody>
      </p:sp>
      <p:cxnSp>
        <p:nvCxnSpPr>
          <p:cNvPr id="18" name="Straight Connector 17">
            <a:extLst>
              <a:ext uri="{FF2B5EF4-FFF2-40B4-BE49-F238E27FC236}">
                <a16:creationId xmlns:a16="http://schemas.microsoft.com/office/drawing/2014/main" id="{BA8CBEFA-B5EA-406C-80A9-1D353C68B89C}"/>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7" name="TextBox 16">
            <a:extLst>
              <a:ext uri="{FF2B5EF4-FFF2-40B4-BE49-F238E27FC236}">
                <a16:creationId xmlns:a16="http://schemas.microsoft.com/office/drawing/2014/main" id="{185C9950-BFFB-40C4-9AA1-0BFC6C1E8FEA}"/>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DBE893A0-5D80-470F-A48B-FE26733C1673}"/>
              </a:ext>
            </a:extLst>
          </p:cNvPr>
          <p:cNvSpPr>
            <a:spLocks noGrp="1"/>
          </p:cNvSpPr>
          <p:nvPr>
            <p:ph type="sldNum" sz="quarter" idx="10"/>
          </p:nvPr>
        </p:nvSpPr>
        <p:spPr/>
        <p:txBody>
          <a:bodyPr/>
          <a:lstStyle/>
          <a:p>
            <a:fld id="{9784CBA3-D598-4B1F-BAA3-EE14B5154290}" type="slidenum">
              <a:rPr lang="en-AU" smtClean="0"/>
              <a:pPr/>
              <a:t>38</a:t>
            </a:fld>
            <a:endParaRPr lang="en-AU" dirty="0"/>
          </a:p>
        </p:txBody>
      </p:sp>
    </p:spTree>
    <p:extLst>
      <p:ext uri="{BB962C8B-B14F-4D97-AF65-F5344CB8AC3E}">
        <p14:creationId xmlns:p14="http://schemas.microsoft.com/office/powerpoint/2010/main" val="2252606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000" dirty="0"/>
              <a:t>Unsurprisingly, residents of Otago are more likely to perceive there to be too much pressure from international visitors while Auckland residents are more likely to think New Zealand is well-equipped to handle it</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204606495"/>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p:txBody>
          <a:bodyPr/>
          <a:lstStyle/>
          <a:p>
            <a:r>
              <a:rPr lang="en-NZ" sz="1600" b="0" dirty="0"/>
              <a:t>Perceptions of the pressure that tourists put on New Zealand </a:t>
            </a:r>
            <a:r>
              <a:rPr lang="en-US" sz="1600" b="0" dirty="0"/>
              <a:t>– by region</a:t>
            </a:r>
          </a:p>
          <a:p>
            <a:r>
              <a:rPr lang="en-GB" sz="1100" b="0" dirty="0"/>
              <a:t>%, Mar-20</a:t>
            </a:r>
          </a:p>
          <a:p>
            <a:endParaRPr lang="en-US" sz="1600" b="0" dirty="0"/>
          </a:p>
        </p:txBody>
      </p:sp>
      <p:cxnSp>
        <p:nvCxnSpPr>
          <p:cNvPr id="18" name="Straight Connector 17">
            <a:extLst>
              <a:ext uri="{FF2B5EF4-FFF2-40B4-BE49-F238E27FC236}">
                <a16:creationId xmlns:a16="http://schemas.microsoft.com/office/drawing/2014/main" id="{9F86DBA7-72C5-4AE5-8856-867F5E8D699F}"/>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7" name="TextBox 16">
            <a:extLst>
              <a:ext uri="{FF2B5EF4-FFF2-40B4-BE49-F238E27FC236}">
                <a16:creationId xmlns:a16="http://schemas.microsoft.com/office/drawing/2014/main" id="{56B5F77E-3B9C-47C1-9424-A83FB92454A8}"/>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7F53E7BA-E068-4161-8D7F-4FED98D83D66}"/>
              </a:ext>
            </a:extLst>
          </p:cNvPr>
          <p:cNvSpPr>
            <a:spLocks noGrp="1"/>
          </p:cNvSpPr>
          <p:nvPr>
            <p:ph type="sldNum" sz="quarter" idx="10"/>
          </p:nvPr>
        </p:nvSpPr>
        <p:spPr/>
        <p:txBody>
          <a:bodyPr/>
          <a:lstStyle/>
          <a:p>
            <a:fld id="{9784CBA3-D598-4B1F-BAA3-EE14B5154290}" type="slidenum">
              <a:rPr lang="en-AU" smtClean="0"/>
              <a:pPr/>
              <a:t>39</a:t>
            </a:fld>
            <a:endParaRPr lang="en-AU" dirty="0"/>
          </a:p>
        </p:txBody>
      </p:sp>
    </p:spTree>
    <p:extLst>
      <p:ext uri="{BB962C8B-B14F-4D97-AF65-F5344CB8AC3E}">
        <p14:creationId xmlns:p14="http://schemas.microsoft.com/office/powerpoint/2010/main" val="239722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81" y="2008205"/>
            <a:ext cx="1841500" cy="1405484"/>
          </a:xfrm>
        </p:spPr>
        <p:txBody>
          <a:bodyPr/>
          <a:lstStyle/>
          <a:p>
            <a:r>
              <a:rPr lang="en-NZ" dirty="0">
                <a:solidFill>
                  <a:schemeClr val="accent1"/>
                </a:solidFill>
              </a:rPr>
              <a:t>1</a:t>
            </a:r>
          </a:p>
        </p:txBody>
      </p:sp>
      <p:sp>
        <p:nvSpPr>
          <p:cNvPr id="3" name="Title 2"/>
          <p:cNvSpPr>
            <a:spLocks noGrp="1"/>
          </p:cNvSpPr>
          <p:nvPr>
            <p:ph type="title"/>
          </p:nvPr>
        </p:nvSpPr>
        <p:spPr/>
        <p:txBody>
          <a:bodyPr/>
          <a:lstStyle/>
          <a:p>
            <a:r>
              <a:rPr lang="en-NZ" dirty="0"/>
              <a:t>Research approach</a:t>
            </a:r>
          </a:p>
        </p:txBody>
      </p:sp>
    </p:spTree>
    <p:custDataLst>
      <p:tags r:id="rId1"/>
    </p:custDataLst>
    <p:extLst>
      <p:ext uri="{BB962C8B-B14F-4D97-AF65-F5344CB8AC3E}">
        <p14:creationId xmlns:p14="http://schemas.microsoft.com/office/powerpoint/2010/main" val="3839282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sz="2000" dirty="0"/>
              <a:t>Bay of Plenty and Otago residents are more likely to believe that the predicted growth</a:t>
            </a:r>
            <a:r>
              <a:rPr lang="en-NZ" dirty="0"/>
              <a:t> is too much</a:t>
            </a:r>
            <a:endParaRPr lang="en-GB" sz="2000"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945022558"/>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10"/>
          </a:graphicData>
        </a:graphic>
      </p:graphicFrame>
      <p:sp>
        <p:nvSpPr>
          <p:cNvPr id="9" name="Text Placeholder 8"/>
          <p:cNvSpPr>
            <a:spLocks noGrp="1"/>
          </p:cNvSpPr>
          <p:nvPr>
            <p:ph type="body" sz="quarter" idx="15"/>
          </p:nvPr>
        </p:nvSpPr>
        <p:spPr/>
        <p:txBody>
          <a:bodyPr/>
          <a:lstStyle/>
          <a:p>
            <a:r>
              <a:rPr lang="en-GB" sz="1600" b="0" dirty="0"/>
              <a:t>Attitudes towards predicted future growth of annual international visitors – by region</a:t>
            </a:r>
          </a:p>
          <a:p>
            <a:r>
              <a:rPr lang="en-GB" sz="1100" b="0" dirty="0"/>
              <a:t>%, Mar-20</a:t>
            </a:r>
          </a:p>
          <a:p>
            <a:br>
              <a:rPr lang="en-GB" sz="1600" b="0" dirty="0"/>
            </a:br>
            <a:endParaRPr lang="en-GB" sz="1600" b="0" dirty="0"/>
          </a:p>
        </p:txBody>
      </p:sp>
      <p:sp>
        <p:nvSpPr>
          <p:cNvPr id="13" name="Rectangle 12">
            <a:extLst>
              <a:ext uri="{FF2B5EF4-FFF2-40B4-BE49-F238E27FC236}">
                <a16:creationId xmlns:a16="http://schemas.microsoft.com/office/drawing/2014/main" id="{F8136F2F-EFC7-4F30-ABC6-55DDE6877FF0}"/>
              </a:ext>
            </a:extLst>
          </p:cNvPr>
          <p:cNvSpPr/>
          <p:nvPr/>
        </p:nvSpPr>
        <p:spPr bwMode="ltGray">
          <a:xfrm>
            <a:off x="8063305" y="6183506"/>
            <a:ext cx="2043562"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4" name="Text Box 21">
            <a:extLst>
              <a:ext uri="{FF2B5EF4-FFF2-40B4-BE49-F238E27FC236}">
                <a16:creationId xmlns:a16="http://schemas.microsoft.com/office/drawing/2014/main" id="{9DAB9DA4-7ED5-4384-8A6C-F40B6622480D}"/>
              </a:ext>
            </a:extLst>
          </p:cNvPr>
          <p:cNvSpPr txBox="1">
            <a:spLocks noChangeArrowheads="1"/>
          </p:cNvSpPr>
          <p:nvPr>
            <p:custDataLst>
              <p:tags r:id="rId1"/>
            </p:custDataLst>
          </p:nvPr>
        </p:nvSpPr>
        <p:spPr bwMode="gray">
          <a:xfrm>
            <a:off x="8558241" y="6183506"/>
            <a:ext cx="1548626"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other New Zealand at 95%</a:t>
            </a:r>
          </a:p>
        </p:txBody>
      </p:sp>
      <p:sp>
        <p:nvSpPr>
          <p:cNvPr id="15" name="AutoShape 22">
            <a:extLst>
              <a:ext uri="{FF2B5EF4-FFF2-40B4-BE49-F238E27FC236}">
                <a16:creationId xmlns:a16="http://schemas.microsoft.com/office/drawing/2014/main" id="{AC4FF004-F4F4-4868-A4BF-E26ADD7E8A02}"/>
              </a:ext>
            </a:extLst>
          </p:cNvPr>
          <p:cNvSpPr>
            <a:spLocks noChangeArrowheads="1"/>
          </p:cNvSpPr>
          <p:nvPr>
            <p:custDataLst>
              <p:tags r:id="rId2"/>
            </p:custDataLst>
          </p:nvPr>
        </p:nvSpPr>
        <p:spPr bwMode="gray">
          <a:xfrm rot="10800000">
            <a:off x="8361132"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6" name="AutoShape 20">
            <a:extLst>
              <a:ext uri="{FF2B5EF4-FFF2-40B4-BE49-F238E27FC236}">
                <a16:creationId xmlns:a16="http://schemas.microsoft.com/office/drawing/2014/main" id="{DF081DD4-8A70-4DC3-84CD-1A98CD3B6B8C}"/>
              </a:ext>
            </a:extLst>
          </p:cNvPr>
          <p:cNvSpPr>
            <a:spLocks noChangeArrowheads="1"/>
          </p:cNvSpPr>
          <p:nvPr>
            <p:custDataLst>
              <p:tags r:id="rId3"/>
            </p:custDataLst>
          </p:nvPr>
        </p:nvSpPr>
        <p:spPr bwMode="gray">
          <a:xfrm>
            <a:off x="8170632" y="6266768"/>
            <a:ext cx="152400" cy="152400"/>
          </a:xfrm>
          <a:prstGeom prst="rect">
            <a:avLst/>
          </a:prstGeom>
          <a:solidFill>
            <a:srgbClr val="79D738"/>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cxnSp>
        <p:nvCxnSpPr>
          <p:cNvPr id="18" name="Straight Connector 17">
            <a:extLst>
              <a:ext uri="{FF2B5EF4-FFF2-40B4-BE49-F238E27FC236}">
                <a16:creationId xmlns:a16="http://schemas.microsoft.com/office/drawing/2014/main" id="{C6250D9C-391C-4244-9128-319D3DA0CC0E}"/>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4"/>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5"/>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6"/>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5" name="TextBox 24">
            <a:extLst>
              <a:ext uri="{FF2B5EF4-FFF2-40B4-BE49-F238E27FC236}">
                <a16:creationId xmlns:a16="http://schemas.microsoft.com/office/drawing/2014/main" id="{CA3E2F40-5E0E-4A61-A860-5229CC5BC809}"/>
              </a:ext>
            </a:extLst>
          </p:cNvPr>
          <p:cNvSpPr txBox="1"/>
          <p:nvPr>
            <p:custDataLst>
              <p:tags r:id="rId7"/>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0B530087-E7A1-403F-8580-A70522158DF4}"/>
              </a:ext>
            </a:extLst>
          </p:cNvPr>
          <p:cNvSpPr>
            <a:spLocks noGrp="1"/>
          </p:cNvSpPr>
          <p:nvPr>
            <p:ph type="sldNum" sz="quarter" idx="10"/>
          </p:nvPr>
        </p:nvSpPr>
        <p:spPr/>
        <p:txBody>
          <a:bodyPr/>
          <a:lstStyle/>
          <a:p>
            <a:fld id="{9784CBA3-D598-4B1F-BAA3-EE14B5154290}" type="slidenum">
              <a:rPr lang="en-AU" smtClean="0"/>
              <a:pPr/>
              <a:t>40</a:t>
            </a:fld>
            <a:endParaRPr lang="en-AU" dirty="0"/>
          </a:p>
        </p:txBody>
      </p:sp>
    </p:spTree>
    <p:extLst>
      <p:ext uri="{BB962C8B-B14F-4D97-AF65-F5344CB8AC3E}">
        <p14:creationId xmlns:p14="http://schemas.microsoft.com/office/powerpoint/2010/main" val="8055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a16="http://schemas.microsoft.com/office/drawing/2014/main" id="{7D1F7226-E445-4C0F-9290-FE712F0DFFD7}"/>
              </a:ext>
            </a:extLst>
          </p:cNvPr>
          <p:cNvGraphicFramePr>
            <a:graphicFrameLocks noGrp="1"/>
          </p:cNvGraphicFramePr>
          <p:nvPr>
            <p:ph sz="quarter" idx="11"/>
            <p:extLst>
              <p:ext uri="{D42A27DB-BD31-4B8C-83A1-F6EECF244321}">
                <p14:modId xmlns:p14="http://schemas.microsoft.com/office/powerpoint/2010/main" val="1371580780"/>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2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a:t>Gisborne/Hawkes Bay residents have the lowest level of agreement that action is being taken to address the pressures of tourism growth</a:t>
            </a:r>
            <a:endParaRPr lang="en-GB" dirty="0"/>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Agreement that </a:t>
            </a:r>
            <a:r>
              <a:rPr lang="en-NZ" sz="1600" b="0" dirty="0"/>
              <a:t>action is being taken to address the pressures of tourism growth</a:t>
            </a:r>
            <a:br>
              <a:rPr lang="en-NZ" sz="1600" b="0" dirty="0"/>
            </a:br>
            <a:r>
              <a:rPr lang="en-GB" sz="1100" b="0" dirty="0"/>
              <a:t>% 18+ year olds, Mar-20</a:t>
            </a:r>
          </a:p>
        </p:txBody>
      </p:sp>
      <p:cxnSp>
        <p:nvCxnSpPr>
          <p:cNvPr id="15" name="Straight Connector 14">
            <a:extLst>
              <a:ext uri="{FF2B5EF4-FFF2-40B4-BE49-F238E27FC236}">
                <a16:creationId xmlns:a16="http://schemas.microsoft.com/office/drawing/2014/main" id="{D269B4AC-86D9-432A-B70E-F76F54F4AC0B}"/>
              </a:ext>
            </a:extLst>
          </p:cNvPr>
          <p:cNvCxnSpPr>
            <a:cxnSpLocks/>
          </p:cNvCxnSpPr>
          <p:nvPr/>
        </p:nvCxnSpPr>
        <p:spPr>
          <a:xfrm>
            <a:off x="2645400"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8" name="Text Box 21">
            <a:extLst>
              <a:ext uri="{FF2B5EF4-FFF2-40B4-BE49-F238E27FC236}">
                <a16:creationId xmlns:a16="http://schemas.microsoft.com/office/drawing/2014/main" id="{12940C9D-E076-4804-A734-0C5DC9DFB107}"/>
              </a:ext>
            </a:extLst>
          </p:cNvPr>
          <p:cNvSpPr txBox="1">
            <a:spLocks noChangeArrowheads="1"/>
          </p:cNvSpPr>
          <p:nvPr>
            <p:custDataLst>
              <p:tags r:id="rId3"/>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Significantly higher / lower than all other New Zealand regions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4"/>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5"/>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3" name="TextBox 22">
            <a:extLst>
              <a:ext uri="{FF2B5EF4-FFF2-40B4-BE49-F238E27FC236}">
                <a16:creationId xmlns:a16="http://schemas.microsoft.com/office/drawing/2014/main" id="{32F0E6A6-A1D3-4BDB-82E1-28F631F94FFA}"/>
              </a:ext>
            </a:extLst>
          </p:cNvPr>
          <p:cNvSpPr txBox="1"/>
          <p:nvPr>
            <p:custDataLst>
              <p:tags r:id="rId6"/>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Northland n = 100 | Auckland n = 101 | </a:t>
            </a:r>
            <a:r>
              <a:rPr lang="en-NZ" sz="700" b="0" dirty="0">
                <a:solidFill>
                  <a:srgbClr val="171717"/>
                </a:solidFill>
                <a:latin typeface="Arial"/>
              </a:rPr>
              <a:t>Bay of plenty</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 n = 60 | Gisborne/Hawkes Bay n = 102 | Taranaki n = 100 | </a:t>
            </a:r>
          </a:p>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lang="en-NZ" sz="700" b="0" dirty="0">
                <a:solidFill>
                  <a:srgbClr val="171717"/>
                </a:solidFill>
                <a:latin typeface="Arial"/>
              </a:rPr>
              <a:t>	</a:t>
            </a:r>
            <a:r>
              <a:rPr kumimoji="0" lang="en-NZ" sz="700" b="0" i="0" u="none" strike="noStrike" kern="1200" cap="none" spc="0" normalizeH="0" baseline="0" noProof="0" dirty="0">
                <a:ln>
                  <a:noFill/>
                </a:ln>
                <a:solidFill>
                  <a:srgbClr val="171717"/>
                </a:solidFill>
                <a:effectLst/>
                <a:uLnTx/>
                <a:uFillTx/>
                <a:latin typeface="Arial"/>
                <a:ea typeface="+mn-ea"/>
                <a:cs typeface="Arial" charset="0"/>
              </a:rPr>
              <a:t>Manawatu-Whanganui n = 80 | Wellington n = 103 | Canterbury n = 151 | Otago n = 153</a:t>
            </a:r>
            <a:r>
              <a:rPr lang="en-NZ" sz="700" b="0" dirty="0">
                <a:solidFill>
                  <a:srgbClr val="171717"/>
                </a:solidFill>
                <a:latin typeface="Arial"/>
              </a:rPr>
              <a:t> | West Coast n = 99</a:t>
            </a:r>
            <a:endParaRPr kumimoji="0" lang="en-NZ" sz="700" b="0"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5" name="Slide Number Placeholder 4">
            <a:extLst>
              <a:ext uri="{FF2B5EF4-FFF2-40B4-BE49-F238E27FC236}">
                <a16:creationId xmlns:a16="http://schemas.microsoft.com/office/drawing/2014/main" id="{E8E3CED1-7494-454B-A4CD-AA81ED311519}"/>
              </a:ext>
            </a:extLst>
          </p:cNvPr>
          <p:cNvSpPr>
            <a:spLocks noGrp="1"/>
          </p:cNvSpPr>
          <p:nvPr>
            <p:ph type="sldNum" sz="quarter" idx="10"/>
          </p:nvPr>
        </p:nvSpPr>
        <p:spPr/>
        <p:txBody>
          <a:bodyPr/>
          <a:lstStyle/>
          <a:p>
            <a:fld id="{9784CBA3-D598-4B1F-BAA3-EE14B5154290}" type="slidenum">
              <a:rPr lang="en-AU" smtClean="0"/>
              <a:pPr/>
              <a:t>41</a:t>
            </a:fld>
            <a:endParaRPr lang="en-AU" dirty="0"/>
          </a:p>
        </p:txBody>
      </p:sp>
    </p:spTree>
    <p:extLst>
      <p:ext uri="{BB962C8B-B14F-4D97-AF65-F5344CB8AC3E}">
        <p14:creationId xmlns:p14="http://schemas.microsoft.com/office/powerpoint/2010/main" val="2600031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Queenstown residents are more likely to think there is too much pressure from international visitors compared to the rest of Otago</a:t>
            </a:r>
            <a:endParaRPr lang="en-GB" sz="2000" dirty="0"/>
          </a:p>
        </p:txBody>
      </p:sp>
      <p:graphicFrame>
        <p:nvGraphicFramePr>
          <p:cNvPr id="5" name="MAC_651_5"/>
          <p:cNvGraphicFramePr>
            <a:graphicFrameLocks noGrp="1"/>
          </p:cNvGraphicFramePr>
          <p:nvPr>
            <p:ph sz="quarter" idx="11"/>
            <p:extLst>
              <p:ext uri="{D42A27DB-BD31-4B8C-83A1-F6EECF244321}">
                <p14:modId xmlns:p14="http://schemas.microsoft.com/office/powerpoint/2010/main" val="435990505"/>
              </p:ext>
            </p:extLst>
          </p:nvPr>
        </p:nvGraphicFramePr>
        <p:xfrm>
          <a:off x="327025" y="1974850"/>
          <a:ext cx="9783763" cy="44450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8"/>
          <p:cNvSpPr>
            <a:spLocks noGrp="1"/>
          </p:cNvSpPr>
          <p:nvPr>
            <p:ph type="body" sz="quarter" idx="15"/>
          </p:nvPr>
        </p:nvSpPr>
        <p:spPr>
          <a:xfrm>
            <a:off x="326281" y="1137651"/>
            <a:ext cx="9784800" cy="836679"/>
          </a:xfrm>
        </p:spPr>
        <p:txBody>
          <a:bodyPr/>
          <a:lstStyle/>
          <a:p>
            <a:r>
              <a:rPr lang="en-NZ" sz="1600" b="0" dirty="0"/>
              <a:t>Perceptions of the pressure that international tourists put on New Zealand </a:t>
            </a:r>
            <a:r>
              <a:rPr lang="en-US" sz="1600" b="0" dirty="0"/>
              <a:t>– Otago region</a:t>
            </a:r>
          </a:p>
          <a:p>
            <a:r>
              <a:rPr lang="en-GB" sz="1100" b="0" dirty="0"/>
              <a:t>%, Mar-20</a:t>
            </a:r>
          </a:p>
          <a:p>
            <a:endParaRPr lang="en-US" sz="1600" b="0" dirty="0"/>
          </a:p>
        </p:txBody>
      </p:sp>
      <p:cxnSp>
        <p:nvCxnSpPr>
          <p:cNvPr id="18" name="Straight Connector 17">
            <a:extLst>
              <a:ext uri="{FF2B5EF4-FFF2-40B4-BE49-F238E27FC236}">
                <a16:creationId xmlns:a16="http://schemas.microsoft.com/office/drawing/2014/main" id="{9F86DBA7-72C5-4AE5-8856-867F5E8D699F}"/>
              </a:ext>
            </a:extLst>
          </p:cNvPr>
          <p:cNvCxnSpPr>
            <a:cxnSpLocks/>
          </p:cNvCxnSpPr>
          <p:nvPr/>
        </p:nvCxnSpPr>
        <p:spPr>
          <a:xfrm>
            <a:off x="4631222" y="2480553"/>
            <a:ext cx="0" cy="26945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BC94E2-60BD-49BE-8B1A-884C988E0D74}"/>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19" name="Text Box 21">
            <a:extLst>
              <a:ext uri="{FF2B5EF4-FFF2-40B4-BE49-F238E27FC236}">
                <a16:creationId xmlns:a16="http://schemas.microsoft.com/office/drawing/2014/main" id="{12940C9D-E076-4804-A734-0C5DC9DFB107}"/>
              </a:ext>
            </a:extLst>
          </p:cNvPr>
          <p:cNvSpPr txBox="1">
            <a:spLocks noChangeArrowheads="1"/>
          </p:cNvSpPr>
          <p:nvPr>
            <p:custDataLst>
              <p:tags r:id="rId1"/>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Queenstown significantly higher / lower than rest of Otago at 95%</a:t>
            </a:r>
          </a:p>
        </p:txBody>
      </p:sp>
      <p:sp>
        <p:nvSpPr>
          <p:cNvPr id="20" name="AutoShape 22">
            <a:extLst>
              <a:ext uri="{FF2B5EF4-FFF2-40B4-BE49-F238E27FC236}">
                <a16:creationId xmlns:a16="http://schemas.microsoft.com/office/drawing/2014/main" id="{9DEF152F-53E4-48C0-A9F7-BB8F89BFF83A}"/>
              </a:ext>
            </a:extLst>
          </p:cNvPr>
          <p:cNvSpPr>
            <a:spLocks noChangeArrowheads="1"/>
          </p:cNvSpPr>
          <p:nvPr>
            <p:custDataLst>
              <p:tags r:id="rId2"/>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1" name="AutoShape 20">
            <a:extLst>
              <a:ext uri="{FF2B5EF4-FFF2-40B4-BE49-F238E27FC236}">
                <a16:creationId xmlns:a16="http://schemas.microsoft.com/office/drawing/2014/main" id="{A07AC716-098D-4229-9540-6C7DC4EC146A}"/>
              </a:ext>
            </a:extLst>
          </p:cNvPr>
          <p:cNvSpPr>
            <a:spLocks noChangeArrowheads="1"/>
          </p:cNvSpPr>
          <p:nvPr>
            <p:custDataLst>
              <p:tags r:id="rId3"/>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3" name="TextBox 12">
            <a:extLst>
              <a:ext uri="{FF2B5EF4-FFF2-40B4-BE49-F238E27FC236}">
                <a16:creationId xmlns:a16="http://schemas.microsoft.com/office/drawing/2014/main" id="{05714EEA-000C-45EB-9618-A46311722D4F}"/>
              </a:ext>
            </a:extLst>
          </p:cNvPr>
          <p:cNvSpPr txBox="1"/>
          <p:nvPr>
            <p:custDataLst>
              <p:tags r:id="rId4"/>
            </p:custDataLst>
          </p:nvPr>
        </p:nvSpPr>
        <p:spPr>
          <a:xfrm>
            <a:off x="350114" y="6266769"/>
            <a:ext cx="7173364" cy="235662"/>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171717"/>
                </a:solidFill>
                <a:effectLst/>
                <a:uLnTx/>
                <a:uFillTx/>
                <a:latin typeface="Arial"/>
                <a:ea typeface="+mn-ea"/>
                <a:cs typeface="Arial" charset="0"/>
              </a:rPr>
              <a:t>Base:	Total NZ n = 1089 | Queenstown n = 102 | Rest of Otago n = 51</a:t>
            </a:r>
          </a:p>
        </p:txBody>
      </p:sp>
      <p:sp>
        <p:nvSpPr>
          <p:cNvPr id="4" name="Slide Number Placeholder 3">
            <a:extLst>
              <a:ext uri="{FF2B5EF4-FFF2-40B4-BE49-F238E27FC236}">
                <a16:creationId xmlns:a16="http://schemas.microsoft.com/office/drawing/2014/main" id="{0C9534BD-31CA-468A-AD58-36AC499EB97B}"/>
              </a:ext>
            </a:extLst>
          </p:cNvPr>
          <p:cNvSpPr>
            <a:spLocks noGrp="1"/>
          </p:cNvSpPr>
          <p:nvPr>
            <p:ph type="sldNum" sz="quarter" idx="10"/>
          </p:nvPr>
        </p:nvSpPr>
        <p:spPr/>
        <p:txBody>
          <a:bodyPr/>
          <a:lstStyle/>
          <a:p>
            <a:fld id="{9784CBA3-D598-4B1F-BAA3-EE14B5154290}" type="slidenum">
              <a:rPr lang="en-AU" smtClean="0"/>
              <a:pPr/>
              <a:t>42</a:t>
            </a:fld>
            <a:endParaRPr lang="en-AU" dirty="0"/>
          </a:p>
        </p:txBody>
      </p:sp>
    </p:spTree>
    <p:extLst>
      <p:ext uri="{BB962C8B-B14F-4D97-AF65-F5344CB8AC3E}">
        <p14:creationId xmlns:p14="http://schemas.microsoft.com/office/powerpoint/2010/main" val="1756127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90A62A5-90ED-418E-A50F-2D56D1E44DE0}"/>
              </a:ext>
            </a:extLst>
          </p:cNvPr>
          <p:cNvGraphicFramePr>
            <a:graphicFrameLocks noGrp="1"/>
          </p:cNvGraphicFramePr>
          <p:nvPr>
            <p:extLst>
              <p:ext uri="{D42A27DB-BD31-4B8C-83A1-F6EECF244321}">
                <p14:modId xmlns:p14="http://schemas.microsoft.com/office/powerpoint/2010/main" val="1603220214"/>
              </p:ext>
            </p:extLst>
          </p:nvPr>
        </p:nvGraphicFramePr>
        <p:xfrm>
          <a:off x="326281" y="2012977"/>
          <a:ext cx="9370487" cy="3153600"/>
        </p:xfrm>
        <a:graphic>
          <a:graphicData uri="http://schemas.openxmlformats.org/drawingml/2006/table">
            <a:tbl>
              <a:tblPr/>
              <a:tblGrid>
                <a:gridCol w="5060915">
                  <a:extLst>
                    <a:ext uri="{9D8B030D-6E8A-4147-A177-3AD203B41FA5}">
                      <a16:colId xmlns:a16="http://schemas.microsoft.com/office/drawing/2014/main" val="2027552474"/>
                    </a:ext>
                  </a:extLst>
                </a:gridCol>
                <a:gridCol w="1077393">
                  <a:extLst>
                    <a:ext uri="{9D8B030D-6E8A-4147-A177-3AD203B41FA5}">
                      <a16:colId xmlns:a16="http://schemas.microsoft.com/office/drawing/2014/main" val="3685122403"/>
                    </a:ext>
                  </a:extLst>
                </a:gridCol>
                <a:gridCol w="1077393">
                  <a:extLst>
                    <a:ext uri="{9D8B030D-6E8A-4147-A177-3AD203B41FA5}">
                      <a16:colId xmlns:a16="http://schemas.microsoft.com/office/drawing/2014/main" val="128987650"/>
                    </a:ext>
                  </a:extLst>
                </a:gridCol>
                <a:gridCol w="1077393">
                  <a:extLst>
                    <a:ext uri="{9D8B030D-6E8A-4147-A177-3AD203B41FA5}">
                      <a16:colId xmlns:a16="http://schemas.microsoft.com/office/drawing/2014/main" val="129690330"/>
                    </a:ext>
                  </a:extLst>
                </a:gridCol>
                <a:gridCol w="1077393">
                  <a:extLst>
                    <a:ext uri="{9D8B030D-6E8A-4147-A177-3AD203B41FA5}">
                      <a16:colId xmlns:a16="http://schemas.microsoft.com/office/drawing/2014/main" val="3974892972"/>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Total New Zealand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n-NZ" sz="1050" b="0" i="0" u="none" strike="noStrike" dirty="0">
                        <a:solidFill>
                          <a:schemeClr val="bg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Queenstown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Rest of 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algn="l" fontAlgn="ctr"/>
                      <a:r>
                        <a:rPr lang="en-NZ" sz="1050" b="0" i="0" u="none" strike="noStrike" dirty="0">
                          <a:solidFill>
                            <a:srgbClr val="000000"/>
                          </a:solidFill>
                          <a:effectLst/>
                          <a:latin typeface="Arial" panose="020B0604020202020204" pitchFamily="34" charset="0"/>
                        </a:rPr>
                        <a:t>Creates </a:t>
                      </a:r>
                      <a:r>
                        <a:rPr lang="en-NZ" sz="1050" b="1" i="0" u="none" strike="noStrike" dirty="0">
                          <a:solidFill>
                            <a:srgbClr val="000000"/>
                          </a:solidFill>
                          <a:effectLst/>
                          <a:latin typeface="Arial" panose="020B0604020202020204" pitchFamily="34" charset="0"/>
                        </a:rPr>
                        <a:t>economic growth </a:t>
                      </a:r>
                      <a:r>
                        <a:rPr lang="en-NZ" sz="1050" b="0" i="0" u="none" strike="noStrike" dirty="0">
                          <a:solidFill>
                            <a:srgbClr val="000000"/>
                          </a:solidFill>
                          <a:effectLst/>
                          <a:latin typeface="Arial" panose="020B0604020202020204" pitchFamily="34" charset="0"/>
                        </a:rPr>
                        <a:t>for the regions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62%</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algn="l" fontAlgn="ctr"/>
                      <a:r>
                        <a:rPr lang="en-NZ" sz="1050" b="0" i="0" u="none" strike="noStrike" dirty="0">
                          <a:solidFill>
                            <a:srgbClr val="000000"/>
                          </a:solidFill>
                          <a:effectLst/>
                          <a:latin typeface="Arial" panose="020B0604020202020204" pitchFamily="34" charset="0"/>
                        </a:rPr>
                        <a:t>Creates </a:t>
                      </a:r>
                      <a:r>
                        <a:rPr lang="en-NZ" sz="1050" b="1" i="0" u="none" strike="noStrike" dirty="0">
                          <a:solidFill>
                            <a:srgbClr val="000000"/>
                          </a:solidFill>
                          <a:effectLst/>
                          <a:latin typeface="Arial" panose="020B0604020202020204" pitchFamily="34" charset="0"/>
                        </a:rPr>
                        <a:t>employment opportunities </a:t>
                      </a:r>
                      <a:r>
                        <a:rPr lang="en-NZ" sz="1050" b="0" i="0" u="none" strike="noStrike" dirty="0">
                          <a:solidFill>
                            <a:srgbClr val="000000"/>
                          </a:solidFill>
                          <a:effectLst/>
                          <a:latin typeface="Arial" panose="020B0604020202020204" pitchFamily="34" charset="0"/>
                        </a:rPr>
                        <a:t>for residents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58%</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algn="l" fontAlgn="ctr"/>
                      <a:r>
                        <a:rPr lang="en-NZ" sz="1050" b="0" i="0" u="none" strike="noStrike" dirty="0">
                          <a:solidFill>
                            <a:srgbClr val="000000"/>
                          </a:solidFill>
                          <a:effectLst/>
                          <a:latin typeface="Arial" panose="020B0604020202020204" pitchFamily="34" charset="0"/>
                        </a:rPr>
                        <a:t>Creates growth </a:t>
                      </a:r>
                      <a:r>
                        <a:rPr lang="en-NZ" sz="1050" b="1" i="0" u="none" strike="noStrike" dirty="0">
                          <a:solidFill>
                            <a:srgbClr val="000000"/>
                          </a:solidFill>
                          <a:effectLst/>
                          <a:latin typeface="Arial" panose="020B0604020202020204" pitchFamily="34" charset="0"/>
                        </a:rPr>
                        <a:t>opportunities for businesses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57%</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algn="l" fontAlgn="ctr"/>
                      <a:r>
                        <a:rPr lang="en-NZ" sz="1050" b="0" i="0" u="none" strike="noStrike" dirty="0">
                          <a:solidFill>
                            <a:srgbClr val="000000"/>
                          </a:solidFill>
                          <a:effectLst/>
                          <a:latin typeface="Arial" panose="020B0604020202020204" pitchFamily="34" charset="0"/>
                        </a:rPr>
                        <a:t>Adds to the </a:t>
                      </a:r>
                      <a:r>
                        <a:rPr lang="en-NZ" sz="1050" b="1" i="0" u="none" strike="noStrike" dirty="0">
                          <a:solidFill>
                            <a:srgbClr val="000000"/>
                          </a:solidFill>
                          <a:effectLst/>
                          <a:latin typeface="Arial" panose="020B0604020202020204" pitchFamily="34" charset="0"/>
                        </a:rPr>
                        <a:t>vitality of regions </a:t>
                      </a:r>
                      <a:r>
                        <a:rPr lang="en-NZ" sz="1050" b="0" i="0" u="none" strike="noStrike" dirty="0">
                          <a:solidFill>
                            <a:srgbClr val="000000"/>
                          </a:solidFill>
                          <a:effectLst/>
                          <a:latin typeface="Arial" panose="020B0604020202020204" pitchFamily="34" charset="0"/>
                        </a:rPr>
                        <a:t>and local communities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41%</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algn="l" fontAlgn="ctr"/>
                      <a:r>
                        <a:rPr lang="en-NZ" sz="1050" b="0" i="0" u="none" strike="noStrike" dirty="0">
                          <a:solidFill>
                            <a:srgbClr val="000000"/>
                          </a:solidFill>
                          <a:effectLst/>
                          <a:latin typeface="Arial" panose="020B0604020202020204" pitchFamily="34" charset="0"/>
                        </a:rPr>
                        <a:t>Connects local communities to </a:t>
                      </a:r>
                      <a:r>
                        <a:rPr lang="en-NZ" sz="1050" b="1" i="0" u="none" strike="noStrike" dirty="0">
                          <a:solidFill>
                            <a:srgbClr val="000000"/>
                          </a:solidFill>
                          <a:effectLst/>
                          <a:latin typeface="Arial" panose="020B0604020202020204" pitchFamily="34" charset="0"/>
                        </a:rPr>
                        <a:t>other cultures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36%</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algn="l" fontAlgn="ctr"/>
                      <a:r>
                        <a:rPr lang="en-NZ" sz="1050" b="0" i="0" u="none" strike="noStrike" dirty="0">
                          <a:solidFill>
                            <a:srgbClr val="000000"/>
                          </a:solidFill>
                          <a:effectLst/>
                          <a:latin typeface="Arial" panose="020B0604020202020204" pitchFamily="34" charset="0"/>
                        </a:rPr>
                        <a:t>Drives improvements to </a:t>
                      </a:r>
                      <a:r>
                        <a:rPr lang="en-NZ" sz="1050" b="1" i="0" u="none" strike="noStrike" dirty="0">
                          <a:solidFill>
                            <a:srgbClr val="000000"/>
                          </a:solidFill>
                          <a:effectLst/>
                          <a:latin typeface="Arial" panose="020B0604020202020204" pitchFamily="34" charset="0"/>
                        </a:rPr>
                        <a:t>recreational facilities </a:t>
                      </a:r>
                      <a:r>
                        <a:rPr lang="en-NZ" sz="1050" b="0" i="0" u="none" strike="noStrike" dirty="0">
                          <a:solidFill>
                            <a:srgbClr val="000000"/>
                          </a:solidFill>
                          <a:effectLst/>
                          <a:latin typeface="Arial" panose="020B0604020202020204" pitchFamily="34" charset="0"/>
                        </a:rPr>
                        <a:t>in local communities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30%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algn="l" fontAlgn="ctr"/>
                      <a:r>
                        <a:rPr lang="en-NZ" sz="1050" b="0" i="0" u="none" strike="noStrike" dirty="0">
                          <a:solidFill>
                            <a:srgbClr val="000000"/>
                          </a:solidFill>
                          <a:effectLst/>
                          <a:latin typeface="Arial" panose="020B0604020202020204" pitchFamily="34" charset="0"/>
                        </a:rPr>
                        <a:t>Drives </a:t>
                      </a:r>
                      <a:r>
                        <a:rPr lang="en-NZ" sz="1050" b="1" i="0" u="none" strike="noStrike" dirty="0">
                          <a:solidFill>
                            <a:srgbClr val="000000"/>
                          </a:solidFill>
                          <a:effectLst/>
                          <a:latin typeface="Arial" panose="020B0604020202020204" pitchFamily="34" charset="0"/>
                        </a:rPr>
                        <a:t>infrastructure development </a:t>
                      </a:r>
                      <a:r>
                        <a:rPr lang="en-NZ" sz="1050" b="0" i="0" u="none" strike="noStrike" dirty="0">
                          <a:solidFill>
                            <a:srgbClr val="000000"/>
                          </a:solidFill>
                          <a:effectLst/>
                          <a:latin typeface="Arial" panose="020B0604020202020204" pitchFamily="34" charset="0"/>
                        </a:rPr>
                        <a:t>in the regions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dirty="0">
                          <a:solidFill>
                            <a:srgbClr val="333333"/>
                          </a:solidFill>
                          <a:effectLst/>
                          <a:latin typeface="Arial" panose="020B0604020202020204" pitchFamily="34" charset="0"/>
                        </a:rPr>
                        <a:t>28%</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26%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1089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endParaRPr lang="en-NZ" sz="1000" b="0" i="1" u="none" strike="noStrike" kern="1200" dirty="0">
                        <a:solidFill>
                          <a:srgbClr val="333333"/>
                        </a:solidFill>
                        <a:effectLst/>
                        <a:latin typeface="+mn-lt"/>
                        <a:ea typeface="+mn-ea"/>
                        <a:cs typeface="+mn-cs"/>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51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75"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Title 14"/>
          <p:cNvSpPr>
            <a:spLocks noGrp="1"/>
          </p:cNvSpPr>
          <p:nvPr>
            <p:ph type="title"/>
          </p:nvPr>
        </p:nvSpPr>
        <p:spPr/>
        <p:txBody>
          <a:bodyPr/>
          <a:lstStyle/>
          <a:p>
            <a:r>
              <a:rPr lang="en-GB" dirty="0">
                <a:latin typeface="+mj-lt"/>
              </a:rPr>
              <a:t>Queenstown residents’ opinions on the positive impacts of international tourism on the country are similar to those from rest of Otago</a:t>
            </a:r>
          </a:p>
        </p:txBody>
      </p:sp>
      <p:sp>
        <p:nvSpPr>
          <p:cNvPr id="7" name="Text Placeholder 6"/>
          <p:cNvSpPr>
            <a:spLocks noGrp="1"/>
          </p:cNvSpPr>
          <p:nvPr>
            <p:ph type="body" sz="quarter" idx="15"/>
          </p:nvPr>
        </p:nvSpPr>
        <p:spPr>
          <a:xfrm>
            <a:off x="326281" y="1137651"/>
            <a:ext cx="9784800" cy="836679"/>
          </a:xfrm>
        </p:spPr>
        <p:txBody>
          <a:bodyPr/>
          <a:lstStyle/>
          <a:p>
            <a:r>
              <a:rPr lang="en-GB" sz="1600" b="0" dirty="0"/>
              <a:t>Pros of international tourism – Otago region</a:t>
            </a:r>
          </a:p>
          <a:p>
            <a:r>
              <a:rPr lang="en-GB" sz="1100" b="0" dirty="0"/>
              <a:t>% agree, 18+ year olds, Mar-20</a:t>
            </a:r>
          </a:p>
        </p:txBody>
      </p:sp>
      <p:sp>
        <p:nvSpPr>
          <p:cNvPr id="22" name="TextBox 21"/>
          <p:cNvSpPr txBox="1"/>
          <p:nvPr>
            <p:custDataLst>
              <p:tags r:id="rId4"/>
            </p:custDataLst>
          </p:nvPr>
        </p:nvSpPr>
        <p:spPr>
          <a:xfrm>
            <a:off x="350115" y="6293077"/>
            <a:ext cx="8641136" cy="209353"/>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333333"/>
                </a:solidFill>
                <a:effectLst/>
                <a:uLnTx/>
                <a:uFillTx/>
                <a:latin typeface="Arial"/>
                <a:ea typeface="+mn-ea"/>
                <a:cs typeface="Arial" charset="0"/>
              </a:rPr>
              <a:t>Notes: Agreement on a 7 point scale where 1 is ‘strongly disagree’ and 7 is ‘strongly agree’; Top two box is shown </a:t>
            </a:r>
            <a:endParaRPr kumimoji="0" lang="pt-BR" sz="700" b="0" i="0" u="none" strike="noStrike" kern="1200" cap="none" spc="0" normalizeH="0" baseline="0" noProof="0" dirty="0">
              <a:ln>
                <a:noFill/>
              </a:ln>
              <a:solidFill>
                <a:srgbClr val="333333"/>
              </a:solidFill>
              <a:effectLst/>
              <a:uLnTx/>
              <a:uFillTx/>
              <a:latin typeface="Arial"/>
              <a:ea typeface="+mn-ea"/>
              <a:cs typeface="Arial" charset="0"/>
            </a:endParaRPr>
          </a:p>
        </p:txBody>
      </p:sp>
      <p:sp>
        <p:nvSpPr>
          <p:cNvPr id="25" name="Rectangle 24">
            <a:extLst>
              <a:ext uri="{FF2B5EF4-FFF2-40B4-BE49-F238E27FC236}">
                <a16:creationId xmlns:a16="http://schemas.microsoft.com/office/drawing/2014/main" id="{932E9474-6261-40BE-9867-16A891EF1A5D}"/>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26" name="Text Box 21">
            <a:extLst>
              <a:ext uri="{FF2B5EF4-FFF2-40B4-BE49-F238E27FC236}">
                <a16:creationId xmlns:a16="http://schemas.microsoft.com/office/drawing/2014/main" id="{F0EC7AE7-044A-40B9-B2CC-2026305354E2}"/>
              </a:ext>
            </a:extLst>
          </p:cNvPr>
          <p:cNvSpPr txBox="1">
            <a:spLocks noChangeArrowheads="1"/>
          </p:cNvSpPr>
          <p:nvPr>
            <p:custDataLst>
              <p:tags r:id="rId5"/>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Queenstown significantly higher / lower than rest of Otago at 95%</a:t>
            </a:r>
          </a:p>
        </p:txBody>
      </p:sp>
      <p:sp>
        <p:nvSpPr>
          <p:cNvPr id="27" name="AutoShape 22">
            <a:extLst>
              <a:ext uri="{FF2B5EF4-FFF2-40B4-BE49-F238E27FC236}">
                <a16:creationId xmlns:a16="http://schemas.microsoft.com/office/drawing/2014/main" id="{11087019-C0AD-4F4A-90D8-4406D683C719}"/>
              </a:ext>
            </a:extLst>
          </p:cNvPr>
          <p:cNvSpPr>
            <a:spLocks noChangeArrowheads="1"/>
          </p:cNvSpPr>
          <p:nvPr>
            <p:custDataLst>
              <p:tags r:id="rId6"/>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8" name="AutoShape 20">
            <a:extLst>
              <a:ext uri="{FF2B5EF4-FFF2-40B4-BE49-F238E27FC236}">
                <a16:creationId xmlns:a16="http://schemas.microsoft.com/office/drawing/2014/main" id="{608D274F-B3A4-4165-B40B-BE11C25A4FE1}"/>
              </a:ext>
            </a:extLst>
          </p:cNvPr>
          <p:cNvSpPr>
            <a:spLocks noChangeArrowheads="1"/>
          </p:cNvSpPr>
          <p:nvPr>
            <p:custDataLst>
              <p:tags r:id="rId7"/>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2DCD6DC6-BB27-46FE-B8E9-EF11EB0B3D54}"/>
              </a:ext>
            </a:extLst>
          </p:cNvPr>
          <p:cNvSpPr>
            <a:spLocks noGrp="1"/>
          </p:cNvSpPr>
          <p:nvPr>
            <p:ph type="sldNum" sz="quarter" idx="10"/>
          </p:nvPr>
        </p:nvSpPr>
        <p:spPr/>
        <p:txBody>
          <a:bodyPr/>
          <a:lstStyle/>
          <a:p>
            <a:fld id="{9784CBA3-D598-4B1F-BAA3-EE14B5154290}" type="slidenum">
              <a:rPr lang="en-AU" smtClean="0"/>
              <a:pPr/>
              <a:t>43</a:t>
            </a:fld>
            <a:endParaRPr lang="en-AU" dirty="0"/>
          </a:p>
        </p:txBody>
      </p:sp>
    </p:spTree>
    <p:extLst>
      <p:ext uri="{BB962C8B-B14F-4D97-AF65-F5344CB8AC3E}">
        <p14:creationId xmlns:p14="http://schemas.microsoft.com/office/powerpoint/2010/main" val="1114816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932208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98" name="think-cell Slide" r:id="rId12" imgW="270" imgH="270" progId="TCLayout.ActiveDocument.1">
                  <p:embed/>
                </p:oleObj>
              </mc:Choice>
              <mc:Fallback>
                <p:oleObj name="think-cell Slide" r:id="rId12" imgW="270" imgH="270" progId="TCLayout.ActiveDocument.1">
                  <p:embed/>
                  <p:pic>
                    <p:nvPicPr>
                      <p:cNvPr id="9" name="Object 8"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defRPr/>
            </a:pPr>
            <a:endParaRPr kumimoji="0" lang="en-GB" sz="2000" b="0"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17" name="AutoShape 20">
            <a:extLst>
              <a:ext uri="{FF2B5EF4-FFF2-40B4-BE49-F238E27FC236}">
                <a16:creationId xmlns:a16="http://schemas.microsoft.com/office/drawing/2014/main" id="{F81D1AD1-C305-4ECB-8CBA-5ACFAA2E7269}"/>
              </a:ext>
            </a:extLst>
          </p:cNvPr>
          <p:cNvSpPr>
            <a:spLocks noChangeArrowheads="1"/>
          </p:cNvSpPr>
          <p:nvPr>
            <p:custDataLst>
              <p:tags r:id="rId4"/>
            </p:custDataLst>
          </p:nvPr>
        </p:nvSpPr>
        <p:spPr bwMode="gray">
          <a:xfrm>
            <a:off x="7891357" y="3547943"/>
            <a:ext cx="359350" cy="223128"/>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6" name="AutoShape 20">
            <a:extLst>
              <a:ext uri="{FF2B5EF4-FFF2-40B4-BE49-F238E27FC236}">
                <a16:creationId xmlns:a16="http://schemas.microsoft.com/office/drawing/2014/main" id="{F674AB25-31BA-49AC-8CE8-7810B016AF88}"/>
              </a:ext>
            </a:extLst>
          </p:cNvPr>
          <p:cNvSpPr>
            <a:spLocks noChangeArrowheads="1"/>
          </p:cNvSpPr>
          <p:nvPr>
            <p:custDataLst>
              <p:tags r:id="rId5"/>
            </p:custDataLst>
          </p:nvPr>
        </p:nvSpPr>
        <p:spPr bwMode="gray">
          <a:xfrm>
            <a:off x="7891357" y="3219327"/>
            <a:ext cx="359350" cy="223128"/>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15" name="Title 14"/>
          <p:cNvSpPr>
            <a:spLocks noGrp="1"/>
          </p:cNvSpPr>
          <p:nvPr>
            <p:ph type="title"/>
          </p:nvPr>
        </p:nvSpPr>
        <p:spPr>
          <a:noFill/>
        </p:spPr>
        <p:txBody>
          <a:bodyPr/>
          <a:lstStyle/>
          <a:p>
            <a:r>
              <a:rPr lang="en-GB" dirty="0">
                <a:latin typeface="+mj-lt"/>
              </a:rPr>
              <a:t>Residents of Queenstown are significantly more likely to perceive negative impacts of tourism on the risk of serious road accidents and increased littering, compared to the rest of Otago</a:t>
            </a:r>
          </a:p>
        </p:txBody>
      </p:sp>
      <p:sp>
        <p:nvSpPr>
          <p:cNvPr id="7" name="Text Placeholder 6"/>
          <p:cNvSpPr>
            <a:spLocks noGrp="1"/>
          </p:cNvSpPr>
          <p:nvPr>
            <p:ph type="body" sz="quarter" idx="15"/>
          </p:nvPr>
        </p:nvSpPr>
        <p:spPr/>
        <p:txBody>
          <a:bodyPr/>
          <a:lstStyle/>
          <a:p>
            <a:r>
              <a:rPr lang="en-GB" sz="1600" b="0" dirty="0"/>
              <a:t>Cons of international tourism – Otago region</a:t>
            </a:r>
          </a:p>
          <a:p>
            <a:r>
              <a:rPr lang="en-GB" sz="1100" b="0" dirty="0"/>
              <a:t>% agree, 18+ year olds, Mar-20</a:t>
            </a:r>
          </a:p>
        </p:txBody>
      </p:sp>
      <p:sp>
        <p:nvSpPr>
          <p:cNvPr id="23" name="TextBox 22">
            <a:extLst>
              <a:ext uri="{FF2B5EF4-FFF2-40B4-BE49-F238E27FC236}">
                <a16:creationId xmlns:a16="http://schemas.microsoft.com/office/drawing/2014/main" id="{4F381617-1760-4BD1-B63B-9E8408734F5E}"/>
              </a:ext>
            </a:extLst>
          </p:cNvPr>
          <p:cNvSpPr txBox="1"/>
          <p:nvPr>
            <p:custDataLst>
              <p:tags r:id="rId6"/>
            </p:custDataLst>
          </p:nvPr>
        </p:nvSpPr>
        <p:spPr>
          <a:xfrm>
            <a:off x="350115" y="6293077"/>
            <a:ext cx="8641136" cy="209353"/>
          </a:xfrm>
          <a:prstGeom prst="rect">
            <a:avLst/>
          </a:prstGeom>
          <a:noFill/>
        </p:spPr>
        <p:txBody>
          <a:bodyPr vert="horz" wrap="square" lIns="0" tIns="0" rIns="0" bIns="0" rtlCol="0" anchor="b">
            <a:no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en-NZ" sz="700" b="0" i="0" u="none" strike="noStrike" kern="1200" cap="none" spc="0" normalizeH="0" baseline="0" noProof="0" dirty="0">
                <a:ln>
                  <a:noFill/>
                </a:ln>
                <a:solidFill>
                  <a:srgbClr val="333333"/>
                </a:solidFill>
                <a:effectLst/>
                <a:uLnTx/>
                <a:uFillTx/>
                <a:latin typeface="Arial"/>
                <a:ea typeface="+mn-ea"/>
                <a:cs typeface="Arial" charset="0"/>
              </a:rPr>
              <a:t>Notes: Agreement on a 7 point scale where 1 is ‘strongly disagree’ and 7 is ‘strongly agree’; Top two box is shown </a:t>
            </a:r>
            <a:endParaRPr kumimoji="0" lang="pt-BR" sz="700" b="0" i="0" u="none" strike="noStrike" kern="1200" cap="none" spc="0" normalizeH="0" baseline="0" noProof="0" dirty="0">
              <a:ln>
                <a:noFill/>
              </a:ln>
              <a:solidFill>
                <a:srgbClr val="333333"/>
              </a:solidFill>
              <a:effectLst/>
              <a:uLnTx/>
              <a:uFillTx/>
              <a:latin typeface="Arial"/>
              <a:ea typeface="+mn-ea"/>
              <a:cs typeface="Arial" charset="0"/>
            </a:endParaRPr>
          </a:p>
        </p:txBody>
      </p:sp>
      <p:graphicFrame>
        <p:nvGraphicFramePr>
          <p:cNvPr id="21" name="Table 20">
            <a:extLst>
              <a:ext uri="{FF2B5EF4-FFF2-40B4-BE49-F238E27FC236}">
                <a16:creationId xmlns:a16="http://schemas.microsoft.com/office/drawing/2014/main" id="{EF54093B-088A-4505-B9F9-E4843D6E7107}"/>
              </a:ext>
            </a:extLst>
          </p:cNvPr>
          <p:cNvGraphicFramePr>
            <a:graphicFrameLocks noGrp="1"/>
          </p:cNvGraphicFramePr>
          <p:nvPr>
            <p:extLst>
              <p:ext uri="{D42A27DB-BD31-4B8C-83A1-F6EECF244321}">
                <p14:modId xmlns:p14="http://schemas.microsoft.com/office/powerpoint/2010/main" val="1668005950"/>
              </p:ext>
            </p:extLst>
          </p:nvPr>
        </p:nvGraphicFramePr>
        <p:xfrm>
          <a:off x="326281" y="2012429"/>
          <a:ext cx="9370487" cy="4158000"/>
        </p:xfrm>
        <a:graphic>
          <a:graphicData uri="http://schemas.openxmlformats.org/drawingml/2006/table">
            <a:tbl>
              <a:tblPr/>
              <a:tblGrid>
                <a:gridCol w="5060915">
                  <a:extLst>
                    <a:ext uri="{9D8B030D-6E8A-4147-A177-3AD203B41FA5}">
                      <a16:colId xmlns:a16="http://schemas.microsoft.com/office/drawing/2014/main" val="2027552474"/>
                    </a:ext>
                  </a:extLst>
                </a:gridCol>
                <a:gridCol w="1077393">
                  <a:extLst>
                    <a:ext uri="{9D8B030D-6E8A-4147-A177-3AD203B41FA5}">
                      <a16:colId xmlns:a16="http://schemas.microsoft.com/office/drawing/2014/main" val="3685122403"/>
                    </a:ext>
                  </a:extLst>
                </a:gridCol>
                <a:gridCol w="1077393">
                  <a:extLst>
                    <a:ext uri="{9D8B030D-6E8A-4147-A177-3AD203B41FA5}">
                      <a16:colId xmlns:a16="http://schemas.microsoft.com/office/drawing/2014/main" val="128987650"/>
                    </a:ext>
                  </a:extLst>
                </a:gridCol>
                <a:gridCol w="1077393">
                  <a:extLst>
                    <a:ext uri="{9D8B030D-6E8A-4147-A177-3AD203B41FA5}">
                      <a16:colId xmlns:a16="http://schemas.microsoft.com/office/drawing/2014/main" val="129690330"/>
                    </a:ext>
                  </a:extLst>
                </a:gridCol>
                <a:gridCol w="1077393">
                  <a:extLst>
                    <a:ext uri="{9D8B030D-6E8A-4147-A177-3AD203B41FA5}">
                      <a16:colId xmlns:a16="http://schemas.microsoft.com/office/drawing/2014/main" val="3974892972"/>
                    </a:ext>
                  </a:extLst>
                </a:gridCol>
              </a:tblGrid>
              <a:tr h="475200">
                <a:tc>
                  <a:txBody>
                    <a:bodyPr/>
                    <a:lstStyle/>
                    <a:p>
                      <a:pPr algn="l" fontAlgn="b"/>
                      <a:endParaRPr lang="en-NZ" sz="1000" b="0" i="0" u="none" strike="noStrike" dirty="0">
                        <a:solidFill>
                          <a:schemeClr val="bg1"/>
                        </a:solidFill>
                        <a:effectLst/>
                        <a:latin typeface="+mn-lt"/>
                      </a:endParaRPr>
                    </a:p>
                  </a:txBody>
                  <a:tcPr marL="0"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Total New Zealand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n-NZ" sz="1050" b="0" i="0" u="none" strike="noStrike" dirty="0">
                        <a:solidFill>
                          <a:schemeClr val="bg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Queenstown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r>
                        <a:rPr lang="en-NZ" sz="1050" b="0" i="0" u="none" strike="noStrike" dirty="0">
                          <a:solidFill>
                            <a:schemeClr val="bg1"/>
                          </a:solidFill>
                          <a:effectLst/>
                          <a:latin typeface="+mn-lt"/>
                        </a:rPr>
                        <a:t>Rest of Otago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1981639"/>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t>
                      </a:r>
                      <a:r>
                        <a:rPr lang="en-NZ" sz="1050" b="1" i="0" u="none" strike="noStrike" dirty="0">
                          <a:solidFill>
                            <a:srgbClr val="000000"/>
                          </a:solidFill>
                          <a:effectLst/>
                          <a:latin typeface="Arial" panose="020B0604020202020204" pitchFamily="34" charset="0"/>
                        </a:rPr>
                        <a:t>increased traffic congestion </a:t>
                      </a:r>
                      <a:r>
                        <a:rPr lang="en-NZ" sz="1050" b="0" i="0" u="none" strike="noStrike" dirty="0">
                          <a:solidFill>
                            <a:srgbClr val="000000"/>
                          </a:solidFill>
                          <a:effectLst/>
                          <a:latin typeface="Arial" panose="020B0604020202020204" pitchFamily="34" charset="0"/>
                        </a:rPr>
                        <a:t>on holiday routes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52%</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55%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533029"/>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 higher </a:t>
                      </a:r>
                      <a:r>
                        <a:rPr lang="en-NZ" sz="1050" b="1" i="0" u="none" strike="noStrike" dirty="0">
                          <a:solidFill>
                            <a:srgbClr val="000000"/>
                          </a:solidFill>
                          <a:effectLst/>
                          <a:latin typeface="Arial" panose="020B0604020202020204" pitchFamily="34" charset="0"/>
                        </a:rPr>
                        <a:t>number of road accidents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73070"/>
                  </a:ext>
                </a:extLst>
              </a:tr>
              <a:tr h="334800">
                <a:tc>
                  <a:txBody>
                    <a:bodyPr/>
                    <a:lstStyle/>
                    <a:p>
                      <a:pPr algn="l" fontAlgn="ctr"/>
                      <a:r>
                        <a:rPr lang="en-NZ" sz="1050" b="0" i="0" u="none" strike="noStrike" dirty="0">
                          <a:solidFill>
                            <a:srgbClr val="000000"/>
                          </a:solidFill>
                          <a:effectLst/>
                          <a:latin typeface="Arial" panose="020B0604020202020204" pitchFamily="34" charset="0"/>
                        </a:rPr>
                        <a:t>Increases the risk of </a:t>
                      </a:r>
                      <a:r>
                        <a:rPr lang="en-NZ" sz="1050" b="1" i="0" u="none" strike="noStrike" dirty="0">
                          <a:solidFill>
                            <a:srgbClr val="000000"/>
                          </a:solidFill>
                          <a:effectLst/>
                          <a:latin typeface="Arial" panose="020B0604020202020204" pitchFamily="34" charset="0"/>
                        </a:rPr>
                        <a:t>serious road accidents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44%</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15843"/>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t>
                      </a:r>
                      <a:r>
                        <a:rPr lang="en-NZ" sz="1050" b="1" i="0" u="none" strike="noStrike" dirty="0">
                          <a:solidFill>
                            <a:srgbClr val="000000"/>
                          </a:solidFill>
                          <a:effectLst/>
                          <a:latin typeface="Arial" panose="020B0604020202020204" pitchFamily="34" charset="0"/>
                        </a:rPr>
                        <a:t>increased littering</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43%</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62168"/>
                  </a:ext>
                </a:extLst>
              </a:tr>
              <a:tr h="334800">
                <a:tc>
                  <a:txBody>
                    <a:bodyPr/>
                    <a:lstStyle/>
                    <a:p>
                      <a:pPr algn="l" fontAlgn="ctr"/>
                      <a:r>
                        <a:rPr lang="en-NZ" sz="1050" b="0" i="0" u="none" strike="noStrike" dirty="0">
                          <a:solidFill>
                            <a:srgbClr val="000000"/>
                          </a:solidFill>
                          <a:effectLst/>
                          <a:latin typeface="Arial" panose="020B0604020202020204" pitchFamily="34" charset="0"/>
                        </a:rPr>
                        <a:t>Results in </a:t>
                      </a:r>
                      <a:r>
                        <a:rPr lang="en-NZ" sz="1050" b="1" i="0" u="none" strike="noStrike" dirty="0">
                          <a:solidFill>
                            <a:srgbClr val="000000"/>
                          </a:solidFill>
                          <a:effectLst/>
                          <a:latin typeface="Arial" panose="020B0604020202020204" pitchFamily="34" charset="0"/>
                        </a:rPr>
                        <a:t>damage to New Zealand’s natural environment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40%</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30793"/>
                  </a:ext>
                </a:extLst>
              </a:tr>
              <a:tr h="334800">
                <a:tc>
                  <a:txBody>
                    <a:bodyPr/>
                    <a:lstStyle/>
                    <a:p>
                      <a:pPr algn="l" fontAlgn="ctr"/>
                      <a:r>
                        <a:rPr lang="en-NZ" sz="1050" b="0" i="0" u="none" strike="noStrike" dirty="0">
                          <a:solidFill>
                            <a:srgbClr val="000000"/>
                          </a:solidFill>
                          <a:effectLst/>
                          <a:latin typeface="Arial" panose="020B0604020202020204" pitchFamily="34" charset="0"/>
                        </a:rPr>
                        <a:t>Makes </a:t>
                      </a:r>
                      <a:r>
                        <a:rPr lang="en-NZ" sz="1050" b="1" i="0" u="none" strike="noStrike" dirty="0">
                          <a:solidFill>
                            <a:srgbClr val="000000"/>
                          </a:solidFill>
                          <a:effectLst/>
                          <a:latin typeface="Arial" panose="020B0604020202020204" pitchFamily="34" charset="0"/>
                        </a:rPr>
                        <a:t>accommodation too expensive </a:t>
                      </a:r>
                      <a:r>
                        <a:rPr lang="en-NZ" sz="1050" b="0" i="0" u="none" strike="noStrike" dirty="0">
                          <a:solidFill>
                            <a:srgbClr val="000000"/>
                          </a:solidFill>
                          <a:effectLst/>
                          <a:latin typeface="Arial" panose="020B0604020202020204" pitchFamily="34" charset="0"/>
                        </a:rPr>
                        <a:t>for New Zealand residents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35%</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609329"/>
                  </a:ext>
                </a:extLst>
              </a:tr>
              <a:tr h="334800">
                <a:tc>
                  <a:txBody>
                    <a:bodyPr/>
                    <a:lstStyle/>
                    <a:p>
                      <a:pPr algn="l" fontAlgn="ctr"/>
                      <a:r>
                        <a:rPr lang="en-NZ" sz="1050" b="0" i="0" u="none" strike="noStrike" dirty="0">
                          <a:solidFill>
                            <a:srgbClr val="000000"/>
                          </a:solidFill>
                          <a:effectLst/>
                          <a:latin typeface="Arial" panose="020B0604020202020204" pitchFamily="34" charset="0"/>
                        </a:rPr>
                        <a:t>Makes it hard for New Zealand residents to find </a:t>
                      </a:r>
                      <a:r>
                        <a:rPr lang="en-NZ" sz="1050" b="1" i="0" u="none" strike="noStrike" dirty="0">
                          <a:solidFill>
                            <a:srgbClr val="000000"/>
                          </a:solidFill>
                          <a:effectLst/>
                          <a:latin typeface="Arial" panose="020B0604020202020204" pitchFamily="34" charset="0"/>
                        </a:rPr>
                        <a:t>accommodation vacancies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45%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22031"/>
                  </a:ext>
                </a:extLst>
              </a:tr>
              <a:tr h="334800">
                <a:tc>
                  <a:txBody>
                    <a:bodyPr/>
                    <a:lstStyle/>
                    <a:p>
                      <a:pPr algn="l" fontAlgn="ctr"/>
                      <a:r>
                        <a:rPr lang="en-NZ" sz="1050" b="0" i="0" u="none" strike="noStrike" dirty="0">
                          <a:solidFill>
                            <a:srgbClr val="000000"/>
                          </a:solidFill>
                          <a:effectLst/>
                          <a:latin typeface="Arial" panose="020B0604020202020204" pitchFamily="34" charset="0"/>
                        </a:rPr>
                        <a:t>Means </a:t>
                      </a:r>
                      <a:r>
                        <a:rPr lang="en-NZ" sz="1050" b="1" i="0" u="none" strike="noStrike" dirty="0">
                          <a:solidFill>
                            <a:srgbClr val="000000"/>
                          </a:solidFill>
                          <a:effectLst/>
                          <a:latin typeface="Arial" panose="020B0604020202020204" pitchFamily="34" charset="0"/>
                        </a:rPr>
                        <a:t>attractions are too busy </a:t>
                      </a:r>
                      <a:r>
                        <a:rPr lang="en-NZ" sz="1050" b="0" i="0" u="none" strike="noStrike" dirty="0">
                          <a:solidFill>
                            <a:srgbClr val="000000"/>
                          </a:solidFill>
                          <a:effectLst/>
                          <a:latin typeface="Arial" panose="020B0604020202020204" pitchFamily="34" charset="0"/>
                        </a:rPr>
                        <a:t>for New Zealand residents to enjoy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29%</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38%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856508"/>
                  </a:ext>
                </a:extLst>
              </a:tr>
              <a:tr h="334800">
                <a:tc>
                  <a:txBody>
                    <a:bodyPr/>
                    <a:lstStyle/>
                    <a:p>
                      <a:pPr algn="l" fontAlgn="ctr"/>
                      <a:r>
                        <a:rPr lang="en-NZ" sz="1050" b="0" i="0" u="none" strike="noStrike" dirty="0">
                          <a:solidFill>
                            <a:srgbClr val="000000"/>
                          </a:solidFill>
                          <a:effectLst/>
                          <a:latin typeface="Arial" panose="020B0604020202020204" pitchFamily="34" charset="0"/>
                        </a:rPr>
                        <a:t>Increases </a:t>
                      </a:r>
                      <a:r>
                        <a:rPr lang="en-NZ" sz="1050" b="1" i="0" u="none" strike="noStrike" dirty="0">
                          <a:solidFill>
                            <a:srgbClr val="000000"/>
                          </a:solidFill>
                          <a:effectLst/>
                          <a:latin typeface="Arial" panose="020B0604020202020204" pitchFamily="34" charset="0"/>
                        </a:rPr>
                        <a:t>congestion in the walking areas </a:t>
                      </a:r>
                      <a:r>
                        <a:rPr lang="en-NZ" sz="1050" b="0" i="0" u="none" strike="noStrike" dirty="0">
                          <a:solidFill>
                            <a:srgbClr val="000000"/>
                          </a:solidFill>
                          <a:effectLst/>
                          <a:latin typeface="Arial" panose="020B0604020202020204" pitchFamily="34" charset="0"/>
                        </a:rPr>
                        <a:t>of urban centres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a:solidFill>
                            <a:srgbClr val="333333"/>
                          </a:solidFill>
                          <a:effectLst/>
                          <a:latin typeface="Arial" panose="020B0604020202020204" pitchFamily="34" charset="0"/>
                        </a:rPr>
                        <a:t>26%</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017165"/>
                  </a:ext>
                </a:extLst>
              </a:tr>
              <a:tr h="334800">
                <a:tc>
                  <a:txBody>
                    <a:bodyPr/>
                    <a:lstStyle/>
                    <a:p>
                      <a:pPr algn="l" fontAlgn="ctr"/>
                      <a:r>
                        <a:rPr lang="en-NZ" sz="1050" b="0" i="0" u="none" strike="noStrike" dirty="0">
                          <a:solidFill>
                            <a:srgbClr val="000000"/>
                          </a:solidFill>
                          <a:effectLst/>
                          <a:latin typeface="Arial" panose="020B0604020202020204" pitchFamily="34" charset="0"/>
                        </a:rPr>
                        <a:t>Makes it </a:t>
                      </a:r>
                      <a:r>
                        <a:rPr lang="en-NZ" sz="1050" b="1" i="0" u="none" strike="noStrike" dirty="0">
                          <a:solidFill>
                            <a:srgbClr val="000000"/>
                          </a:solidFill>
                          <a:effectLst/>
                          <a:latin typeface="Arial" panose="020B0604020202020204" pitchFamily="34" charset="0"/>
                        </a:rPr>
                        <a:t>hard to find enough staff </a:t>
                      </a:r>
                      <a:r>
                        <a:rPr lang="en-NZ" sz="1050" b="0" i="0" u="none" strike="noStrike" dirty="0">
                          <a:solidFill>
                            <a:srgbClr val="000000"/>
                          </a:solidFill>
                          <a:effectLst/>
                          <a:latin typeface="Arial" panose="020B0604020202020204" pitchFamily="34" charset="0"/>
                        </a:rPr>
                        <a:t>to work in the tourism industry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NZ" sz="1000" b="0" i="0" u="none" strike="noStrike" dirty="0">
                          <a:solidFill>
                            <a:srgbClr val="333333"/>
                          </a:solidFill>
                          <a:effectLst/>
                          <a:latin typeface="Arial" panose="020B0604020202020204" pitchFamily="34" charset="0"/>
                        </a:rPr>
                        <a:t>18%</a:t>
                      </a:r>
                    </a:p>
                  </a:txBody>
                  <a:tcPr marL="7620" marR="7620" marT="762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NZ"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a:solidFill>
                            <a:srgbClr val="333333"/>
                          </a:solidFill>
                          <a:effectLst/>
                          <a:latin typeface="Arial" panose="020B0604020202020204" pitchFamily="34"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NZ" sz="1000" b="0" i="0" u="none" strike="noStrike" dirty="0">
                          <a:solidFill>
                            <a:srgbClr val="333333"/>
                          </a:solidFill>
                          <a:effectLst/>
                          <a:latin typeface="Arial" panose="020B0604020202020204" pitchFamily="34" charset="0"/>
                        </a:rPr>
                        <a:t>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45399"/>
                  </a:ext>
                </a:extLst>
              </a:tr>
              <a:tr h="334800">
                <a:tc>
                  <a:txBody>
                    <a:bodyPr/>
                    <a:lstStyle/>
                    <a:p>
                      <a:pPr algn="r" fontAlgn="t"/>
                      <a:r>
                        <a:rPr lang="en-NZ" sz="1000" b="0" i="1" u="none" strike="noStrike" dirty="0">
                          <a:solidFill>
                            <a:srgbClr val="333333"/>
                          </a:solidFill>
                          <a:effectLst/>
                          <a:latin typeface="+mn-lt"/>
                        </a:rPr>
                        <a:t>Base n = </a:t>
                      </a:r>
                    </a:p>
                  </a:txBody>
                  <a:tcPr marL="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1089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endParaRPr lang="en-NZ" sz="1000" b="0" i="1" u="none" strike="noStrike" kern="1200" dirty="0">
                        <a:solidFill>
                          <a:srgbClr val="333333"/>
                        </a:solidFill>
                        <a:effectLst/>
                        <a:latin typeface="+mn-lt"/>
                        <a:ea typeface="+mn-ea"/>
                        <a:cs typeface="+mn-cs"/>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102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ctr" defTabSz="1028700" rtl="0" eaLnBrk="1" fontAlgn="t" latinLnBrk="0" hangingPunct="1"/>
                      <a:r>
                        <a:rPr lang="en-NZ" sz="1000" b="0" i="1" u="none" strike="noStrike" kern="1200" dirty="0">
                          <a:solidFill>
                            <a:srgbClr val="333333"/>
                          </a:solidFill>
                          <a:effectLst/>
                          <a:latin typeface="+mn-lt"/>
                          <a:ea typeface="+mn-ea"/>
                          <a:cs typeface="+mn-cs"/>
                        </a:rPr>
                        <a:t>51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1112307"/>
                  </a:ext>
                </a:extLst>
              </a:tr>
            </a:tbl>
          </a:graphicData>
        </a:graphic>
      </p:graphicFrame>
      <p:sp>
        <p:nvSpPr>
          <p:cNvPr id="25" name="Rectangle 24">
            <a:extLst>
              <a:ext uri="{FF2B5EF4-FFF2-40B4-BE49-F238E27FC236}">
                <a16:creationId xmlns:a16="http://schemas.microsoft.com/office/drawing/2014/main" id="{CAE3F40E-921D-44FA-A618-74865F2ADF80}"/>
              </a:ext>
            </a:extLst>
          </p:cNvPr>
          <p:cNvSpPr/>
          <p:nvPr/>
        </p:nvSpPr>
        <p:spPr bwMode="ltGray">
          <a:xfrm>
            <a:off x="7516660" y="6183506"/>
            <a:ext cx="2582918" cy="318924"/>
          </a:xfrm>
          <a:prstGeom prst="rect">
            <a:avLst/>
          </a:prstGeom>
          <a:solidFill>
            <a:srgbClr val="DCD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300" b="0" i="0" u="none" strike="noStrike" kern="1200" cap="none" spc="0" normalizeH="0" baseline="0" noProof="0" dirty="0">
              <a:ln>
                <a:noFill/>
              </a:ln>
              <a:solidFill>
                <a:srgbClr val="171717"/>
              </a:solidFill>
              <a:effectLst/>
              <a:uLnTx/>
              <a:uFillTx/>
              <a:latin typeface="Arial"/>
              <a:ea typeface="+mn-ea"/>
              <a:cs typeface="+mn-cs"/>
            </a:endParaRPr>
          </a:p>
        </p:txBody>
      </p:sp>
      <p:sp>
        <p:nvSpPr>
          <p:cNvPr id="26" name="Text Box 21">
            <a:extLst>
              <a:ext uri="{FF2B5EF4-FFF2-40B4-BE49-F238E27FC236}">
                <a16:creationId xmlns:a16="http://schemas.microsoft.com/office/drawing/2014/main" id="{F8F397CA-3091-457F-BE84-CE95648006EC}"/>
              </a:ext>
            </a:extLst>
          </p:cNvPr>
          <p:cNvSpPr txBox="1">
            <a:spLocks noChangeArrowheads="1"/>
          </p:cNvSpPr>
          <p:nvPr>
            <p:custDataLst>
              <p:tags r:id="rId7"/>
            </p:custDataLst>
          </p:nvPr>
        </p:nvSpPr>
        <p:spPr bwMode="gray">
          <a:xfrm>
            <a:off x="8011596" y="6183506"/>
            <a:ext cx="1957354" cy="31892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800" b="0" i="1" u="none" strike="noStrike" kern="1200" cap="none" spc="0" normalizeH="0" baseline="0" noProof="0" dirty="0">
                <a:ln>
                  <a:noFill/>
                </a:ln>
                <a:solidFill>
                  <a:srgbClr val="171717"/>
                </a:solidFill>
                <a:effectLst/>
                <a:uLnTx/>
                <a:uFillTx/>
                <a:latin typeface="Arial"/>
                <a:ea typeface="National-Book" pitchFamily="50" charset="0"/>
                <a:cs typeface="Arial" charset="0"/>
              </a:rPr>
              <a:t>Queenstown significantly higher / lower than rest of Otago at 95%</a:t>
            </a:r>
          </a:p>
        </p:txBody>
      </p:sp>
      <p:sp>
        <p:nvSpPr>
          <p:cNvPr id="27" name="AutoShape 22">
            <a:extLst>
              <a:ext uri="{FF2B5EF4-FFF2-40B4-BE49-F238E27FC236}">
                <a16:creationId xmlns:a16="http://schemas.microsoft.com/office/drawing/2014/main" id="{E11C132A-7CA6-4C41-8B43-4F3155C0B4C6}"/>
              </a:ext>
            </a:extLst>
          </p:cNvPr>
          <p:cNvSpPr>
            <a:spLocks noChangeArrowheads="1"/>
          </p:cNvSpPr>
          <p:nvPr>
            <p:custDataLst>
              <p:tags r:id="rId8"/>
            </p:custDataLst>
          </p:nvPr>
        </p:nvSpPr>
        <p:spPr bwMode="gray">
          <a:xfrm rot="10800000">
            <a:off x="7814487" y="6266768"/>
            <a:ext cx="152400" cy="152400"/>
          </a:xfrm>
          <a:prstGeom prst="rect">
            <a:avLst/>
          </a:prstGeom>
          <a:solidFill>
            <a:srgbClr val="FF0000"/>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28" name="AutoShape 20">
            <a:extLst>
              <a:ext uri="{FF2B5EF4-FFF2-40B4-BE49-F238E27FC236}">
                <a16:creationId xmlns:a16="http://schemas.microsoft.com/office/drawing/2014/main" id="{53A80E7E-951E-4107-A9C5-8C23F8C73DB5}"/>
              </a:ext>
            </a:extLst>
          </p:cNvPr>
          <p:cNvSpPr>
            <a:spLocks noChangeArrowheads="1"/>
          </p:cNvSpPr>
          <p:nvPr>
            <p:custDataLst>
              <p:tags r:id="rId9"/>
            </p:custDataLst>
          </p:nvPr>
        </p:nvSpPr>
        <p:spPr bwMode="gray">
          <a:xfrm>
            <a:off x="7623987" y="6266768"/>
            <a:ext cx="152400" cy="152400"/>
          </a:xfrm>
          <a:prstGeom prst="rect">
            <a:avLst/>
          </a:prstGeom>
          <a:solidFill>
            <a:srgbClr val="00FF00"/>
          </a:solidFill>
          <a:ln w="9525" algn="ctr">
            <a:noFill/>
            <a:miter lim="800000"/>
            <a:headEnd/>
            <a:tailEnd/>
          </a:ln>
          <a:effectLst/>
        </p:spPr>
        <p:txBody>
          <a:bodyPr lIns="14400" tIns="7200" rIns="14400" bIns="720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1" i="0" u="none" strike="noStrike" kern="1200" cap="none" spc="0" normalizeH="0" baseline="0" noProof="0" dirty="0">
              <a:ln>
                <a:noFill/>
              </a:ln>
              <a:solidFill>
                <a:srgbClr val="171717"/>
              </a:solidFill>
              <a:effectLst/>
              <a:uLnTx/>
              <a:uFillTx/>
              <a:latin typeface="Arial"/>
              <a:ea typeface="+mn-ea"/>
              <a:cs typeface="Arial" charset="0"/>
            </a:endParaRPr>
          </a:p>
        </p:txBody>
      </p:sp>
      <p:sp>
        <p:nvSpPr>
          <p:cNvPr id="4" name="Slide Number Placeholder 3">
            <a:extLst>
              <a:ext uri="{FF2B5EF4-FFF2-40B4-BE49-F238E27FC236}">
                <a16:creationId xmlns:a16="http://schemas.microsoft.com/office/drawing/2014/main" id="{CA762B36-6C8F-408C-BB4C-123A5D64C740}"/>
              </a:ext>
            </a:extLst>
          </p:cNvPr>
          <p:cNvSpPr>
            <a:spLocks noGrp="1"/>
          </p:cNvSpPr>
          <p:nvPr>
            <p:ph type="sldNum" sz="quarter" idx="10"/>
          </p:nvPr>
        </p:nvSpPr>
        <p:spPr/>
        <p:txBody>
          <a:bodyPr/>
          <a:lstStyle/>
          <a:p>
            <a:fld id="{9784CBA3-D598-4B1F-BAA3-EE14B5154290}" type="slidenum">
              <a:rPr lang="en-AU" smtClean="0"/>
              <a:pPr/>
              <a:t>44</a:t>
            </a:fld>
            <a:endParaRPr lang="en-AU" dirty="0"/>
          </a:p>
        </p:txBody>
      </p:sp>
    </p:spTree>
    <p:extLst>
      <p:ext uri="{BB962C8B-B14F-4D97-AF65-F5344CB8AC3E}">
        <p14:creationId xmlns:p14="http://schemas.microsoft.com/office/powerpoint/2010/main" val="413785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ltGray">
          <a:xfrm>
            <a:off x="1266825" y="2788338"/>
            <a:ext cx="8867775" cy="135255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300" b="0" dirty="0"/>
          </a:p>
        </p:txBody>
      </p:sp>
      <p:sp>
        <p:nvSpPr>
          <p:cNvPr id="2" name="Title 1"/>
          <p:cNvSpPr>
            <a:spLocks noGrp="1"/>
          </p:cNvSpPr>
          <p:nvPr>
            <p:ph type="title"/>
          </p:nvPr>
        </p:nvSpPr>
        <p:spPr/>
        <p:txBody>
          <a:bodyPr/>
          <a:lstStyle/>
          <a:p>
            <a:r>
              <a:rPr lang="en-GB" dirty="0">
                <a:latin typeface="+mj-lt"/>
              </a:rPr>
              <a:t>Research approach</a:t>
            </a:r>
          </a:p>
        </p:txBody>
      </p:sp>
      <p:sp>
        <p:nvSpPr>
          <p:cNvPr id="4" name="Content Placeholder 3"/>
          <p:cNvSpPr>
            <a:spLocks noGrp="1"/>
          </p:cNvSpPr>
          <p:nvPr>
            <p:ph sz="quarter" idx="11"/>
          </p:nvPr>
        </p:nvSpPr>
        <p:spPr>
          <a:xfrm>
            <a:off x="1264920" y="1013826"/>
            <a:ext cx="8846162" cy="5282199"/>
          </a:xfrm>
        </p:spPr>
        <p:txBody>
          <a:bodyPr/>
          <a:lstStyle/>
          <a:p>
            <a:r>
              <a:rPr lang="en-GB" sz="1600" dirty="0">
                <a:solidFill>
                  <a:schemeClr val="accent2"/>
                </a:solidFill>
              </a:rPr>
              <a:t>Method and audience</a:t>
            </a:r>
          </a:p>
          <a:p>
            <a:r>
              <a:rPr lang="en-GB" sz="1200" dirty="0">
                <a:solidFill>
                  <a:schemeClr val="accent1"/>
                </a:solidFill>
              </a:rPr>
              <a:t>An online survey of residents in New Zealand aged 18 plus</a:t>
            </a:r>
          </a:p>
          <a:p>
            <a:endParaRPr lang="en-GB" sz="800" dirty="0">
              <a:solidFill>
                <a:schemeClr val="accent1"/>
              </a:solidFill>
            </a:endParaRPr>
          </a:p>
          <a:p>
            <a:r>
              <a:rPr lang="en-GB" sz="1600" dirty="0">
                <a:solidFill>
                  <a:schemeClr val="accent1"/>
                </a:solidFill>
              </a:rPr>
              <a:t>Sample sizes</a:t>
            </a:r>
          </a:p>
          <a:p>
            <a:r>
              <a:rPr lang="en-GB" sz="1200" dirty="0">
                <a:solidFill>
                  <a:schemeClr val="accent1"/>
                </a:solidFill>
              </a:rPr>
              <a:t>From Nov-18, the sample size for thi</a:t>
            </a:r>
            <a:r>
              <a:rPr lang="en-GB" sz="1200" dirty="0"/>
              <a:t>s study is approx. n = 1080* people, to ensure we provide robust insights at the reginal level. </a:t>
            </a:r>
            <a:r>
              <a:rPr lang="en-GB" sz="1200" dirty="0">
                <a:solidFill>
                  <a:schemeClr val="accent1"/>
                </a:solidFill>
              </a:rPr>
              <a:t>We set minimum quotas to ensure sufficient representation from traditional tourism hotspots</a:t>
            </a:r>
            <a:r>
              <a:rPr lang="en-GB" sz="1200" dirty="0"/>
              <a:t>.</a:t>
            </a:r>
            <a:endParaRPr lang="en-GB" dirty="0">
              <a:solidFill>
                <a:schemeClr val="accent1"/>
              </a:solidFill>
            </a:endParaRPr>
          </a:p>
          <a:p>
            <a:r>
              <a:rPr lang="en-GB" sz="800" dirty="0">
                <a:solidFill>
                  <a:schemeClr val="accent1"/>
                </a:solidFill>
              </a:rPr>
              <a:t>*n = 500 sample used prior to November 2018</a:t>
            </a:r>
          </a:p>
          <a:p>
            <a:endParaRPr lang="en-GB" dirty="0"/>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sz="800" dirty="0">
              <a:solidFill>
                <a:schemeClr val="accent3"/>
              </a:solidFill>
            </a:endParaRPr>
          </a:p>
          <a:p>
            <a:endParaRPr lang="en-GB" sz="700" dirty="0">
              <a:solidFill>
                <a:schemeClr val="accent3"/>
              </a:solidFill>
            </a:endParaRPr>
          </a:p>
          <a:p>
            <a:endParaRPr lang="en-GB" sz="700" dirty="0">
              <a:solidFill>
                <a:schemeClr val="accent3"/>
              </a:solidFill>
            </a:endParaRPr>
          </a:p>
          <a:p>
            <a:endParaRPr lang="en-GB" sz="700" dirty="0">
              <a:solidFill>
                <a:schemeClr val="accent3"/>
              </a:solidFill>
            </a:endParaRPr>
          </a:p>
          <a:p>
            <a:r>
              <a:rPr lang="en-GB" sz="1600" dirty="0">
                <a:solidFill>
                  <a:schemeClr val="accent3"/>
                </a:solidFill>
              </a:rPr>
              <a:t>Fieldwork dates</a:t>
            </a:r>
          </a:p>
          <a:p>
            <a:pPr>
              <a:spcBef>
                <a:spcPts val="0"/>
              </a:spcBef>
            </a:pPr>
            <a:endParaRPr lang="en-GB" sz="1200" dirty="0">
              <a:solidFill>
                <a:schemeClr val="accent1"/>
              </a:solidFill>
            </a:endParaRPr>
          </a:p>
          <a:p>
            <a:pPr>
              <a:spcBef>
                <a:spcPts val="0"/>
              </a:spcBef>
            </a:pPr>
            <a:endParaRPr lang="en-GB" sz="1200" dirty="0"/>
          </a:p>
          <a:p>
            <a:pPr>
              <a:spcBef>
                <a:spcPts val="0"/>
              </a:spcBef>
            </a:pPr>
            <a:endParaRPr lang="en-GB" sz="1200" dirty="0">
              <a:solidFill>
                <a:schemeClr val="accent1"/>
              </a:solidFill>
            </a:endParaRPr>
          </a:p>
          <a:p>
            <a:pPr>
              <a:spcBef>
                <a:spcPts val="0"/>
              </a:spcBef>
            </a:pPr>
            <a:endParaRPr lang="en-GB" sz="1200" dirty="0"/>
          </a:p>
          <a:p>
            <a:pPr>
              <a:spcBef>
                <a:spcPts val="0"/>
              </a:spcBef>
            </a:pPr>
            <a:endParaRPr lang="en-GB" sz="1200" dirty="0">
              <a:solidFill>
                <a:schemeClr val="accent1"/>
              </a:solidFill>
            </a:endParaRPr>
          </a:p>
          <a:p>
            <a:pPr>
              <a:spcBef>
                <a:spcPts val="0"/>
              </a:spcBef>
            </a:pPr>
            <a:endParaRPr lang="en-GB" sz="1200" dirty="0"/>
          </a:p>
          <a:p>
            <a:pPr>
              <a:spcBef>
                <a:spcPts val="0"/>
              </a:spcBef>
            </a:pPr>
            <a:endParaRPr lang="en-GB" sz="1200" dirty="0"/>
          </a:p>
          <a:p>
            <a:r>
              <a:rPr lang="en-GB" sz="1600" dirty="0">
                <a:solidFill>
                  <a:schemeClr val="accent4"/>
                </a:solidFill>
              </a:rPr>
              <a:t>Weighting</a:t>
            </a:r>
          </a:p>
          <a:p>
            <a:r>
              <a:rPr lang="en-GB" sz="1200" dirty="0">
                <a:solidFill>
                  <a:schemeClr val="accent1"/>
                </a:solidFill>
              </a:rPr>
              <a:t>Respondents were weighted by gender, age and region to be representative of the New Zealand population based on 2017 population estimates</a:t>
            </a:r>
          </a:p>
          <a:p>
            <a:endParaRPr lang="en-GB" dirty="0"/>
          </a:p>
        </p:txBody>
      </p:sp>
      <p:grpSp>
        <p:nvGrpSpPr>
          <p:cNvPr id="6" name="noun_project_1499.eps"/>
          <p:cNvGrpSpPr>
            <a:grpSpLocks noChangeAspect="1"/>
          </p:cNvGrpSpPr>
          <p:nvPr>
            <p:custDataLst>
              <p:tags r:id="rId1"/>
            </p:custDataLst>
          </p:nvPr>
        </p:nvGrpSpPr>
        <p:grpSpPr bwMode="auto">
          <a:xfrm>
            <a:off x="351683" y="1290450"/>
            <a:ext cx="768353" cy="399892"/>
            <a:chOff x="3343" y="-580"/>
            <a:chExt cx="384" cy="200"/>
          </a:xfrm>
          <a:solidFill>
            <a:schemeClr val="accent2"/>
          </a:solidFill>
        </p:grpSpPr>
        <p:sp>
          <p:nvSpPr>
            <p:cNvPr id="7" name="Freeform 6"/>
            <p:cNvSpPr>
              <a:spLocks/>
            </p:cNvSpPr>
            <p:nvPr/>
          </p:nvSpPr>
          <p:spPr bwMode="auto">
            <a:xfrm>
              <a:off x="3398" y="-542"/>
              <a:ext cx="57" cy="58"/>
            </a:xfrm>
            <a:custGeom>
              <a:avLst/>
              <a:gdLst>
                <a:gd name="T0" fmla="*/ 56 w 114"/>
                <a:gd name="T1" fmla="*/ 0 h 116"/>
                <a:gd name="T2" fmla="*/ 79 w 114"/>
                <a:gd name="T3" fmla="*/ 5 h 116"/>
                <a:gd name="T4" fmla="*/ 98 w 114"/>
                <a:gd name="T5" fmla="*/ 18 h 116"/>
                <a:gd name="T6" fmla="*/ 110 w 114"/>
                <a:gd name="T7" fmla="*/ 35 h 116"/>
                <a:gd name="T8" fmla="*/ 114 w 114"/>
                <a:gd name="T9" fmla="*/ 58 h 116"/>
                <a:gd name="T10" fmla="*/ 110 w 114"/>
                <a:gd name="T11" fmla="*/ 80 h 116"/>
                <a:gd name="T12" fmla="*/ 98 w 114"/>
                <a:gd name="T13" fmla="*/ 100 h 116"/>
                <a:gd name="T14" fmla="*/ 79 w 114"/>
                <a:gd name="T15" fmla="*/ 111 h 116"/>
                <a:gd name="T16" fmla="*/ 56 w 114"/>
                <a:gd name="T17" fmla="*/ 116 h 116"/>
                <a:gd name="T18" fmla="*/ 34 w 114"/>
                <a:gd name="T19" fmla="*/ 111 h 116"/>
                <a:gd name="T20" fmla="*/ 16 w 114"/>
                <a:gd name="T21" fmla="*/ 100 h 116"/>
                <a:gd name="T22" fmla="*/ 3 w 114"/>
                <a:gd name="T23" fmla="*/ 80 h 116"/>
                <a:gd name="T24" fmla="*/ 0 w 114"/>
                <a:gd name="T25" fmla="*/ 58 h 116"/>
                <a:gd name="T26" fmla="*/ 3 w 114"/>
                <a:gd name="T27" fmla="*/ 35 h 116"/>
                <a:gd name="T28" fmla="*/ 16 w 114"/>
                <a:gd name="T29" fmla="*/ 18 h 116"/>
                <a:gd name="T30" fmla="*/ 34 w 114"/>
                <a:gd name="T31" fmla="*/ 5 h 116"/>
                <a:gd name="T32" fmla="*/ 56 w 114"/>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6">
                  <a:moveTo>
                    <a:pt x="56" y="0"/>
                  </a:moveTo>
                  <a:lnTo>
                    <a:pt x="79" y="5"/>
                  </a:lnTo>
                  <a:lnTo>
                    <a:pt x="98" y="18"/>
                  </a:lnTo>
                  <a:lnTo>
                    <a:pt x="110" y="35"/>
                  </a:lnTo>
                  <a:lnTo>
                    <a:pt x="114" y="58"/>
                  </a:lnTo>
                  <a:lnTo>
                    <a:pt x="110" y="80"/>
                  </a:lnTo>
                  <a:lnTo>
                    <a:pt x="98" y="100"/>
                  </a:lnTo>
                  <a:lnTo>
                    <a:pt x="79" y="111"/>
                  </a:lnTo>
                  <a:lnTo>
                    <a:pt x="56" y="116"/>
                  </a:lnTo>
                  <a:lnTo>
                    <a:pt x="34" y="111"/>
                  </a:lnTo>
                  <a:lnTo>
                    <a:pt x="16" y="100"/>
                  </a:lnTo>
                  <a:lnTo>
                    <a:pt x="3" y="80"/>
                  </a:lnTo>
                  <a:lnTo>
                    <a:pt x="0" y="58"/>
                  </a:lnTo>
                  <a:lnTo>
                    <a:pt x="3" y="35"/>
                  </a:lnTo>
                  <a:lnTo>
                    <a:pt x="16" y="18"/>
                  </a:lnTo>
                  <a:lnTo>
                    <a:pt x="34" y="5"/>
                  </a:lnTo>
                  <a:lnTo>
                    <a:pt x="5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defPPr>
                <a:defRPr lang="en-AU"/>
              </a:defPPr>
              <a:lvl1pPr algn="l" rtl="0" fontAlgn="base">
                <a:spcBef>
                  <a:spcPct val="50000"/>
                </a:spcBef>
                <a:spcAft>
                  <a:spcPct val="0"/>
                </a:spcAft>
                <a:defRPr sz="1600" kern="1200">
                  <a:solidFill>
                    <a:srgbClr val="333333"/>
                  </a:solidFill>
                  <a:latin typeface="Arial" charset="0"/>
                  <a:ea typeface="+mn-ea"/>
                  <a:cs typeface="Arial" charset="0"/>
                </a:defRPr>
              </a:lvl1pPr>
              <a:lvl2pPr marL="457200" algn="l" rtl="0" fontAlgn="base">
                <a:spcBef>
                  <a:spcPct val="50000"/>
                </a:spcBef>
                <a:spcAft>
                  <a:spcPct val="0"/>
                </a:spcAft>
                <a:defRPr sz="1600" kern="1200">
                  <a:solidFill>
                    <a:srgbClr val="333333"/>
                  </a:solidFill>
                  <a:latin typeface="Arial" charset="0"/>
                  <a:ea typeface="+mn-ea"/>
                  <a:cs typeface="Arial" charset="0"/>
                </a:defRPr>
              </a:lvl2pPr>
              <a:lvl3pPr marL="914400" algn="l" rtl="0" fontAlgn="base">
                <a:spcBef>
                  <a:spcPct val="50000"/>
                </a:spcBef>
                <a:spcAft>
                  <a:spcPct val="0"/>
                </a:spcAft>
                <a:defRPr sz="1600" kern="1200">
                  <a:solidFill>
                    <a:srgbClr val="333333"/>
                  </a:solidFill>
                  <a:latin typeface="Arial" charset="0"/>
                  <a:ea typeface="+mn-ea"/>
                  <a:cs typeface="Arial" charset="0"/>
                </a:defRPr>
              </a:lvl3pPr>
              <a:lvl4pPr marL="1371600" algn="l" rtl="0" fontAlgn="base">
                <a:spcBef>
                  <a:spcPct val="50000"/>
                </a:spcBef>
                <a:spcAft>
                  <a:spcPct val="0"/>
                </a:spcAft>
                <a:defRPr sz="1600" kern="1200">
                  <a:solidFill>
                    <a:srgbClr val="333333"/>
                  </a:solidFill>
                  <a:latin typeface="Arial" charset="0"/>
                  <a:ea typeface="+mn-ea"/>
                  <a:cs typeface="Arial" charset="0"/>
                </a:defRPr>
              </a:lvl4pPr>
              <a:lvl5pPr marL="1828800" algn="l" rtl="0" fontAlgn="base">
                <a:spcBef>
                  <a:spcPct val="50000"/>
                </a:spcBef>
                <a:spcAft>
                  <a:spcPct val="0"/>
                </a:spcAft>
                <a:defRPr sz="1600" kern="1200">
                  <a:solidFill>
                    <a:srgbClr val="333333"/>
                  </a:solidFill>
                  <a:latin typeface="Arial" charset="0"/>
                  <a:ea typeface="+mn-ea"/>
                  <a:cs typeface="Arial" charset="0"/>
                </a:defRPr>
              </a:lvl5pPr>
              <a:lvl6pPr marL="2286000" algn="l" defTabSz="914400" rtl="0" eaLnBrk="1" latinLnBrk="0" hangingPunct="1">
                <a:defRPr sz="1600" kern="1200">
                  <a:solidFill>
                    <a:srgbClr val="333333"/>
                  </a:solidFill>
                  <a:latin typeface="Arial" charset="0"/>
                  <a:ea typeface="+mn-ea"/>
                  <a:cs typeface="Arial" charset="0"/>
                </a:defRPr>
              </a:lvl6pPr>
              <a:lvl7pPr marL="2743200" algn="l" defTabSz="914400" rtl="0" eaLnBrk="1" latinLnBrk="0" hangingPunct="1">
                <a:defRPr sz="1600" kern="1200">
                  <a:solidFill>
                    <a:srgbClr val="333333"/>
                  </a:solidFill>
                  <a:latin typeface="Arial" charset="0"/>
                  <a:ea typeface="+mn-ea"/>
                  <a:cs typeface="Arial" charset="0"/>
                </a:defRPr>
              </a:lvl7pPr>
              <a:lvl8pPr marL="3200400" algn="l" defTabSz="914400" rtl="0" eaLnBrk="1" latinLnBrk="0" hangingPunct="1">
                <a:defRPr sz="1600" kern="1200">
                  <a:solidFill>
                    <a:srgbClr val="333333"/>
                  </a:solidFill>
                  <a:latin typeface="Arial" charset="0"/>
                  <a:ea typeface="+mn-ea"/>
                  <a:cs typeface="Arial" charset="0"/>
                </a:defRPr>
              </a:lvl8pPr>
              <a:lvl9pPr marL="3657600" algn="l" defTabSz="914400" rtl="0" eaLnBrk="1" latinLnBrk="0" hangingPunct="1">
                <a:defRPr sz="1600" kern="1200">
                  <a:solidFill>
                    <a:srgbClr val="333333"/>
                  </a:solidFill>
                  <a:latin typeface="Arial" charset="0"/>
                  <a:ea typeface="+mn-ea"/>
                  <a:cs typeface="Arial" charset="0"/>
                </a:defRPr>
              </a:lvl9pPr>
            </a:lstStyle>
            <a:p>
              <a:endParaRPr lang="en-NZ" dirty="0"/>
            </a:p>
          </p:txBody>
        </p:sp>
        <p:sp>
          <p:nvSpPr>
            <p:cNvPr id="8" name="Freeform 7"/>
            <p:cNvSpPr>
              <a:spLocks noEditPoints="1"/>
            </p:cNvSpPr>
            <p:nvPr/>
          </p:nvSpPr>
          <p:spPr bwMode="auto">
            <a:xfrm>
              <a:off x="3343" y="-580"/>
              <a:ext cx="384" cy="200"/>
            </a:xfrm>
            <a:custGeom>
              <a:avLst/>
              <a:gdLst>
                <a:gd name="T0" fmla="*/ 313 w 767"/>
                <a:gd name="T1" fmla="*/ 29 h 401"/>
                <a:gd name="T2" fmla="*/ 313 w 767"/>
                <a:gd name="T3" fmla="*/ 164 h 401"/>
                <a:gd name="T4" fmla="*/ 423 w 767"/>
                <a:gd name="T5" fmla="*/ 111 h 401"/>
                <a:gd name="T6" fmla="*/ 437 w 767"/>
                <a:gd name="T7" fmla="*/ 110 h 401"/>
                <a:gd name="T8" fmla="*/ 449 w 767"/>
                <a:gd name="T9" fmla="*/ 115 h 401"/>
                <a:gd name="T10" fmla="*/ 457 w 767"/>
                <a:gd name="T11" fmla="*/ 124 h 401"/>
                <a:gd name="T12" fmla="*/ 458 w 767"/>
                <a:gd name="T13" fmla="*/ 127 h 401"/>
                <a:gd name="T14" fmla="*/ 461 w 767"/>
                <a:gd name="T15" fmla="*/ 140 h 401"/>
                <a:gd name="T16" fmla="*/ 457 w 767"/>
                <a:gd name="T17" fmla="*/ 152 h 401"/>
                <a:gd name="T18" fmla="*/ 447 w 767"/>
                <a:gd name="T19" fmla="*/ 161 h 401"/>
                <a:gd name="T20" fmla="*/ 313 w 767"/>
                <a:gd name="T21" fmla="*/ 224 h 401"/>
                <a:gd name="T22" fmla="*/ 313 w 767"/>
                <a:gd name="T23" fmla="*/ 261 h 401"/>
                <a:gd name="T24" fmla="*/ 740 w 767"/>
                <a:gd name="T25" fmla="*/ 261 h 401"/>
                <a:gd name="T26" fmla="*/ 740 w 767"/>
                <a:gd name="T27" fmla="*/ 29 h 401"/>
                <a:gd name="T28" fmla="*/ 313 w 767"/>
                <a:gd name="T29" fmla="*/ 29 h 401"/>
                <a:gd name="T30" fmla="*/ 284 w 767"/>
                <a:gd name="T31" fmla="*/ 0 h 401"/>
                <a:gd name="T32" fmla="*/ 767 w 767"/>
                <a:gd name="T33" fmla="*/ 0 h 401"/>
                <a:gd name="T34" fmla="*/ 767 w 767"/>
                <a:gd name="T35" fmla="*/ 288 h 401"/>
                <a:gd name="T36" fmla="*/ 284 w 767"/>
                <a:gd name="T37" fmla="*/ 288 h 401"/>
                <a:gd name="T38" fmla="*/ 284 w 767"/>
                <a:gd name="T39" fmla="*/ 238 h 401"/>
                <a:gd name="T40" fmla="*/ 246 w 767"/>
                <a:gd name="T41" fmla="*/ 258 h 401"/>
                <a:gd name="T42" fmla="*/ 244 w 767"/>
                <a:gd name="T43" fmla="*/ 258 h 401"/>
                <a:gd name="T44" fmla="*/ 244 w 767"/>
                <a:gd name="T45" fmla="*/ 401 h 401"/>
                <a:gd name="T46" fmla="*/ 88 w 767"/>
                <a:gd name="T47" fmla="*/ 401 h 401"/>
                <a:gd name="T48" fmla="*/ 88 w 767"/>
                <a:gd name="T49" fmla="*/ 312 h 401"/>
                <a:gd name="T50" fmla="*/ 58 w 767"/>
                <a:gd name="T51" fmla="*/ 401 h 401"/>
                <a:gd name="T52" fmla="*/ 0 w 767"/>
                <a:gd name="T53" fmla="*/ 401 h 401"/>
                <a:gd name="T54" fmla="*/ 62 w 767"/>
                <a:gd name="T55" fmla="*/ 224 h 401"/>
                <a:gd name="T56" fmla="*/ 69 w 767"/>
                <a:gd name="T57" fmla="*/ 213 h 401"/>
                <a:gd name="T58" fmla="*/ 77 w 767"/>
                <a:gd name="T59" fmla="*/ 206 h 401"/>
                <a:gd name="T60" fmla="*/ 88 w 767"/>
                <a:gd name="T61" fmla="*/ 205 h 401"/>
                <a:gd name="T62" fmla="*/ 125 w 767"/>
                <a:gd name="T63" fmla="*/ 205 h 401"/>
                <a:gd name="T64" fmla="*/ 209 w 767"/>
                <a:gd name="T65" fmla="*/ 205 h 401"/>
                <a:gd name="T66" fmla="*/ 230 w 767"/>
                <a:gd name="T67" fmla="*/ 205 h 401"/>
                <a:gd name="T68" fmla="*/ 284 w 767"/>
                <a:gd name="T69" fmla="*/ 179 h 401"/>
                <a:gd name="T70" fmla="*/ 284 w 767"/>
                <a:gd name="T71"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7" h="401">
                  <a:moveTo>
                    <a:pt x="313" y="29"/>
                  </a:moveTo>
                  <a:lnTo>
                    <a:pt x="313" y="164"/>
                  </a:lnTo>
                  <a:lnTo>
                    <a:pt x="423" y="111"/>
                  </a:lnTo>
                  <a:lnTo>
                    <a:pt x="437" y="110"/>
                  </a:lnTo>
                  <a:lnTo>
                    <a:pt x="449" y="115"/>
                  </a:lnTo>
                  <a:lnTo>
                    <a:pt x="457" y="124"/>
                  </a:lnTo>
                  <a:lnTo>
                    <a:pt x="458" y="127"/>
                  </a:lnTo>
                  <a:lnTo>
                    <a:pt x="461" y="140"/>
                  </a:lnTo>
                  <a:lnTo>
                    <a:pt x="457" y="152"/>
                  </a:lnTo>
                  <a:lnTo>
                    <a:pt x="447" y="161"/>
                  </a:lnTo>
                  <a:lnTo>
                    <a:pt x="313" y="224"/>
                  </a:lnTo>
                  <a:lnTo>
                    <a:pt x="313" y="261"/>
                  </a:lnTo>
                  <a:lnTo>
                    <a:pt x="740" y="261"/>
                  </a:lnTo>
                  <a:lnTo>
                    <a:pt x="740" y="29"/>
                  </a:lnTo>
                  <a:lnTo>
                    <a:pt x="313" y="29"/>
                  </a:lnTo>
                  <a:close/>
                  <a:moveTo>
                    <a:pt x="284" y="0"/>
                  </a:moveTo>
                  <a:lnTo>
                    <a:pt x="767" y="0"/>
                  </a:lnTo>
                  <a:lnTo>
                    <a:pt x="767" y="288"/>
                  </a:lnTo>
                  <a:lnTo>
                    <a:pt x="284" y="288"/>
                  </a:lnTo>
                  <a:lnTo>
                    <a:pt x="284" y="238"/>
                  </a:lnTo>
                  <a:lnTo>
                    <a:pt x="246" y="258"/>
                  </a:lnTo>
                  <a:lnTo>
                    <a:pt x="244" y="258"/>
                  </a:lnTo>
                  <a:lnTo>
                    <a:pt x="244" y="401"/>
                  </a:lnTo>
                  <a:lnTo>
                    <a:pt x="88" y="401"/>
                  </a:lnTo>
                  <a:lnTo>
                    <a:pt x="88" y="312"/>
                  </a:lnTo>
                  <a:lnTo>
                    <a:pt x="58" y="401"/>
                  </a:lnTo>
                  <a:lnTo>
                    <a:pt x="0" y="401"/>
                  </a:lnTo>
                  <a:lnTo>
                    <a:pt x="62" y="224"/>
                  </a:lnTo>
                  <a:lnTo>
                    <a:pt x="69" y="213"/>
                  </a:lnTo>
                  <a:lnTo>
                    <a:pt x="77" y="206"/>
                  </a:lnTo>
                  <a:lnTo>
                    <a:pt x="88" y="205"/>
                  </a:lnTo>
                  <a:lnTo>
                    <a:pt x="125" y="205"/>
                  </a:lnTo>
                  <a:lnTo>
                    <a:pt x="209" y="205"/>
                  </a:lnTo>
                  <a:lnTo>
                    <a:pt x="230" y="205"/>
                  </a:lnTo>
                  <a:lnTo>
                    <a:pt x="284" y="179"/>
                  </a:lnTo>
                  <a:lnTo>
                    <a:pt x="28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defPPr>
                <a:defRPr lang="en-AU"/>
              </a:defPPr>
              <a:lvl1pPr algn="l" rtl="0" fontAlgn="base">
                <a:spcBef>
                  <a:spcPct val="50000"/>
                </a:spcBef>
                <a:spcAft>
                  <a:spcPct val="0"/>
                </a:spcAft>
                <a:defRPr sz="1600" kern="1200">
                  <a:solidFill>
                    <a:srgbClr val="333333"/>
                  </a:solidFill>
                  <a:latin typeface="Arial" charset="0"/>
                  <a:ea typeface="+mn-ea"/>
                  <a:cs typeface="Arial" charset="0"/>
                </a:defRPr>
              </a:lvl1pPr>
              <a:lvl2pPr marL="457200" algn="l" rtl="0" fontAlgn="base">
                <a:spcBef>
                  <a:spcPct val="50000"/>
                </a:spcBef>
                <a:spcAft>
                  <a:spcPct val="0"/>
                </a:spcAft>
                <a:defRPr sz="1600" kern="1200">
                  <a:solidFill>
                    <a:srgbClr val="333333"/>
                  </a:solidFill>
                  <a:latin typeface="Arial" charset="0"/>
                  <a:ea typeface="+mn-ea"/>
                  <a:cs typeface="Arial" charset="0"/>
                </a:defRPr>
              </a:lvl2pPr>
              <a:lvl3pPr marL="914400" algn="l" rtl="0" fontAlgn="base">
                <a:spcBef>
                  <a:spcPct val="50000"/>
                </a:spcBef>
                <a:spcAft>
                  <a:spcPct val="0"/>
                </a:spcAft>
                <a:defRPr sz="1600" kern="1200">
                  <a:solidFill>
                    <a:srgbClr val="333333"/>
                  </a:solidFill>
                  <a:latin typeface="Arial" charset="0"/>
                  <a:ea typeface="+mn-ea"/>
                  <a:cs typeface="Arial" charset="0"/>
                </a:defRPr>
              </a:lvl3pPr>
              <a:lvl4pPr marL="1371600" algn="l" rtl="0" fontAlgn="base">
                <a:spcBef>
                  <a:spcPct val="50000"/>
                </a:spcBef>
                <a:spcAft>
                  <a:spcPct val="0"/>
                </a:spcAft>
                <a:defRPr sz="1600" kern="1200">
                  <a:solidFill>
                    <a:srgbClr val="333333"/>
                  </a:solidFill>
                  <a:latin typeface="Arial" charset="0"/>
                  <a:ea typeface="+mn-ea"/>
                  <a:cs typeface="Arial" charset="0"/>
                </a:defRPr>
              </a:lvl4pPr>
              <a:lvl5pPr marL="1828800" algn="l" rtl="0" fontAlgn="base">
                <a:spcBef>
                  <a:spcPct val="50000"/>
                </a:spcBef>
                <a:spcAft>
                  <a:spcPct val="0"/>
                </a:spcAft>
                <a:defRPr sz="1600" kern="1200">
                  <a:solidFill>
                    <a:srgbClr val="333333"/>
                  </a:solidFill>
                  <a:latin typeface="Arial" charset="0"/>
                  <a:ea typeface="+mn-ea"/>
                  <a:cs typeface="Arial" charset="0"/>
                </a:defRPr>
              </a:lvl5pPr>
              <a:lvl6pPr marL="2286000" algn="l" defTabSz="914400" rtl="0" eaLnBrk="1" latinLnBrk="0" hangingPunct="1">
                <a:defRPr sz="1600" kern="1200">
                  <a:solidFill>
                    <a:srgbClr val="333333"/>
                  </a:solidFill>
                  <a:latin typeface="Arial" charset="0"/>
                  <a:ea typeface="+mn-ea"/>
                  <a:cs typeface="Arial" charset="0"/>
                </a:defRPr>
              </a:lvl6pPr>
              <a:lvl7pPr marL="2743200" algn="l" defTabSz="914400" rtl="0" eaLnBrk="1" latinLnBrk="0" hangingPunct="1">
                <a:defRPr sz="1600" kern="1200">
                  <a:solidFill>
                    <a:srgbClr val="333333"/>
                  </a:solidFill>
                  <a:latin typeface="Arial" charset="0"/>
                  <a:ea typeface="+mn-ea"/>
                  <a:cs typeface="Arial" charset="0"/>
                </a:defRPr>
              </a:lvl7pPr>
              <a:lvl8pPr marL="3200400" algn="l" defTabSz="914400" rtl="0" eaLnBrk="1" latinLnBrk="0" hangingPunct="1">
                <a:defRPr sz="1600" kern="1200">
                  <a:solidFill>
                    <a:srgbClr val="333333"/>
                  </a:solidFill>
                  <a:latin typeface="Arial" charset="0"/>
                  <a:ea typeface="+mn-ea"/>
                  <a:cs typeface="Arial" charset="0"/>
                </a:defRPr>
              </a:lvl8pPr>
              <a:lvl9pPr marL="3657600" algn="l" defTabSz="914400" rtl="0" eaLnBrk="1" latinLnBrk="0" hangingPunct="1">
                <a:defRPr sz="1600" kern="1200">
                  <a:solidFill>
                    <a:srgbClr val="333333"/>
                  </a:solidFill>
                  <a:latin typeface="Arial" charset="0"/>
                  <a:ea typeface="+mn-ea"/>
                  <a:cs typeface="Arial" charset="0"/>
                </a:defRPr>
              </a:lvl9pPr>
            </a:lstStyle>
            <a:p>
              <a:endParaRPr lang="en-NZ" dirty="0"/>
            </a:p>
          </p:txBody>
        </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38" y="1945148"/>
            <a:ext cx="597693" cy="808698"/>
          </a:xfrm>
          <a:prstGeom prst="rect">
            <a:avLst/>
          </a:prstGeom>
        </p:spPr>
      </p:pic>
      <p:sp>
        <p:nvSpPr>
          <p:cNvPr id="18" name="Freeform 17"/>
          <p:cNvSpPr>
            <a:spLocks noChangeAspect="1" noEditPoints="1"/>
          </p:cNvSpPr>
          <p:nvPr/>
        </p:nvSpPr>
        <p:spPr bwMode="auto">
          <a:xfrm>
            <a:off x="500417" y="5859026"/>
            <a:ext cx="590369" cy="572657"/>
          </a:xfrm>
          <a:custGeom>
            <a:avLst/>
            <a:gdLst>
              <a:gd name="T0" fmla="*/ 3996 w 4000"/>
              <a:gd name="T1" fmla="*/ 2915 h 3880"/>
              <a:gd name="T2" fmla="*/ 3324 w 4000"/>
              <a:gd name="T3" fmla="*/ 1375 h 3880"/>
              <a:gd name="T4" fmla="*/ 2338 w 4000"/>
              <a:gd name="T5" fmla="*/ 1037 h 3880"/>
              <a:gd name="T6" fmla="*/ 2300 w 4000"/>
              <a:gd name="T7" fmla="*/ 883 h 3880"/>
              <a:gd name="T8" fmla="*/ 2178 w 4000"/>
              <a:gd name="T9" fmla="*/ 753 h 3880"/>
              <a:gd name="T10" fmla="*/ 1892 w 4000"/>
              <a:gd name="T11" fmla="*/ 719 h 3880"/>
              <a:gd name="T12" fmla="*/ 1742 w 4000"/>
              <a:gd name="T13" fmla="*/ 819 h 3880"/>
              <a:gd name="T14" fmla="*/ 1666 w 4000"/>
              <a:gd name="T15" fmla="*/ 983 h 3880"/>
              <a:gd name="T16" fmla="*/ 1686 w 4000"/>
              <a:gd name="T17" fmla="*/ 1159 h 3880"/>
              <a:gd name="T18" fmla="*/ 10 w 4000"/>
              <a:gd name="T19" fmla="*/ 2893 h 3880"/>
              <a:gd name="T20" fmla="*/ 0 w 4000"/>
              <a:gd name="T21" fmla="*/ 2937 h 3880"/>
              <a:gd name="T22" fmla="*/ 12 w 4000"/>
              <a:gd name="T23" fmla="*/ 3085 h 3880"/>
              <a:gd name="T24" fmla="*/ 116 w 4000"/>
              <a:gd name="T25" fmla="*/ 3389 h 3880"/>
              <a:gd name="T26" fmla="*/ 312 w 4000"/>
              <a:gd name="T27" fmla="*/ 3636 h 3880"/>
              <a:gd name="T28" fmla="*/ 578 w 4000"/>
              <a:gd name="T29" fmla="*/ 3806 h 3880"/>
              <a:gd name="T30" fmla="*/ 896 w 4000"/>
              <a:gd name="T31" fmla="*/ 3878 h 3880"/>
              <a:gd name="T32" fmla="*/ 1180 w 4000"/>
              <a:gd name="T33" fmla="*/ 3850 h 3880"/>
              <a:gd name="T34" fmla="*/ 1470 w 4000"/>
              <a:gd name="T35" fmla="*/ 3720 h 3880"/>
              <a:gd name="T36" fmla="*/ 1698 w 4000"/>
              <a:gd name="T37" fmla="*/ 3502 h 3880"/>
              <a:gd name="T38" fmla="*/ 1844 w 4000"/>
              <a:gd name="T39" fmla="*/ 3221 h 3880"/>
              <a:gd name="T40" fmla="*/ 1888 w 4000"/>
              <a:gd name="T41" fmla="*/ 2943 h 3880"/>
              <a:gd name="T42" fmla="*/ 1886 w 4000"/>
              <a:gd name="T43" fmla="*/ 2915 h 3880"/>
              <a:gd name="T44" fmla="*/ 2880 w 4000"/>
              <a:gd name="T45" fmla="*/ 1375 h 3880"/>
              <a:gd name="T46" fmla="*/ 2114 w 4000"/>
              <a:gd name="T47" fmla="*/ 2915 h 3880"/>
              <a:gd name="T48" fmla="*/ 2112 w 4000"/>
              <a:gd name="T49" fmla="*/ 2943 h 3880"/>
              <a:gd name="T50" fmla="*/ 2156 w 4000"/>
              <a:gd name="T51" fmla="*/ 3221 h 3880"/>
              <a:gd name="T52" fmla="*/ 2302 w 4000"/>
              <a:gd name="T53" fmla="*/ 3502 h 3880"/>
              <a:gd name="T54" fmla="*/ 2530 w 4000"/>
              <a:gd name="T55" fmla="*/ 3720 h 3880"/>
              <a:gd name="T56" fmla="*/ 2820 w 4000"/>
              <a:gd name="T57" fmla="*/ 3850 h 3880"/>
              <a:gd name="T58" fmla="*/ 3104 w 4000"/>
              <a:gd name="T59" fmla="*/ 3878 h 3880"/>
              <a:gd name="T60" fmla="*/ 3422 w 4000"/>
              <a:gd name="T61" fmla="*/ 3806 h 3880"/>
              <a:gd name="T62" fmla="*/ 3688 w 4000"/>
              <a:gd name="T63" fmla="*/ 3636 h 3880"/>
              <a:gd name="T64" fmla="*/ 3884 w 4000"/>
              <a:gd name="T65" fmla="*/ 3389 h 3880"/>
              <a:gd name="T66" fmla="*/ 3988 w 4000"/>
              <a:gd name="T67" fmla="*/ 3085 h 3880"/>
              <a:gd name="T68" fmla="*/ 944 w 4000"/>
              <a:gd name="T69" fmla="*/ 3664 h 3880"/>
              <a:gd name="T70" fmla="*/ 748 w 4000"/>
              <a:gd name="T71" fmla="*/ 3636 h 3880"/>
              <a:gd name="T72" fmla="*/ 544 w 4000"/>
              <a:gd name="T73" fmla="*/ 3542 h 3880"/>
              <a:gd name="T74" fmla="*/ 380 w 4000"/>
              <a:gd name="T75" fmla="*/ 3395 h 3880"/>
              <a:gd name="T76" fmla="*/ 268 w 4000"/>
              <a:gd name="T77" fmla="*/ 3203 h 3880"/>
              <a:gd name="T78" fmla="*/ 1664 w 4000"/>
              <a:gd name="T79" fmla="*/ 3045 h 3880"/>
              <a:gd name="T80" fmla="*/ 1596 w 4000"/>
              <a:gd name="T81" fmla="*/ 3261 h 3880"/>
              <a:gd name="T82" fmla="*/ 1468 w 4000"/>
              <a:gd name="T83" fmla="*/ 3442 h 3880"/>
              <a:gd name="T84" fmla="*/ 1290 w 4000"/>
              <a:gd name="T85" fmla="*/ 3576 h 3880"/>
              <a:gd name="T86" fmla="*/ 1078 w 4000"/>
              <a:gd name="T87" fmla="*/ 3652 h 3880"/>
              <a:gd name="T88" fmla="*/ 944 w 4000"/>
              <a:gd name="T89" fmla="*/ 1508 h 3880"/>
              <a:gd name="T90" fmla="*/ 1884 w 4000"/>
              <a:gd name="T91" fmla="*/ 1001 h 3880"/>
              <a:gd name="T92" fmla="*/ 1976 w 4000"/>
              <a:gd name="T93" fmla="*/ 919 h 3880"/>
              <a:gd name="T94" fmla="*/ 2068 w 4000"/>
              <a:gd name="T95" fmla="*/ 937 h 3880"/>
              <a:gd name="T96" fmla="*/ 2122 w 4000"/>
              <a:gd name="T97" fmla="*/ 1037 h 3880"/>
              <a:gd name="T98" fmla="*/ 2048 w 4000"/>
              <a:gd name="T99" fmla="*/ 1149 h 3880"/>
              <a:gd name="T100" fmla="*/ 1976 w 4000"/>
              <a:gd name="T101" fmla="*/ 1157 h 3880"/>
              <a:gd name="T102" fmla="*/ 1884 w 4000"/>
              <a:gd name="T103" fmla="*/ 1073 h 3880"/>
              <a:gd name="T104" fmla="*/ 2394 w 4000"/>
              <a:gd name="T105" fmla="*/ 2829 h 3880"/>
              <a:gd name="T106" fmla="*/ 2922 w 4000"/>
              <a:gd name="T107" fmla="*/ 3652 h 3880"/>
              <a:gd name="T108" fmla="*/ 2708 w 4000"/>
              <a:gd name="T109" fmla="*/ 3576 h 3880"/>
              <a:gd name="T110" fmla="*/ 2532 w 4000"/>
              <a:gd name="T111" fmla="*/ 3442 h 3880"/>
              <a:gd name="T112" fmla="*/ 2404 w 4000"/>
              <a:gd name="T113" fmla="*/ 3261 h 3880"/>
              <a:gd name="T114" fmla="*/ 2336 w 4000"/>
              <a:gd name="T115" fmla="*/ 3045 h 3880"/>
              <a:gd name="T116" fmla="*/ 3732 w 4000"/>
              <a:gd name="T117" fmla="*/ 3203 h 3880"/>
              <a:gd name="T118" fmla="*/ 3620 w 4000"/>
              <a:gd name="T119" fmla="*/ 3395 h 3880"/>
              <a:gd name="T120" fmla="*/ 3456 w 4000"/>
              <a:gd name="T121" fmla="*/ 3542 h 3880"/>
              <a:gd name="T122" fmla="*/ 3252 w 4000"/>
              <a:gd name="T123" fmla="*/ 3636 h 3880"/>
              <a:gd name="T124" fmla="*/ 3056 w 4000"/>
              <a:gd name="T125" fmla="*/ 3664 h 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0" h="3880">
                <a:moveTo>
                  <a:pt x="4000" y="2941"/>
                </a:moveTo>
                <a:lnTo>
                  <a:pt x="4000" y="2941"/>
                </a:lnTo>
                <a:lnTo>
                  <a:pt x="4000" y="2937"/>
                </a:lnTo>
                <a:lnTo>
                  <a:pt x="4000" y="2937"/>
                </a:lnTo>
                <a:lnTo>
                  <a:pt x="3998" y="2933"/>
                </a:lnTo>
                <a:lnTo>
                  <a:pt x="3998" y="2933"/>
                </a:lnTo>
                <a:lnTo>
                  <a:pt x="3996" y="2915"/>
                </a:lnTo>
                <a:lnTo>
                  <a:pt x="3992" y="2899"/>
                </a:lnTo>
                <a:lnTo>
                  <a:pt x="3992" y="2899"/>
                </a:lnTo>
                <a:lnTo>
                  <a:pt x="3990" y="2893"/>
                </a:lnTo>
                <a:lnTo>
                  <a:pt x="3990" y="2893"/>
                </a:lnTo>
                <a:lnTo>
                  <a:pt x="3988" y="2889"/>
                </a:lnTo>
                <a:lnTo>
                  <a:pt x="3230" y="1375"/>
                </a:lnTo>
                <a:lnTo>
                  <a:pt x="3324" y="1375"/>
                </a:lnTo>
                <a:lnTo>
                  <a:pt x="3324" y="1159"/>
                </a:lnTo>
                <a:lnTo>
                  <a:pt x="2314" y="1159"/>
                </a:lnTo>
                <a:lnTo>
                  <a:pt x="2314" y="1159"/>
                </a:lnTo>
                <a:lnTo>
                  <a:pt x="2324" y="1129"/>
                </a:lnTo>
                <a:lnTo>
                  <a:pt x="2332" y="1101"/>
                </a:lnTo>
                <a:lnTo>
                  <a:pt x="2336" y="1069"/>
                </a:lnTo>
                <a:lnTo>
                  <a:pt x="2338" y="1037"/>
                </a:lnTo>
                <a:lnTo>
                  <a:pt x="2338" y="1037"/>
                </a:lnTo>
                <a:lnTo>
                  <a:pt x="2336" y="1009"/>
                </a:lnTo>
                <a:lnTo>
                  <a:pt x="2334" y="983"/>
                </a:lnTo>
                <a:lnTo>
                  <a:pt x="2328" y="957"/>
                </a:lnTo>
                <a:lnTo>
                  <a:pt x="2320" y="931"/>
                </a:lnTo>
                <a:lnTo>
                  <a:pt x="2312" y="907"/>
                </a:lnTo>
                <a:lnTo>
                  <a:pt x="2300" y="883"/>
                </a:lnTo>
                <a:lnTo>
                  <a:pt x="2288" y="861"/>
                </a:lnTo>
                <a:lnTo>
                  <a:pt x="2272" y="839"/>
                </a:lnTo>
                <a:lnTo>
                  <a:pt x="2256" y="819"/>
                </a:lnTo>
                <a:lnTo>
                  <a:pt x="2240" y="801"/>
                </a:lnTo>
                <a:lnTo>
                  <a:pt x="2220" y="783"/>
                </a:lnTo>
                <a:lnTo>
                  <a:pt x="2200" y="767"/>
                </a:lnTo>
                <a:lnTo>
                  <a:pt x="2178" y="753"/>
                </a:lnTo>
                <a:lnTo>
                  <a:pt x="2156" y="739"/>
                </a:lnTo>
                <a:lnTo>
                  <a:pt x="2132" y="729"/>
                </a:lnTo>
                <a:lnTo>
                  <a:pt x="2108" y="719"/>
                </a:lnTo>
                <a:lnTo>
                  <a:pt x="2108" y="0"/>
                </a:lnTo>
                <a:lnTo>
                  <a:pt x="1892" y="0"/>
                </a:lnTo>
                <a:lnTo>
                  <a:pt x="1892" y="719"/>
                </a:lnTo>
                <a:lnTo>
                  <a:pt x="1892" y="719"/>
                </a:lnTo>
                <a:lnTo>
                  <a:pt x="1868" y="729"/>
                </a:lnTo>
                <a:lnTo>
                  <a:pt x="1844" y="739"/>
                </a:lnTo>
                <a:lnTo>
                  <a:pt x="1820" y="753"/>
                </a:lnTo>
                <a:lnTo>
                  <a:pt x="1800" y="767"/>
                </a:lnTo>
                <a:lnTo>
                  <a:pt x="1780" y="783"/>
                </a:lnTo>
                <a:lnTo>
                  <a:pt x="1760" y="801"/>
                </a:lnTo>
                <a:lnTo>
                  <a:pt x="1742" y="819"/>
                </a:lnTo>
                <a:lnTo>
                  <a:pt x="1726" y="839"/>
                </a:lnTo>
                <a:lnTo>
                  <a:pt x="1712" y="861"/>
                </a:lnTo>
                <a:lnTo>
                  <a:pt x="1700" y="883"/>
                </a:lnTo>
                <a:lnTo>
                  <a:pt x="1688" y="907"/>
                </a:lnTo>
                <a:lnTo>
                  <a:pt x="1678" y="931"/>
                </a:lnTo>
                <a:lnTo>
                  <a:pt x="1672" y="957"/>
                </a:lnTo>
                <a:lnTo>
                  <a:pt x="1666" y="983"/>
                </a:lnTo>
                <a:lnTo>
                  <a:pt x="1662" y="1009"/>
                </a:lnTo>
                <a:lnTo>
                  <a:pt x="1662" y="1037"/>
                </a:lnTo>
                <a:lnTo>
                  <a:pt x="1662" y="1037"/>
                </a:lnTo>
                <a:lnTo>
                  <a:pt x="1664" y="1069"/>
                </a:lnTo>
                <a:lnTo>
                  <a:pt x="1668" y="1101"/>
                </a:lnTo>
                <a:lnTo>
                  <a:pt x="1676" y="1129"/>
                </a:lnTo>
                <a:lnTo>
                  <a:pt x="1686" y="1159"/>
                </a:lnTo>
                <a:lnTo>
                  <a:pt x="676" y="1159"/>
                </a:lnTo>
                <a:lnTo>
                  <a:pt x="676" y="1375"/>
                </a:lnTo>
                <a:lnTo>
                  <a:pt x="770" y="1375"/>
                </a:lnTo>
                <a:lnTo>
                  <a:pt x="12" y="2889"/>
                </a:lnTo>
                <a:lnTo>
                  <a:pt x="12" y="2889"/>
                </a:lnTo>
                <a:lnTo>
                  <a:pt x="10" y="2893"/>
                </a:lnTo>
                <a:lnTo>
                  <a:pt x="10" y="2893"/>
                </a:lnTo>
                <a:lnTo>
                  <a:pt x="8" y="2899"/>
                </a:lnTo>
                <a:lnTo>
                  <a:pt x="8" y="2899"/>
                </a:lnTo>
                <a:lnTo>
                  <a:pt x="4" y="2915"/>
                </a:lnTo>
                <a:lnTo>
                  <a:pt x="2" y="2933"/>
                </a:lnTo>
                <a:lnTo>
                  <a:pt x="2" y="2933"/>
                </a:lnTo>
                <a:lnTo>
                  <a:pt x="0" y="2937"/>
                </a:lnTo>
                <a:lnTo>
                  <a:pt x="0" y="2937"/>
                </a:lnTo>
                <a:lnTo>
                  <a:pt x="0" y="2941"/>
                </a:lnTo>
                <a:lnTo>
                  <a:pt x="0" y="2941"/>
                </a:lnTo>
                <a:lnTo>
                  <a:pt x="0" y="2943"/>
                </a:lnTo>
                <a:lnTo>
                  <a:pt x="0" y="2943"/>
                </a:lnTo>
                <a:lnTo>
                  <a:pt x="2" y="2991"/>
                </a:lnTo>
                <a:lnTo>
                  <a:pt x="6" y="3039"/>
                </a:lnTo>
                <a:lnTo>
                  <a:pt x="12" y="3085"/>
                </a:lnTo>
                <a:lnTo>
                  <a:pt x="20" y="3131"/>
                </a:lnTo>
                <a:lnTo>
                  <a:pt x="32" y="3177"/>
                </a:lnTo>
                <a:lnTo>
                  <a:pt x="44" y="3221"/>
                </a:lnTo>
                <a:lnTo>
                  <a:pt x="60" y="3265"/>
                </a:lnTo>
                <a:lnTo>
                  <a:pt x="76" y="3307"/>
                </a:lnTo>
                <a:lnTo>
                  <a:pt x="96" y="3349"/>
                </a:lnTo>
                <a:lnTo>
                  <a:pt x="116" y="3389"/>
                </a:lnTo>
                <a:lnTo>
                  <a:pt x="140" y="3428"/>
                </a:lnTo>
                <a:lnTo>
                  <a:pt x="164" y="3466"/>
                </a:lnTo>
                <a:lnTo>
                  <a:pt x="190" y="3502"/>
                </a:lnTo>
                <a:lnTo>
                  <a:pt x="218" y="3538"/>
                </a:lnTo>
                <a:lnTo>
                  <a:pt x="248" y="3572"/>
                </a:lnTo>
                <a:lnTo>
                  <a:pt x="280" y="3604"/>
                </a:lnTo>
                <a:lnTo>
                  <a:pt x="312" y="3636"/>
                </a:lnTo>
                <a:lnTo>
                  <a:pt x="346" y="3666"/>
                </a:lnTo>
                <a:lnTo>
                  <a:pt x="382" y="3694"/>
                </a:lnTo>
                <a:lnTo>
                  <a:pt x="418" y="3720"/>
                </a:lnTo>
                <a:lnTo>
                  <a:pt x="458" y="3744"/>
                </a:lnTo>
                <a:lnTo>
                  <a:pt x="496" y="3766"/>
                </a:lnTo>
                <a:lnTo>
                  <a:pt x="538" y="3788"/>
                </a:lnTo>
                <a:lnTo>
                  <a:pt x="578" y="3806"/>
                </a:lnTo>
                <a:lnTo>
                  <a:pt x="622" y="3822"/>
                </a:lnTo>
                <a:lnTo>
                  <a:pt x="666" y="3838"/>
                </a:lnTo>
                <a:lnTo>
                  <a:pt x="710" y="3850"/>
                </a:lnTo>
                <a:lnTo>
                  <a:pt x="756" y="3860"/>
                </a:lnTo>
                <a:lnTo>
                  <a:pt x="802" y="3868"/>
                </a:lnTo>
                <a:lnTo>
                  <a:pt x="848" y="3874"/>
                </a:lnTo>
                <a:lnTo>
                  <a:pt x="896" y="3878"/>
                </a:lnTo>
                <a:lnTo>
                  <a:pt x="944" y="3880"/>
                </a:lnTo>
                <a:lnTo>
                  <a:pt x="944" y="3880"/>
                </a:lnTo>
                <a:lnTo>
                  <a:pt x="992" y="3878"/>
                </a:lnTo>
                <a:lnTo>
                  <a:pt x="1040" y="3874"/>
                </a:lnTo>
                <a:lnTo>
                  <a:pt x="1088" y="3868"/>
                </a:lnTo>
                <a:lnTo>
                  <a:pt x="1134" y="3860"/>
                </a:lnTo>
                <a:lnTo>
                  <a:pt x="1180" y="3850"/>
                </a:lnTo>
                <a:lnTo>
                  <a:pt x="1224" y="3838"/>
                </a:lnTo>
                <a:lnTo>
                  <a:pt x="1268" y="3822"/>
                </a:lnTo>
                <a:lnTo>
                  <a:pt x="1310" y="3806"/>
                </a:lnTo>
                <a:lnTo>
                  <a:pt x="1352" y="3788"/>
                </a:lnTo>
                <a:lnTo>
                  <a:pt x="1392" y="3766"/>
                </a:lnTo>
                <a:lnTo>
                  <a:pt x="1432" y="3744"/>
                </a:lnTo>
                <a:lnTo>
                  <a:pt x="1470" y="3720"/>
                </a:lnTo>
                <a:lnTo>
                  <a:pt x="1506" y="3694"/>
                </a:lnTo>
                <a:lnTo>
                  <a:pt x="1542" y="3666"/>
                </a:lnTo>
                <a:lnTo>
                  <a:pt x="1576" y="3636"/>
                </a:lnTo>
                <a:lnTo>
                  <a:pt x="1610" y="3604"/>
                </a:lnTo>
                <a:lnTo>
                  <a:pt x="1640" y="3572"/>
                </a:lnTo>
                <a:lnTo>
                  <a:pt x="1670" y="3538"/>
                </a:lnTo>
                <a:lnTo>
                  <a:pt x="1698" y="3502"/>
                </a:lnTo>
                <a:lnTo>
                  <a:pt x="1724" y="3466"/>
                </a:lnTo>
                <a:lnTo>
                  <a:pt x="1750" y="3428"/>
                </a:lnTo>
                <a:lnTo>
                  <a:pt x="1772" y="3389"/>
                </a:lnTo>
                <a:lnTo>
                  <a:pt x="1794" y="3349"/>
                </a:lnTo>
                <a:lnTo>
                  <a:pt x="1812" y="3307"/>
                </a:lnTo>
                <a:lnTo>
                  <a:pt x="1830" y="3265"/>
                </a:lnTo>
                <a:lnTo>
                  <a:pt x="1844" y="3221"/>
                </a:lnTo>
                <a:lnTo>
                  <a:pt x="1858" y="3177"/>
                </a:lnTo>
                <a:lnTo>
                  <a:pt x="1868" y="3131"/>
                </a:lnTo>
                <a:lnTo>
                  <a:pt x="1876" y="3085"/>
                </a:lnTo>
                <a:lnTo>
                  <a:pt x="1882" y="3039"/>
                </a:lnTo>
                <a:lnTo>
                  <a:pt x="1886" y="2991"/>
                </a:lnTo>
                <a:lnTo>
                  <a:pt x="1888" y="2943"/>
                </a:lnTo>
                <a:lnTo>
                  <a:pt x="1888" y="2943"/>
                </a:lnTo>
                <a:lnTo>
                  <a:pt x="1888" y="2941"/>
                </a:lnTo>
                <a:lnTo>
                  <a:pt x="1888" y="2941"/>
                </a:lnTo>
                <a:lnTo>
                  <a:pt x="1888" y="2937"/>
                </a:lnTo>
                <a:lnTo>
                  <a:pt x="1888" y="2937"/>
                </a:lnTo>
                <a:lnTo>
                  <a:pt x="1888" y="2933"/>
                </a:lnTo>
                <a:lnTo>
                  <a:pt x="1888" y="2933"/>
                </a:lnTo>
                <a:lnTo>
                  <a:pt x="1886" y="2915"/>
                </a:lnTo>
                <a:lnTo>
                  <a:pt x="1880" y="2899"/>
                </a:lnTo>
                <a:lnTo>
                  <a:pt x="1880" y="2899"/>
                </a:lnTo>
                <a:lnTo>
                  <a:pt x="1878" y="2893"/>
                </a:lnTo>
                <a:lnTo>
                  <a:pt x="1878" y="2893"/>
                </a:lnTo>
                <a:lnTo>
                  <a:pt x="1876" y="2889"/>
                </a:lnTo>
                <a:lnTo>
                  <a:pt x="1120" y="1375"/>
                </a:lnTo>
                <a:lnTo>
                  <a:pt x="2880" y="1375"/>
                </a:lnTo>
                <a:lnTo>
                  <a:pt x="2122" y="2889"/>
                </a:lnTo>
                <a:lnTo>
                  <a:pt x="2122" y="2889"/>
                </a:lnTo>
                <a:lnTo>
                  <a:pt x="2122" y="2893"/>
                </a:lnTo>
                <a:lnTo>
                  <a:pt x="2122" y="2893"/>
                </a:lnTo>
                <a:lnTo>
                  <a:pt x="2118" y="2899"/>
                </a:lnTo>
                <a:lnTo>
                  <a:pt x="2118" y="2899"/>
                </a:lnTo>
                <a:lnTo>
                  <a:pt x="2114" y="2915"/>
                </a:lnTo>
                <a:lnTo>
                  <a:pt x="2112" y="2933"/>
                </a:lnTo>
                <a:lnTo>
                  <a:pt x="2112" y="2933"/>
                </a:lnTo>
                <a:lnTo>
                  <a:pt x="2112" y="2937"/>
                </a:lnTo>
                <a:lnTo>
                  <a:pt x="2112" y="2937"/>
                </a:lnTo>
                <a:lnTo>
                  <a:pt x="2112" y="2941"/>
                </a:lnTo>
                <a:lnTo>
                  <a:pt x="2112" y="2941"/>
                </a:lnTo>
                <a:lnTo>
                  <a:pt x="2112" y="2943"/>
                </a:lnTo>
                <a:lnTo>
                  <a:pt x="2112" y="2943"/>
                </a:lnTo>
                <a:lnTo>
                  <a:pt x="2114" y="2991"/>
                </a:lnTo>
                <a:lnTo>
                  <a:pt x="2116" y="3039"/>
                </a:lnTo>
                <a:lnTo>
                  <a:pt x="2124" y="3085"/>
                </a:lnTo>
                <a:lnTo>
                  <a:pt x="2132" y="3131"/>
                </a:lnTo>
                <a:lnTo>
                  <a:pt x="2142" y="3177"/>
                </a:lnTo>
                <a:lnTo>
                  <a:pt x="2156" y="3221"/>
                </a:lnTo>
                <a:lnTo>
                  <a:pt x="2170" y="3265"/>
                </a:lnTo>
                <a:lnTo>
                  <a:pt x="2188" y="3307"/>
                </a:lnTo>
                <a:lnTo>
                  <a:pt x="2206" y="3349"/>
                </a:lnTo>
                <a:lnTo>
                  <a:pt x="2228" y="3389"/>
                </a:lnTo>
                <a:lnTo>
                  <a:pt x="2250" y="3428"/>
                </a:lnTo>
                <a:lnTo>
                  <a:pt x="2274" y="3466"/>
                </a:lnTo>
                <a:lnTo>
                  <a:pt x="2302" y="3502"/>
                </a:lnTo>
                <a:lnTo>
                  <a:pt x="2330" y="3538"/>
                </a:lnTo>
                <a:lnTo>
                  <a:pt x="2358" y="3572"/>
                </a:lnTo>
                <a:lnTo>
                  <a:pt x="2390" y="3604"/>
                </a:lnTo>
                <a:lnTo>
                  <a:pt x="2422" y="3636"/>
                </a:lnTo>
                <a:lnTo>
                  <a:pt x="2458" y="3666"/>
                </a:lnTo>
                <a:lnTo>
                  <a:pt x="2492" y="3694"/>
                </a:lnTo>
                <a:lnTo>
                  <a:pt x="2530" y="3720"/>
                </a:lnTo>
                <a:lnTo>
                  <a:pt x="2568" y="3744"/>
                </a:lnTo>
                <a:lnTo>
                  <a:pt x="2608" y="3766"/>
                </a:lnTo>
                <a:lnTo>
                  <a:pt x="2648" y="3788"/>
                </a:lnTo>
                <a:lnTo>
                  <a:pt x="2690" y="3806"/>
                </a:lnTo>
                <a:lnTo>
                  <a:pt x="2732" y="3822"/>
                </a:lnTo>
                <a:lnTo>
                  <a:pt x="2776" y="3838"/>
                </a:lnTo>
                <a:lnTo>
                  <a:pt x="2820" y="3850"/>
                </a:lnTo>
                <a:lnTo>
                  <a:pt x="2866" y="3860"/>
                </a:lnTo>
                <a:lnTo>
                  <a:pt x="2912" y="3868"/>
                </a:lnTo>
                <a:lnTo>
                  <a:pt x="2960" y="3874"/>
                </a:lnTo>
                <a:lnTo>
                  <a:pt x="3006" y="3878"/>
                </a:lnTo>
                <a:lnTo>
                  <a:pt x="3056" y="3880"/>
                </a:lnTo>
                <a:lnTo>
                  <a:pt x="3056" y="3880"/>
                </a:lnTo>
                <a:lnTo>
                  <a:pt x="3104" y="3878"/>
                </a:lnTo>
                <a:lnTo>
                  <a:pt x="3152" y="3874"/>
                </a:lnTo>
                <a:lnTo>
                  <a:pt x="3198" y="3868"/>
                </a:lnTo>
                <a:lnTo>
                  <a:pt x="3244" y="3860"/>
                </a:lnTo>
                <a:lnTo>
                  <a:pt x="3290" y="3850"/>
                </a:lnTo>
                <a:lnTo>
                  <a:pt x="3334" y="3838"/>
                </a:lnTo>
                <a:lnTo>
                  <a:pt x="3378" y="3822"/>
                </a:lnTo>
                <a:lnTo>
                  <a:pt x="3422" y="3806"/>
                </a:lnTo>
                <a:lnTo>
                  <a:pt x="3462" y="3788"/>
                </a:lnTo>
                <a:lnTo>
                  <a:pt x="3504" y="3766"/>
                </a:lnTo>
                <a:lnTo>
                  <a:pt x="3542" y="3744"/>
                </a:lnTo>
                <a:lnTo>
                  <a:pt x="3580" y="3720"/>
                </a:lnTo>
                <a:lnTo>
                  <a:pt x="3618" y="3694"/>
                </a:lnTo>
                <a:lnTo>
                  <a:pt x="3654" y="3666"/>
                </a:lnTo>
                <a:lnTo>
                  <a:pt x="3688" y="3636"/>
                </a:lnTo>
                <a:lnTo>
                  <a:pt x="3720" y="3604"/>
                </a:lnTo>
                <a:lnTo>
                  <a:pt x="3752" y="3572"/>
                </a:lnTo>
                <a:lnTo>
                  <a:pt x="3782" y="3538"/>
                </a:lnTo>
                <a:lnTo>
                  <a:pt x="3810" y="3502"/>
                </a:lnTo>
                <a:lnTo>
                  <a:pt x="3836" y="3466"/>
                </a:lnTo>
                <a:lnTo>
                  <a:pt x="3860" y="3428"/>
                </a:lnTo>
                <a:lnTo>
                  <a:pt x="3884" y="3389"/>
                </a:lnTo>
                <a:lnTo>
                  <a:pt x="3904" y="3349"/>
                </a:lnTo>
                <a:lnTo>
                  <a:pt x="3924" y="3307"/>
                </a:lnTo>
                <a:lnTo>
                  <a:pt x="3940" y="3265"/>
                </a:lnTo>
                <a:lnTo>
                  <a:pt x="3956" y="3221"/>
                </a:lnTo>
                <a:lnTo>
                  <a:pt x="3968" y="3177"/>
                </a:lnTo>
                <a:lnTo>
                  <a:pt x="3978" y="3131"/>
                </a:lnTo>
                <a:lnTo>
                  <a:pt x="3988" y="3085"/>
                </a:lnTo>
                <a:lnTo>
                  <a:pt x="3994" y="3039"/>
                </a:lnTo>
                <a:lnTo>
                  <a:pt x="3998" y="2991"/>
                </a:lnTo>
                <a:lnTo>
                  <a:pt x="4000" y="2943"/>
                </a:lnTo>
                <a:lnTo>
                  <a:pt x="4000" y="2943"/>
                </a:lnTo>
                <a:lnTo>
                  <a:pt x="4000" y="2941"/>
                </a:lnTo>
                <a:lnTo>
                  <a:pt x="4000" y="2941"/>
                </a:lnTo>
                <a:close/>
                <a:moveTo>
                  <a:pt x="944" y="3664"/>
                </a:moveTo>
                <a:lnTo>
                  <a:pt x="944" y="3664"/>
                </a:lnTo>
                <a:lnTo>
                  <a:pt x="910" y="3662"/>
                </a:lnTo>
                <a:lnTo>
                  <a:pt x="876" y="3660"/>
                </a:lnTo>
                <a:lnTo>
                  <a:pt x="844" y="3656"/>
                </a:lnTo>
                <a:lnTo>
                  <a:pt x="812" y="3652"/>
                </a:lnTo>
                <a:lnTo>
                  <a:pt x="778" y="3644"/>
                </a:lnTo>
                <a:lnTo>
                  <a:pt x="748" y="3636"/>
                </a:lnTo>
                <a:lnTo>
                  <a:pt x="716" y="3626"/>
                </a:lnTo>
                <a:lnTo>
                  <a:pt x="686" y="3616"/>
                </a:lnTo>
                <a:lnTo>
                  <a:pt x="656" y="3604"/>
                </a:lnTo>
                <a:lnTo>
                  <a:pt x="626" y="3590"/>
                </a:lnTo>
                <a:lnTo>
                  <a:pt x="598" y="3576"/>
                </a:lnTo>
                <a:lnTo>
                  <a:pt x="570" y="3560"/>
                </a:lnTo>
                <a:lnTo>
                  <a:pt x="544" y="3542"/>
                </a:lnTo>
                <a:lnTo>
                  <a:pt x="518" y="3524"/>
                </a:lnTo>
                <a:lnTo>
                  <a:pt x="492" y="3506"/>
                </a:lnTo>
                <a:lnTo>
                  <a:pt x="468" y="3484"/>
                </a:lnTo>
                <a:lnTo>
                  <a:pt x="444" y="3464"/>
                </a:lnTo>
                <a:lnTo>
                  <a:pt x="422" y="3442"/>
                </a:lnTo>
                <a:lnTo>
                  <a:pt x="400" y="3418"/>
                </a:lnTo>
                <a:lnTo>
                  <a:pt x="380" y="3395"/>
                </a:lnTo>
                <a:lnTo>
                  <a:pt x="360" y="3369"/>
                </a:lnTo>
                <a:lnTo>
                  <a:pt x="342" y="3343"/>
                </a:lnTo>
                <a:lnTo>
                  <a:pt x="324" y="3317"/>
                </a:lnTo>
                <a:lnTo>
                  <a:pt x="308" y="3289"/>
                </a:lnTo>
                <a:lnTo>
                  <a:pt x="294" y="3261"/>
                </a:lnTo>
                <a:lnTo>
                  <a:pt x="280" y="3233"/>
                </a:lnTo>
                <a:lnTo>
                  <a:pt x="268" y="3203"/>
                </a:lnTo>
                <a:lnTo>
                  <a:pt x="256" y="3173"/>
                </a:lnTo>
                <a:lnTo>
                  <a:pt x="246" y="3141"/>
                </a:lnTo>
                <a:lnTo>
                  <a:pt x="238" y="3109"/>
                </a:lnTo>
                <a:lnTo>
                  <a:pt x="230" y="3077"/>
                </a:lnTo>
                <a:lnTo>
                  <a:pt x="224" y="3045"/>
                </a:lnTo>
                <a:lnTo>
                  <a:pt x="1664" y="3045"/>
                </a:lnTo>
                <a:lnTo>
                  <a:pt x="1664" y="3045"/>
                </a:lnTo>
                <a:lnTo>
                  <a:pt x="1658" y="3077"/>
                </a:lnTo>
                <a:lnTo>
                  <a:pt x="1652" y="3109"/>
                </a:lnTo>
                <a:lnTo>
                  <a:pt x="1642" y="3141"/>
                </a:lnTo>
                <a:lnTo>
                  <a:pt x="1632" y="3173"/>
                </a:lnTo>
                <a:lnTo>
                  <a:pt x="1622" y="3203"/>
                </a:lnTo>
                <a:lnTo>
                  <a:pt x="1610" y="3233"/>
                </a:lnTo>
                <a:lnTo>
                  <a:pt x="1596" y="3261"/>
                </a:lnTo>
                <a:lnTo>
                  <a:pt x="1580" y="3289"/>
                </a:lnTo>
                <a:lnTo>
                  <a:pt x="1564" y="3317"/>
                </a:lnTo>
                <a:lnTo>
                  <a:pt x="1548" y="3343"/>
                </a:lnTo>
                <a:lnTo>
                  <a:pt x="1528" y="3369"/>
                </a:lnTo>
                <a:lnTo>
                  <a:pt x="1510" y="3395"/>
                </a:lnTo>
                <a:lnTo>
                  <a:pt x="1488" y="3418"/>
                </a:lnTo>
                <a:lnTo>
                  <a:pt x="1468" y="3442"/>
                </a:lnTo>
                <a:lnTo>
                  <a:pt x="1444" y="3464"/>
                </a:lnTo>
                <a:lnTo>
                  <a:pt x="1422" y="3484"/>
                </a:lnTo>
                <a:lnTo>
                  <a:pt x="1396" y="3506"/>
                </a:lnTo>
                <a:lnTo>
                  <a:pt x="1372" y="3524"/>
                </a:lnTo>
                <a:lnTo>
                  <a:pt x="1346" y="3542"/>
                </a:lnTo>
                <a:lnTo>
                  <a:pt x="1318" y="3560"/>
                </a:lnTo>
                <a:lnTo>
                  <a:pt x="1290" y="3576"/>
                </a:lnTo>
                <a:lnTo>
                  <a:pt x="1262" y="3590"/>
                </a:lnTo>
                <a:lnTo>
                  <a:pt x="1234" y="3604"/>
                </a:lnTo>
                <a:lnTo>
                  <a:pt x="1204" y="3616"/>
                </a:lnTo>
                <a:lnTo>
                  <a:pt x="1172" y="3626"/>
                </a:lnTo>
                <a:lnTo>
                  <a:pt x="1142" y="3636"/>
                </a:lnTo>
                <a:lnTo>
                  <a:pt x="1110" y="3644"/>
                </a:lnTo>
                <a:lnTo>
                  <a:pt x="1078" y="3652"/>
                </a:lnTo>
                <a:lnTo>
                  <a:pt x="1046" y="3656"/>
                </a:lnTo>
                <a:lnTo>
                  <a:pt x="1012" y="3660"/>
                </a:lnTo>
                <a:lnTo>
                  <a:pt x="978" y="3662"/>
                </a:lnTo>
                <a:lnTo>
                  <a:pt x="944" y="3664"/>
                </a:lnTo>
                <a:lnTo>
                  <a:pt x="944" y="3664"/>
                </a:lnTo>
                <a:close/>
                <a:moveTo>
                  <a:pt x="284" y="2829"/>
                </a:moveTo>
                <a:lnTo>
                  <a:pt x="944" y="1508"/>
                </a:lnTo>
                <a:lnTo>
                  <a:pt x="1606" y="2829"/>
                </a:lnTo>
                <a:lnTo>
                  <a:pt x="284" y="2829"/>
                </a:lnTo>
                <a:close/>
                <a:moveTo>
                  <a:pt x="1878" y="1037"/>
                </a:moveTo>
                <a:lnTo>
                  <a:pt x="1878" y="1037"/>
                </a:lnTo>
                <a:lnTo>
                  <a:pt x="1878" y="1025"/>
                </a:lnTo>
                <a:lnTo>
                  <a:pt x="1880" y="1013"/>
                </a:lnTo>
                <a:lnTo>
                  <a:pt x="1884" y="1001"/>
                </a:lnTo>
                <a:lnTo>
                  <a:pt x="1888" y="989"/>
                </a:lnTo>
                <a:lnTo>
                  <a:pt x="1900" y="969"/>
                </a:lnTo>
                <a:lnTo>
                  <a:pt x="1914" y="951"/>
                </a:lnTo>
                <a:lnTo>
                  <a:pt x="1932" y="937"/>
                </a:lnTo>
                <a:lnTo>
                  <a:pt x="1952" y="925"/>
                </a:lnTo>
                <a:lnTo>
                  <a:pt x="1964" y="921"/>
                </a:lnTo>
                <a:lnTo>
                  <a:pt x="1976" y="919"/>
                </a:lnTo>
                <a:lnTo>
                  <a:pt x="1988" y="917"/>
                </a:lnTo>
                <a:lnTo>
                  <a:pt x="2000" y="915"/>
                </a:lnTo>
                <a:lnTo>
                  <a:pt x="2000" y="915"/>
                </a:lnTo>
                <a:lnTo>
                  <a:pt x="2012" y="917"/>
                </a:lnTo>
                <a:lnTo>
                  <a:pt x="2024" y="919"/>
                </a:lnTo>
                <a:lnTo>
                  <a:pt x="2048" y="925"/>
                </a:lnTo>
                <a:lnTo>
                  <a:pt x="2068" y="937"/>
                </a:lnTo>
                <a:lnTo>
                  <a:pt x="2086" y="951"/>
                </a:lnTo>
                <a:lnTo>
                  <a:pt x="2100" y="969"/>
                </a:lnTo>
                <a:lnTo>
                  <a:pt x="2112" y="989"/>
                </a:lnTo>
                <a:lnTo>
                  <a:pt x="2118" y="1013"/>
                </a:lnTo>
                <a:lnTo>
                  <a:pt x="2120" y="1025"/>
                </a:lnTo>
                <a:lnTo>
                  <a:pt x="2122" y="1037"/>
                </a:lnTo>
                <a:lnTo>
                  <a:pt x="2122" y="1037"/>
                </a:lnTo>
                <a:lnTo>
                  <a:pt x="2120" y="1049"/>
                </a:lnTo>
                <a:lnTo>
                  <a:pt x="2118" y="1061"/>
                </a:lnTo>
                <a:lnTo>
                  <a:pt x="2112" y="1085"/>
                </a:lnTo>
                <a:lnTo>
                  <a:pt x="2100" y="1105"/>
                </a:lnTo>
                <a:lnTo>
                  <a:pt x="2086" y="1123"/>
                </a:lnTo>
                <a:lnTo>
                  <a:pt x="2068" y="1139"/>
                </a:lnTo>
                <a:lnTo>
                  <a:pt x="2048" y="1149"/>
                </a:lnTo>
                <a:lnTo>
                  <a:pt x="2036" y="1153"/>
                </a:lnTo>
                <a:lnTo>
                  <a:pt x="2024" y="1157"/>
                </a:lnTo>
                <a:lnTo>
                  <a:pt x="2012" y="1159"/>
                </a:lnTo>
                <a:lnTo>
                  <a:pt x="2000" y="1159"/>
                </a:lnTo>
                <a:lnTo>
                  <a:pt x="2000" y="1159"/>
                </a:lnTo>
                <a:lnTo>
                  <a:pt x="1988" y="1159"/>
                </a:lnTo>
                <a:lnTo>
                  <a:pt x="1976" y="1157"/>
                </a:lnTo>
                <a:lnTo>
                  <a:pt x="1964" y="1153"/>
                </a:lnTo>
                <a:lnTo>
                  <a:pt x="1952" y="1149"/>
                </a:lnTo>
                <a:lnTo>
                  <a:pt x="1932" y="1139"/>
                </a:lnTo>
                <a:lnTo>
                  <a:pt x="1914" y="1123"/>
                </a:lnTo>
                <a:lnTo>
                  <a:pt x="1900" y="1105"/>
                </a:lnTo>
                <a:lnTo>
                  <a:pt x="1888" y="1085"/>
                </a:lnTo>
                <a:lnTo>
                  <a:pt x="1884" y="1073"/>
                </a:lnTo>
                <a:lnTo>
                  <a:pt x="1880" y="1061"/>
                </a:lnTo>
                <a:lnTo>
                  <a:pt x="1878" y="1049"/>
                </a:lnTo>
                <a:lnTo>
                  <a:pt x="1878" y="1037"/>
                </a:lnTo>
                <a:lnTo>
                  <a:pt x="1878" y="1037"/>
                </a:lnTo>
                <a:close/>
                <a:moveTo>
                  <a:pt x="3056" y="1508"/>
                </a:moveTo>
                <a:lnTo>
                  <a:pt x="3716" y="2829"/>
                </a:lnTo>
                <a:lnTo>
                  <a:pt x="2394" y="2829"/>
                </a:lnTo>
                <a:lnTo>
                  <a:pt x="3056" y="1508"/>
                </a:lnTo>
                <a:close/>
                <a:moveTo>
                  <a:pt x="3056" y="3664"/>
                </a:moveTo>
                <a:lnTo>
                  <a:pt x="3056" y="3664"/>
                </a:lnTo>
                <a:lnTo>
                  <a:pt x="3022" y="3662"/>
                </a:lnTo>
                <a:lnTo>
                  <a:pt x="2988" y="3660"/>
                </a:lnTo>
                <a:lnTo>
                  <a:pt x="2954" y="3656"/>
                </a:lnTo>
                <a:lnTo>
                  <a:pt x="2922" y="3652"/>
                </a:lnTo>
                <a:lnTo>
                  <a:pt x="2890" y="3644"/>
                </a:lnTo>
                <a:lnTo>
                  <a:pt x="2858" y="3636"/>
                </a:lnTo>
                <a:lnTo>
                  <a:pt x="2826" y="3626"/>
                </a:lnTo>
                <a:lnTo>
                  <a:pt x="2796" y="3616"/>
                </a:lnTo>
                <a:lnTo>
                  <a:pt x="2766" y="3604"/>
                </a:lnTo>
                <a:lnTo>
                  <a:pt x="2738" y="3590"/>
                </a:lnTo>
                <a:lnTo>
                  <a:pt x="2708" y="3576"/>
                </a:lnTo>
                <a:lnTo>
                  <a:pt x="2682" y="3560"/>
                </a:lnTo>
                <a:lnTo>
                  <a:pt x="2654" y="3542"/>
                </a:lnTo>
                <a:lnTo>
                  <a:pt x="2628" y="3524"/>
                </a:lnTo>
                <a:lnTo>
                  <a:pt x="2602" y="3506"/>
                </a:lnTo>
                <a:lnTo>
                  <a:pt x="2578" y="3484"/>
                </a:lnTo>
                <a:lnTo>
                  <a:pt x="2554" y="3464"/>
                </a:lnTo>
                <a:lnTo>
                  <a:pt x="2532" y="3442"/>
                </a:lnTo>
                <a:lnTo>
                  <a:pt x="2510" y="3418"/>
                </a:lnTo>
                <a:lnTo>
                  <a:pt x="2490" y="3395"/>
                </a:lnTo>
                <a:lnTo>
                  <a:pt x="2470" y="3369"/>
                </a:lnTo>
                <a:lnTo>
                  <a:pt x="2452" y="3343"/>
                </a:lnTo>
                <a:lnTo>
                  <a:pt x="2436" y="3317"/>
                </a:lnTo>
                <a:lnTo>
                  <a:pt x="2418" y="3289"/>
                </a:lnTo>
                <a:lnTo>
                  <a:pt x="2404" y="3261"/>
                </a:lnTo>
                <a:lnTo>
                  <a:pt x="2390" y="3233"/>
                </a:lnTo>
                <a:lnTo>
                  <a:pt x="2378" y="3203"/>
                </a:lnTo>
                <a:lnTo>
                  <a:pt x="2366" y="3173"/>
                </a:lnTo>
                <a:lnTo>
                  <a:pt x="2356" y="3141"/>
                </a:lnTo>
                <a:lnTo>
                  <a:pt x="2348" y="3109"/>
                </a:lnTo>
                <a:lnTo>
                  <a:pt x="2342" y="3077"/>
                </a:lnTo>
                <a:lnTo>
                  <a:pt x="2336" y="3045"/>
                </a:lnTo>
                <a:lnTo>
                  <a:pt x="3774" y="3045"/>
                </a:lnTo>
                <a:lnTo>
                  <a:pt x="3774" y="3045"/>
                </a:lnTo>
                <a:lnTo>
                  <a:pt x="3770" y="3077"/>
                </a:lnTo>
                <a:lnTo>
                  <a:pt x="3762" y="3109"/>
                </a:lnTo>
                <a:lnTo>
                  <a:pt x="3754" y="3141"/>
                </a:lnTo>
                <a:lnTo>
                  <a:pt x="3744" y="3173"/>
                </a:lnTo>
                <a:lnTo>
                  <a:pt x="3732" y="3203"/>
                </a:lnTo>
                <a:lnTo>
                  <a:pt x="3720" y="3233"/>
                </a:lnTo>
                <a:lnTo>
                  <a:pt x="3706" y="3261"/>
                </a:lnTo>
                <a:lnTo>
                  <a:pt x="3692" y="3289"/>
                </a:lnTo>
                <a:lnTo>
                  <a:pt x="3676" y="3317"/>
                </a:lnTo>
                <a:lnTo>
                  <a:pt x="3658" y="3343"/>
                </a:lnTo>
                <a:lnTo>
                  <a:pt x="3640" y="3369"/>
                </a:lnTo>
                <a:lnTo>
                  <a:pt x="3620" y="3395"/>
                </a:lnTo>
                <a:lnTo>
                  <a:pt x="3600" y="3418"/>
                </a:lnTo>
                <a:lnTo>
                  <a:pt x="3578" y="3442"/>
                </a:lnTo>
                <a:lnTo>
                  <a:pt x="3556" y="3464"/>
                </a:lnTo>
                <a:lnTo>
                  <a:pt x="3532" y="3484"/>
                </a:lnTo>
                <a:lnTo>
                  <a:pt x="3508" y="3506"/>
                </a:lnTo>
                <a:lnTo>
                  <a:pt x="3482" y="3524"/>
                </a:lnTo>
                <a:lnTo>
                  <a:pt x="3456" y="3542"/>
                </a:lnTo>
                <a:lnTo>
                  <a:pt x="3430" y="3560"/>
                </a:lnTo>
                <a:lnTo>
                  <a:pt x="3402" y="3576"/>
                </a:lnTo>
                <a:lnTo>
                  <a:pt x="3374" y="3590"/>
                </a:lnTo>
                <a:lnTo>
                  <a:pt x="3344" y="3604"/>
                </a:lnTo>
                <a:lnTo>
                  <a:pt x="3314" y="3616"/>
                </a:lnTo>
                <a:lnTo>
                  <a:pt x="3284" y="3626"/>
                </a:lnTo>
                <a:lnTo>
                  <a:pt x="3252" y="3636"/>
                </a:lnTo>
                <a:lnTo>
                  <a:pt x="3220" y="3644"/>
                </a:lnTo>
                <a:lnTo>
                  <a:pt x="3188" y="3652"/>
                </a:lnTo>
                <a:lnTo>
                  <a:pt x="3156" y="3656"/>
                </a:lnTo>
                <a:lnTo>
                  <a:pt x="3122" y="3660"/>
                </a:lnTo>
                <a:lnTo>
                  <a:pt x="3090" y="3662"/>
                </a:lnTo>
                <a:lnTo>
                  <a:pt x="3056" y="3664"/>
                </a:lnTo>
                <a:lnTo>
                  <a:pt x="3056" y="36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grpSp>
        <p:nvGrpSpPr>
          <p:cNvPr id="19" name="Group 18"/>
          <p:cNvGrpSpPr>
            <a:grpSpLocks noChangeAspect="1"/>
          </p:cNvGrpSpPr>
          <p:nvPr/>
        </p:nvGrpSpPr>
        <p:grpSpPr>
          <a:xfrm>
            <a:off x="511805" y="4324753"/>
            <a:ext cx="505826" cy="556513"/>
            <a:chOff x="3235800" y="3380190"/>
            <a:chExt cx="1536700" cy="1690688"/>
          </a:xfrm>
          <a:solidFill>
            <a:schemeClr val="accent3"/>
          </a:solidFill>
        </p:grpSpPr>
        <p:sp>
          <p:nvSpPr>
            <p:cNvPr id="20" name="Rectangle 61"/>
            <p:cNvSpPr>
              <a:spLocks noChangeArrowheads="1"/>
            </p:cNvSpPr>
            <p:nvPr/>
          </p:nvSpPr>
          <p:spPr bwMode="auto">
            <a:xfrm>
              <a:off x="3500912" y="3910415"/>
              <a:ext cx="2016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1" name="Rectangle 62"/>
            <p:cNvSpPr>
              <a:spLocks noChangeArrowheads="1"/>
            </p:cNvSpPr>
            <p:nvPr/>
          </p:nvSpPr>
          <p:spPr bwMode="auto">
            <a:xfrm>
              <a:off x="3902550" y="3910415"/>
              <a:ext cx="2016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2" name="Rectangle 63"/>
            <p:cNvSpPr>
              <a:spLocks noChangeArrowheads="1"/>
            </p:cNvSpPr>
            <p:nvPr/>
          </p:nvSpPr>
          <p:spPr bwMode="auto">
            <a:xfrm>
              <a:off x="4304187" y="3910415"/>
              <a:ext cx="2016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3" name="Rectangle 64"/>
            <p:cNvSpPr>
              <a:spLocks noChangeArrowheads="1"/>
            </p:cNvSpPr>
            <p:nvPr/>
          </p:nvSpPr>
          <p:spPr bwMode="auto">
            <a:xfrm>
              <a:off x="3500912" y="4258078"/>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4" name="Rectangle 65"/>
            <p:cNvSpPr>
              <a:spLocks noChangeArrowheads="1"/>
            </p:cNvSpPr>
            <p:nvPr/>
          </p:nvSpPr>
          <p:spPr bwMode="auto">
            <a:xfrm>
              <a:off x="3902550" y="4258078"/>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5" name="Rectangle 66"/>
            <p:cNvSpPr>
              <a:spLocks noChangeArrowheads="1"/>
            </p:cNvSpPr>
            <p:nvPr/>
          </p:nvSpPr>
          <p:spPr bwMode="auto">
            <a:xfrm>
              <a:off x="4304187" y="4258078"/>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6" name="Rectangle 67"/>
            <p:cNvSpPr>
              <a:spLocks noChangeArrowheads="1"/>
            </p:cNvSpPr>
            <p:nvPr/>
          </p:nvSpPr>
          <p:spPr bwMode="auto">
            <a:xfrm>
              <a:off x="3500912" y="4605740"/>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7" name="Rectangle 68"/>
            <p:cNvSpPr>
              <a:spLocks noChangeArrowheads="1"/>
            </p:cNvSpPr>
            <p:nvPr/>
          </p:nvSpPr>
          <p:spPr bwMode="auto">
            <a:xfrm>
              <a:off x="3902550" y="4605740"/>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8" name="Rectangle 69"/>
            <p:cNvSpPr>
              <a:spLocks noChangeArrowheads="1"/>
            </p:cNvSpPr>
            <p:nvPr/>
          </p:nvSpPr>
          <p:spPr bwMode="auto">
            <a:xfrm>
              <a:off x="4304187" y="4605740"/>
              <a:ext cx="201613"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dirty="0"/>
            </a:p>
          </p:txBody>
        </p:sp>
        <p:sp>
          <p:nvSpPr>
            <p:cNvPr id="29" name="Freeform 70"/>
            <p:cNvSpPr>
              <a:spLocks noEditPoints="1"/>
            </p:cNvSpPr>
            <p:nvPr/>
          </p:nvSpPr>
          <p:spPr bwMode="auto">
            <a:xfrm>
              <a:off x="3235800" y="3380190"/>
              <a:ext cx="1536700" cy="1690688"/>
            </a:xfrm>
            <a:custGeom>
              <a:avLst/>
              <a:gdLst>
                <a:gd name="T0" fmla="*/ 328 w 2904"/>
                <a:gd name="T1" fmla="*/ 470 h 3196"/>
                <a:gd name="T2" fmla="*/ 259 w 2904"/>
                <a:gd name="T3" fmla="*/ 501 h 3196"/>
                <a:gd name="T4" fmla="*/ 206 w 2904"/>
                <a:gd name="T5" fmla="*/ 552 h 3196"/>
                <a:gd name="T6" fmla="*/ 177 w 2904"/>
                <a:gd name="T7" fmla="*/ 623 h 3196"/>
                <a:gd name="T8" fmla="*/ 173 w 2904"/>
                <a:gd name="T9" fmla="*/ 2829 h 3196"/>
                <a:gd name="T10" fmla="*/ 189 w 2904"/>
                <a:gd name="T11" fmla="*/ 2904 h 3196"/>
                <a:gd name="T12" fmla="*/ 230 w 2904"/>
                <a:gd name="T13" fmla="*/ 2966 h 3196"/>
                <a:gd name="T14" fmla="*/ 292 w 2904"/>
                <a:gd name="T15" fmla="*/ 3009 h 3196"/>
                <a:gd name="T16" fmla="*/ 367 w 2904"/>
                <a:gd name="T17" fmla="*/ 3024 h 3196"/>
                <a:gd name="T18" fmla="*/ 2574 w 2904"/>
                <a:gd name="T19" fmla="*/ 3019 h 3196"/>
                <a:gd name="T20" fmla="*/ 2644 w 2904"/>
                <a:gd name="T21" fmla="*/ 2990 h 3196"/>
                <a:gd name="T22" fmla="*/ 2696 w 2904"/>
                <a:gd name="T23" fmla="*/ 2937 h 3196"/>
                <a:gd name="T24" fmla="*/ 2727 w 2904"/>
                <a:gd name="T25" fmla="*/ 2868 h 3196"/>
                <a:gd name="T26" fmla="*/ 2731 w 2904"/>
                <a:gd name="T27" fmla="*/ 662 h 3196"/>
                <a:gd name="T28" fmla="*/ 2715 w 2904"/>
                <a:gd name="T29" fmla="*/ 586 h 3196"/>
                <a:gd name="T30" fmla="*/ 2673 w 2904"/>
                <a:gd name="T31" fmla="*/ 524 h 3196"/>
                <a:gd name="T32" fmla="*/ 2611 w 2904"/>
                <a:gd name="T33" fmla="*/ 482 h 3196"/>
                <a:gd name="T34" fmla="*/ 2535 w 2904"/>
                <a:gd name="T35" fmla="*/ 468 h 3196"/>
                <a:gd name="T36" fmla="*/ 608 w 2904"/>
                <a:gd name="T37" fmla="*/ 0 h 3196"/>
                <a:gd name="T38" fmla="*/ 781 w 2904"/>
                <a:gd name="T39" fmla="*/ 295 h 3196"/>
                <a:gd name="T40" fmla="*/ 2123 w 2904"/>
                <a:gd name="T41" fmla="*/ 0 h 3196"/>
                <a:gd name="T42" fmla="*/ 2296 w 2904"/>
                <a:gd name="T43" fmla="*/ 295 h 3196"/>
                <a:gd name="T44" fmla="*/ 2590 w 2904"/>
                <a:gd name="T45" fmla="*/ 298 h 3196"/>
                <a:gd name="T46" fmla="*/ 2691 w 2904"/>
                <a:gd name="T47" fmla="*/ 328 h 3196"/>
                <a:gd name="T48" fmla="*/ 2777 w 2904"/>
                <a:gd name="T49" fmla="*/ 384 h 3196"/>
                <a:gd name="T50" fmla="*/ 2843 w 2904"/>
                <a:gd name="T51" fmla="*/ 462 h 3196"/>
                <a:gd name="T52" fmla="*/ 2888 w 2904"/>
                <a:gd name="T53" fmla="*/ 555 h 3196"/>
                <a:gd name="T54" fmla="*/ 2904 w 2904"/>
                <a:gd name="T55" fmla="*/ 662 h 3196"/>
                <a:gd name="T56" fmla="*/ 2899 w 2904"/>
                <a:gd name="T57" fmla="*/ 2882 h 3196"/>
                <a:gd name="T58" fmla="*/ 2869 w 2904"/>
                <a:gd name="T59" fmla="*/ 2983 h 3196"/>
                <a:gd name="T60" fmla="*/ 2813 w 2904"/>
                <a:gd name="T61" fmla="*/ 3070 h 3196"/>
                <a:gd name="T62" fmla="*/ 2735 w 2904"/>
                <a:gd name="T63" fmla="*/ 3137 h 3196"/>
                <a:gd name="T64" fmla="*/ 2642 w 2904"/>
                <a:gd name="T65" fmla="*/ 3180 h 3196"/>
                <a:gd name="T66" fmla="*/ 2535 w 2904"/>
                <a:gd name="T67" fmla="*/ 3196 h 3196"/>
                <a:gd name="T68" fmla="*/ 314 w 2904"/>
                <a:gd name="T69" fmla="*/ 3192 h 3196"/>
                <a:gd name="T70" fmla="*/ 213 w 2904"/>
                <a:gd name="T71" fmla="*/ 3162 h 3196"/>
                <a:gd name="T72" fmla="*/ 127 w 2904"/>
                <a:gd name="T73" fmla="*/ 3106 h 3196"/>
                <a:gd name="T74" fmla="*/ 59 w 2904"/>
                <a:gd name="T75" fmla="*/ 3029 h 3196"/>
                <a:gd name="T76" fmla="*/ 16 w 2904"/>
                <a:gd name="T77" fmla="*/ 2934 h 3196"/>
                <a:gd name="T78" fmla="*/ 0 w 2904"/>
                <a:gd name="T79" fmla="*/ 2829 h 3196"/>
                <a:gd name="T80" fmla="*/ 4 w 2904"/>
                <a:gd name="T81" fmla="*/ 607 h 3196"/>
                <a:gd name="T82" fmla="*/ 34 w 2904"/>
                <a:gd name="T83" fmla="*/ 506 h 3196"/>
                <a:gd name="T84" fmla="*/ 91 w 2904"/>
                <a:gd name="T85" fmla="*/ 420 h 3196"/>
                <a:gd name="T86" fmla="*/ 167 w 2904"/>
                <a:gd name="T87" fmla="*/ 354 h 3196"/>
                <a:gd name="T88" fmla="*/ 262 w 2904"/>
                <a:gd name="T89" fmla="*/ 309 h 3196"/>
                <a:gd name="T90" fmla="*/ 367 w 2904"/>
                <a:gd name="T91" fmla="*/ 295 h 3196"/>
                <a:gd name="T92" fmla="*/ 608 w 2904"/>
                <a:gd name="T93" fmla="*/ 0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4" h="3196">
                  <a:moveTo>
                    <a:pt x="367" y="468"/>
                  </a:moveTo>
                  <a:lnTo>
                    <a:pt x="328" y="470"/>
                  </a:lnTo>
                  <a:lnTo>
                    <a:pt x="292" y="482"/>
                  </a:lnTo>
                  <a:lnTo>
                    <a:pt x="259" y="501"/>
                  </a:lnTo>
                  <a:lnTo>
                    <a:pt x="230" y="524"/>
                  </a:lnTo>
                  <a:lnTo>
                    <a:pt x="206" y="552"/>
                  </a:lnTo>
                  <a:lnTo>
                    <a:pt x="189" y="586"/>
                  </a:lnTo>
                  <a:lnTo>
                    <a:pt x="177" y="623"/>
                  </a:lnTo>
                  <a:lnTo>
                    <a:pt x="173" y="662"/>
                  </a:lnTo>
                  <a:lnTo>
                    <a:pt x="173" y="2829"/>
                  </a:lnTo>
                  <a:lnTo>
                    <a:pt x="177" y="2868"/>
                  </a:lnTo>
                  <a:lnTo>
                    <a:pt x="189" y="2904"/>
                  </a:lnTo>
                  <a:lnTo>
                    <a:pt x="206" y="2937"/>
                  </a:lnTo>
                  <a:lnTo>
                    <a:pt x="230" y="2966"/>
                  </a:lnTo>
                  <a:lnTo>
                    <a:pt x="259" y="2990"/>
                  </a:lnTo>
                  <a:lnTo>
                    <a:pt x="292" y="3009"/>
                  </a:lnTo>
                  <a:lnTo>
                    <a:pt x="328" y="3019"/>
                  </a:lnTo>
                  <a:lnTo>
                    <a:pt x="367" y="3024"/>
                  </a:lnTo>
                  <a:lnTo>
                    <a:pt x="2535" y="3024"/>
                  </a:lnTo>
                  <a:lnTo>
                    <a:pt x="2574" y="3019"/>
                  </a:lnTo>
                  <a:lnTo>
                    <a:pt x="2611" y="3009"/>
                  </a:lnTo>
                  <a:lnTo>
                    <a:pt x="2644" y="2990"/>
                  </a:lnTo>
                  <a:lnTo>
                    <a:pt x="2673" y="2966"/>
                  </a:lnTo>
                  <a:lnTo>
                    <a:pt x="2696" y="2937"/>
                  </a:lnTo>
                  <a:lnTo>
                    <a:pt x="2715" y="2904"/>
                  </a:lnTo>
                  <a:lnTo>
                    <a:pt x="2727" y="2868"/>
                  </a:lnTo>
                  <a:lnTo>
                    <a:pt x="2731" y="2829"/>
                  </a:lnTo>
                  <a:lnTo>
                    <a:pt x="2731" y="662"/>
                  </a:lnTo>
                  <a:lnTo>
                    <a:pt x="2727" y="623"/>
                  </a:lnTo>
                  <a:lnTo>
                    <a:pt x="2715" y="586"/>
                  </a:lnTo>
                  <a:lnTo>
                    <a:pt x="2696" y="552"/>
                  </a:lnTo>
                  <a:lnTo>
                    <a:pt x="2673" y="524"/>
                  </a:lnTo>
                  <a:lnTo>
                    <a:pt x="2644" y="501"/>
                  </a:lnTo>
                  <a:lnTo>
                    <a:pt x="2611" y="482"/>
                  </a:lnTo>
                  <a:lnTo>
                    <a:pt x="2574" y="470"/>
                  </a:lnTo>
                  <a:lnTo>
                    <a:pt x="2535" y="468"/>
                  </a:lnTo>
                  <a:lnTo>
                    <a:pt x="367" y="468"/>
                  </a:lnTo>
                  <a:close/>
                  <a:moveTo>
                    <a:pt x="608" y="0"/>
                  </a:moveTo>
                  <a:lnTo>
                    <a:pt x="781" y="0"/>
                  </a:lnTo>
                  <a:lnTo>
                    <a:pt x="781" y="295"/>
                  </a:lnTo>
                  <a:lnTo>
                    <a:pt x="2123" y="295"/>
                  </a:lnTo>
                  <a:lnTo>
                    <a:pt x="2123" y="0"/>
                  </a:lnTo>
                  <a:lnTo>
                    <a:pt x="2296" y="0"/>
                  </a:lnTo>
                  <a:lnTo>
                    <a:pt x="2296" y="295"/>
                  </a:lnTo>
                  <a:lnTo>
                    <a:pt x="2535" y="295"/>
                  </a:lnTo>
                  <a:lnTo>
                    <a:pt x="2590" y="298"/>
                  </a:lnTo>
                  <a:lnTo>
                    <a:pt x="2642" y="309"/>
                  </a:lnTo>
                  <a:lnTo>
                    <a:pt x="2691" y="328"/>
                  </a:lnTo>
                  <a:lnTo>
                    <a:pt x="2735" y="354"/>
                  </a:lnTo>
                  <a:lnTo>
                    <a:pt x="2777" y="384"/>
                  </a:lnTo>
                  <a:lnTo>
                    <a:pt x="2813" y="420"/>
                  </a:lnTo>
                  <a:lnTo>
                    <a:pt x="2843" y="462"/>
                  </a:lnTo>
                  <a:lnTo>
                    <a:pt x="2869" y="506"/>
                  </a:lnTo>
                  <a:lnTo>
                    <a:pt x="2888" y="555"/>
                  </a:lnTo>
                  <a:lnTo>
                    <a:pt x="2899" y="607"/>
                  </a:lnTo>
                  <a:lnTo>
                    <a:pt x="2904" y="662"/>
                  </a:lnTo>
                  <a:lnTo>
                    <a:pt x="2904" y="2829"/>
                  </a:lnTo>
                  <a:lnTo>
                    <a:pt x="2899" y="2882"/>
                  </a:lnTo>
                  <a:lnTo>
                    <a:pt x="2888" y="2934"/>
                  </a:lnTo>
                  <a:lnTo>
                    <a:pt x="2869" y="2983"/>
                  </a:lnTo>
                  <a:lnTo>
                    <a:pt x="2843" y="3029"/>
                  </a:lnTo>
                  <a:lnTo>
                    <a:pt x="2813" y="3070"/>
                  </a:lnTo>
                  <a:lnTo>
                    <a:pt x="2777" y="3106"/>
                  </a:lnTo>
                  <a:lnTo>
                    <a:pt x="2735" y="3137"/>
                  </a:lnTo>
                  <a:lnTo>
                    <a:pt x="2691" y="3162"/>
                  </a:lnTo>
                  <a:lnTo>
                    <a:pt x="2642" y="3180"/>
                  </a:lnTo>
                  <a:lnTo>
                    <a:pt x="2590" y="3192"/>
                  </a:lnTo>
                  <a:lnTo>
                    <a:pt x="2535" y="3196"/>
                  </a:lnTo>
                  <a:lnTo>
                    <a:pt x="367" y="3196"/>
                  </a:lnTo>
                  <a:lnTo>
                    <a:pt x="314" y="3192"/>
                  </a:lnTo>
                  <a:lnTo>
                    <a:pt x="262" y="3180"/>
                  </a:lnTo>
                  <a:lnTo>
                    <a:pt x="213" y="3162"/>
                  </a:lnTo>
                  <a:lnTo>
                    <a:pt x="167" y="3137"/>
                  </a:lnTo>
                  <a:lnTo>
                    <a:pt x="127" y="3106"/>
                  </a:lnTo>
                  <a:lnTo>
                    <a:pt x="91" y="3070"/>
                  </a:lnTo>
                  <a:lnTo>
                    <a:pt x="59" y="3029"/>
                  </a:lnTo>
                  <a:lnTo>
                    <a:pt x="34" y="2983"/>
                  </a:lnTo>
                  <a:lnTo>
                    <a:pt x="16" y="2934"/>
                  </a:lnTo>
                  <a:lnTo>
                    <a:pt x="4" y="2882"/>
                  </a:lnTo>
                  <a:lnTo>
                    <a:pt x="0" y="2829"/>
                  </a:lnTo>
                  <a:lnTo>
                    <a:pt x="0" y="662"/>
                  </a:lnTo>
                  <a:lnTo>
                    <a:pt x="4" y="607"/>
                  </a:lnTo>
                  <a:lnTo>
                    <a:pt x="16" y="555"/>
                  </a:lnTo>
                  <a:lnTo>
                    <a:pt x="34" y="506"/>
                  </a:lnTo>
                  <a:lnTo>
                    <a:pt x="59" y="462"/>
                  </a:lnTo>
                  <a:lnTo>
                    <a:pt x="91" y="420"/>
                  </a:lnTo>
                  <a:lnTo>
                    <a:pt x="127" y="384"/>
                  </a:lnTo>
                  <a:lnTo>
                    <a:pt x="167" y="354"/>
                  </a:lnTo>
                  <a:lnTo>
                    <a:pt x="213" y="328"/>
                  </a:lnTo>
                  <a:lnTo>
                    <a:pt x="262" y="309"/>
                  </a:lnTo>
                  <a:lnTo>
                    <a:pt x="314" y="298"/>
                  </a:lnTo>
                  <a:lnTo>
                    <a:pt x="367" y="295"/>
                  </a:lnTo>
                  <a:lnTo>
                    <a:pt x="608" y="29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00" dirty="0"/>
            </a:p>
          </p:txBody>
        </p:sp>
      </p:grpSp>
      <p:graphicFrame>
        <p:nvGraphicFramePr>
          <p:cNvPr id="10" name="Table 9">
            <a:extLst>
              <a:ext uri="{FF2B5EF4-FFF2-40B4-BE49-F238E27FC236}">
                <a16:creationId xmlns:a16="http://schemas.microsoft.com/office/drawing/2014/main" id="{534F0267-E2D3-4FC1-8FAD-D70D5F8F1E00}"/>
              </a:ext>
            </a:extLst>
          </p:cNvPr>
          <p:cNvGraphicFramePr>
            <a:graphicFrameLocks noGrp="1"/>
          </p:cNvGraphicFramePr>
          <p:nvPr>
            <p:extLst>
              <p:ext uri="{D42A27DB-BD31-4B8C-83A1-F6EECF244321}">
                <p14:modId xmlns:p14="http://schemas.microsoft.com/office/powerpoint/2010/main" val="45303847"/>
              </p:ext>
            </p:extLst>
          </p:nvPr>
        </p:nvGraphicFramePr>
        <p:xfrm>
          <a:off x="1191765" y="4501324"/>
          <a:ext cx="8919315" cy="1005840"/>
        </p:xfrm>
        <a:graphic>
          <a:graphicData uri="http://schemas.openxmlformats.org/drawingml/2006/table">
            <a:tbl>
              <a:tblPr firstRow="1" bandRow="1">
                <a:tableStyleId>{5C22544A-7EE6-4342-B048-85BDC9FD1C3A}</a:tableStyleId>
              </a:tblPr>
              <a:tblGrid>
                <a:gridCol w="2973105">
                  <a:extLst>
                    <a:ext uri="{9D8B030D-6E8A-4147-A177-3AD203B41FA5}">
                      <a16:colId xmlns:a16="http://schemas.microsoft.com/office/drawing/2014/main" val="3440209305"/>
                    </a:ext>
                  </a:extLst>
                </a:gridCol>
                <a:gridCol w="2973105">
                  <a:extLst>
                    <a:ext uri="{9D8B030D-6E8A-4147-A177-3AD203B41FA5}">
                      <a16:colId xmlns:a16="http://schemas.microsoft.com/office/drawing/2014/main" val="2387542281"/>
                    </a:ext>
                  </a:extLst>
                </a:gridCol>
                <a:gridCol w="2973105">
                  <a:extLst>
                    <a:ext uri="{9D8B030D-6E8A-4147-A177-3AD203B41FA5}">
                      <a16:colId xmlns:a16="http://schemas.microsoft.com/office/drawing/2014/main" val="1806574078"/>
                    </a:ext>
                  </a:extLst>
                </a:gridCol>
              </a:tblGrid>
              <a:tr h="201524">
                <a:tc>
                  <a:txBody>
                    <a:bodyPr/>
                    <a:lstStyle/>
                    <a:p>
                      <a:r>
                        <a:rPr lang="en-NZ" sz="1050" b="0" kern="1200" dirty="0">
                          <a:solidFill>
                            <a:schemeClr val="tx1"/>
                          </a:solidFill>
                          <a:latin typeface="+mn-lt"/>
                          <a:ea typeface="+mn-ea"/>
                          <a:cs typeface="+mn-cs"/>
                        </a:rPr>
                        <a:t>Wave 1: 2</a:t>
                      </a:r>
                      <a:r>
                        <a:rPr lang="en-NZ" sz="1050" b="0" kern="1200" baseline="30000" dirty="0">
                          <a:solidFill>
                            <a:schemeClr val="tx1"/>
                          </a:solidFill>
                          <a:latin typeface="+mn-lt"/>
                          <a:ea typeface="+mn-ea"/>
                          <a:cs typeface="+mn-cs"/>
                        </a:rPr>
                        <a:t>nd</a:t>
                      </a:r>
                      <a:r>
                        <a:rPr lang="en-NZ" sz="1050" b="0" kern="1200" dirty="0">
                          <a:solidFill>
                            <a:schemeClr val="tx1"/>
                          </a:solidFill>
                          <a:latin typeface="+mn-lt"/>
                          <a:ea typeface="+mn-ea"/>
                          <a:cs typeface="+mn-cs"/>
                        </a:rPr>
                        <a:t> to 6</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December, 2015</a:t>
                      </a:r>
                    </a:p>
                  </a:txBody>
                  <a:tcPr>
                    <a:noFill/>
                  </a:tcPr>
                </a:tc>
                <a:tc>
                  <a:txBody>
                    <a:bodyPr/>
                    <a:lstStyle/>
                    <a:p>
                      <a:r>
                        <a:rPr lang="en-NZ" sz="1050" b="0" kern="1200" dirty="0">
                          <a:solidFill>
                            <a:schemeClr val="tx1"/>
                          </a:solidFill>
                          <a:latin typeface="+mn-lt"/>
                          <a:ea typeface="+mn-ea"/>
                          <a:cs typeface="+mn-cs"/>
                        </a:rPr>
                        <a:t>Wave 5: 13</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to 23</a:t>
                      </a:r>
                      <a:r>
                        <a:rPr lang="en-NZ" sz="1050" b="0" kern="1200" baseline="30000" dirty="0">
                          <a:solidFill>
                            <a:schemeClr val="tx1"/>
                          </a:solidFill>
                          <a:latin typeface="+mn-lt"/>
                          <a:ea typeface="+mn-ea"/>
                          <a:cs typeface="+mn-cs"/>
                        </a:rPr>
                        <a:t>rd</a:t>
                      </a:r>
                      <a:r>
                        <a:rPr lang="en-NZ" sz="1050" b="0" kern="1200" dirty="0">
                          <a:solidFill>
                            <a:schemeClr val="tx1"/>
                          </a:solidFill>
                          <a:latin typeface="+mn-lt"/>
                          <a:ea typeface="+mn-ea"/>
                          <a:cs typeface="+mn-cs"/>
                        </a:rPr>
                        <a:t> November, 2017</a:t>
                      </a:r>
                    </a:p>
                  </a:txBody>
                  <a:tcPr>
                    <a:noFill/>
                  </a:tcPr>
                </a:tc>
                <a:tc>
                  <a:txBody>
                    <a:bodyPr/>
                    <a:lstStyle/>
                    <a:p>
                      <a:r>
                        <a:rPr lang="en-NZ" sz="1050" b="0" kern="1200" dirty="0">
                          <a:solidFill>
                            <a:schemeClr val="tx1"/>
                          </a:solidFill>
                          <a:latin typeface="+mn-lt"/>
                          <a:ea typeface="+mn-ea"/>
                          <a:cs typeface="+mn-cs"/>
                        </a:rPr>
                        <a:t>Wave 9: 4</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to 27</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November, 2019</a:t>
                      </a:r>
                    </a:p>
                  </a:txBody>
                  <a:tcPr>
                    <a:noFill/>
                  </a:tcPr>
                </a:tc>
                <a:extLst>
                  <a:ext uri="{0D108BD9-81ED-4DB2-BD59-A6C34878D82A}">
                    <a16:rowId xmlns:a16="http://schemas.microsoft.com/office/drawing/2014/main" val="3886118575"/>
                  </a:ext>
                </a:extLst>
              </a:tr>
              <a:tr h="201524">
                <a:tc>
                  <a:txBody>
                    <a:bodyPr/>
                    <a:lstStyle/>
                    <a:p>
                      <a:r>
                        <a:rPr lang="en-NZ" sz="1050" kern="1200" dirty="0">
                          <a:solidFill>
                            <a:schemeClr val="tx1"/>
                          </a:solidFill>
                          <a:latin typeface="+mn-lt"/>
                          <a:ea typeface="+mn-ea"/>
                          <a:cs typeface="+mn-cs"/>
                        </a:rPr>
                        <a:t>Wave 2: 17</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March to 2</a:t>
                      </a:r>
                      <a:r>
                        <a:rPr lang="en-NZ" sz="1050" kern="1200" baseline="30000" dirty="0">
                          <a:solidFill>
                            <a:schemeClr val="tx1"/>
                          </a:solidFill>
                          <a:latin typeface="+mn-lt"/>
                          <a:ea typeface="+mn-ea"/>
                          <a:cs typeface="+mn-cs"/>
                        </a:rPr>
                        <a:t>nd</a:t>
                      </a:r>
                      <a:r>
                        <a:rPr lang="en-NZ" sz="1050" kern="1200" dirty="0">
                          <a:solidFill>
                            <a:schemeClr val="tx1"/>
                          </a:solidFill>
                          <a:latin typeface="+mn-lt"/>
                          <a:ea typeface="+mn-ea"/>
                          <a:cs typeface="+mn-cs"/>
                        </a:rPr>
                        <a:t> April, 2016</a:t>
                      </a:r>
                    </a:p>
                  </a:txBody>
                  <a:tcPr>
                    <a:noFill/>
                  </a:tcPr>
                </a:tc>
                <a:tc>
                  <a:txBody>
                    <a:bodyPr/>
                    <a:lstStyle/>
                    <a:p>
                      <a:r>
                        <a:rPr lang="en-NZ" sz="1050" kern="1200" dirty="0">
                          <a:solidFill>
                            <a:schemeClr val="tx1"/>
                          </a:solidFill>
                          <a:latin typeface="+mn-lt"/>
                          <a:ea typeface="+mn-ea"/>
                          <a:cs typeface="+mn-cs"/>
                        </a:rPr>
                        <a:t>Wave 6: 5</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to 21</a:t>
                      </a:r>
                      <a:r>
                        <a:rPr lang="en-NZ" sz="1050" kern="1200" baseline="30000" dirty="0">
                          <a:solidFill>
                            <a:schemeClr val="tx1"/>
                          </a:solidFill>
                          <a:latin typeface="+mn-lt"/>
                          <a:ea typeface="+mn-ea"/>
                          <a:cs typeface="+mn-cs"/>
                        </a:rPr>
                        <a:t>st</a:t>
                      </a:r>
                      <a:r>
                        <a:rPr lang="en-NZ" sz="1050" kern="1200" dirty="0">
                          <a:solidFill>
                            <a:schemeClr val="tx1"/>
                          </a:solidFill>
                          <a:latin typeface="+mn-lt"/>
                          <a:ea typeface="+mn-ea"/>
                          <a:cs typeface="+mn-cs"/>
                        </a:rPr>
                        <a:t> March, 2018</a:t>
                      </a:r>
                    </a:p>
                  </a:txBody>
                  <a:tcPr>
                    <a:noFill/>
                  </a:tcPr>
                </a:tc>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lang="en-NZ" sz="1050" b="0" kern="1200" dirty="0">
                          <a:solidFill>
                            <a:schemeClr val="tx1"/>
                          </a:solidFill>
                          <a:latin typeface="+mn-lt"/>
                          <a:ea typeface="+mn-ea"/>
                          <a:cs typeface="+mn-cs"/>
                        </a:rPr>
                        <a:t>Wave 10: 26</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February to 10</a:t>
                      </a:r>
                      <a:r>
                        <a:rPr lang="en-NZ" sz="1050" b="0" kern="1200" baseline="30000" dirty="0">
                          <a:solidFill>
                            <a:schemeClr val="tx1"/>
                          </a:solidFill>
                          <a:latin typeface="+mn-lt"/>
                          <a:ea typeface="+mn-ea"/>
                          <a:cs typeface="+mn-cs"/>
                        </a:rPr>
                        <a:t>th</a:t>
                      </a:r>
                      <a:r>
                        <a:rPr lang="en-NZ" sz="1050" b="0" kern="1200" dirty="0">
                          <a:solidFill>
                            <a:schemeClr val="tx1"/>
                          </a:solidFill>
                          <a:latin typeface="+mn-lt"/>
                          <a:ea typeface="+mn-ea"/>
                          <a:cs typeface="+mn-cs"/>
                        </a:rPr>
                        <a:t> March, 2020</a:t>
                      </a:r>
                    </a:p>
                  </a:txBody>
                  <a:tcPr>
                    <a:noFill/>
                  </a:tcPr>
                </a:tc>
                <a:extLst>
                  <a:ext uri="{0D108BD9-81ED-4DB2-BD59-A6C34878D82A}">
                    <a16:rowId xmlns:a16="http://schemas.microsoft.com/office/drawing/2014/main" val="212685709"/>
                  </a:ext>
                </a:extLst>
              </a:tr>
              <a:tr h="201524">
                <a:tc>
                  <a:txBody>
                    <a:bodyPr/>
                    <a:lstStyle/>
                    <a:p>
                      <a:r>
                        <a:rPr lang="en-NZ" sz="1050" kern="1200" dirty="0">
                          <a:solidFill>
                            <a:schemeClr val="tx1"/>
                          </a:solidFill>
                          <a:latin typeface="+mn-lt"/>
                          <a:ea typeface="+mn-ea"/>
                          <a:cs typeface="+mn-cs"/>
                        </a:rPr>
                        <a:t>Wave 3: 7</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to 17</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November, 2016</a:t>
                      </a:r>
                    </a:p>
                  </a:txBody>
                  <a:tcPr>
                    <a:noFill/>
                  </a:tcPr>
                </a:tc>
                <a:tc>
                  <a:txBody>
                    <a:bodyPr/>
                    <a:lstStyle/>
                    <a:p>
                      <a:r>
                        <a:rPr lang="en-NZ" sz="1050" kern="1200" dirty="0">
                          <a:solidFill>
                            <a:schemeClr val="tx1"/>
                          </a:solidFill>
                          <a:latin typeface="+mn-lt"/>
                          <a:ea typeface="+mn-ea"/>
                          <a:cs typeface="+mn-cs"/>
                        </a:rPr>
                        <a:t>Wave 7: 31</a:t>
                      </a:r>
                      <a:r>
                        <a:rPr lang="en-NZ" sz="1050" kern="1200" baseline="30000" dirty="0">
                          <a:solidFill>
                            <a:schemeClr val="tx1"/>
                          </a:solidFill>
                          <a:latin typeface="+mn-lt"/>
                          <a:ea typeface="+mn-ea"/>
                          <a:cs typeface="+mn-cs"/>
                        </a:rPr>
                        <a:t>st</a:t>
                      </a:r>
                      <a:r>
                        <a:rPr lang="en-NZ" sz="1050" kern="1200" dirty="0">
                          <a:solidFill>
                            <a:schemeClr val="tx1"/>
                          </a:solidFill>
                          <a:latin typeface="+mn-lt"/>
                          <a:ea typeface="+mn-ea"/>
                          <a:cs typeface="+mn-cs"/>
                        </a:rPr>
                        <a:t> October to 13</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November, 2018</a:t>
                      </a:r>
                    </a:p>
                  </a:txBody>
                  <a:tcPr>
                    <a:noFill/>
                  </a:tcPr>
                </a:tc>
                <a:tc>
                  <a:txBody>
                    <a:bodyPr/>
                    <a:lstStyle/>
                    <a:p>
                      <a:endParaRPr lang="en-NZ" sz="1050" kern="1200" dirty="0">
                        <a:solidFill>
                          <a:schemeClr val="tx1"/>
                        </a:solidFill>
                        <a:latin typeface="+mn-lt"/>
                        <a:ea typeface="+mn-ea"/>
                        <a:cs typeface="+mn-cs"/>
                      </a:endParaRPr>
                    </a:p>
                  </a:txBody>
                  <a:tcPr>
                    <a:noFill/>
                  </a:tcPr>
                </a:tc>
                <a:extLst>
                  <a:ext uri="{0D108BD9-81ED-4DB2-BD59-A6C34878D82A}">
                    <a16:rowId xmlns:a16="http://schemas.microsoft.com/office/drawing/2014/main" val="3434014464"/>
                  </a:ext>
                </a:extLst>
              </a:tr>
              <a:tr h="201524">
                <a:tc>
                  <a:txBody>
                    <a:bodyPr/>
                    <a:lstStyle/>
                    <a:p>
                      <a:r>
                        <a:rPr lang="en-NZ" sz="1050" kern="1200" dirty="0">
                          <a:solidFill>
                            <a:schemeClr val="tx1"/>
                          </a:solidFill>
                          <a:latin typeface="+mn-lt"/>
                          <a:ea typeface="+mn-ea"/>
                          <a:cs typeface="+mn-cs"/>
                        </a:rPr>
                        <a:t>Wave 4: 13</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to 22</a:t>
                      </a:r>
                      <a:r>
                        <a:rPr lang="en-NZ" sz="1050" kern="1200" baseline="30000" dirty="0">
                          <a:solidFill>
                            <a:schemeClr val="tx1"/>
                          </a:solidFill>
                          <a:latin typeface="+mn-lt"/>
                          <a:ea typeface="+mn-ea"/>
                          <a:cs typeface="+mn-cs"/>
                        </a:rPr>
                        <a:t>nd</a:t>
                      </a:r>
                      <a:r>
                        <a:rPr lang="en-NZ" sz="1050" kern="1200" dirty="0">
                          <a:solidFill>
                            <a:schemeClr val="tx1"/>
                          </a:solidFill>
                          <a:latin typeface="+mn-lt"/>
                          <a:ea typeface="+mn-ea"/>
                          <a:cs typeface="+mn-cs"/>
                        </a:rPr>
                        <a:t> March, 2017</a:t>
                      </a:r>
                    </a:p>
                  </a:txBody>
                  <a:tcPr>
                    <a:noFill/>
                  </a:tcPr>
                </a:tc>
                <a:tc>
                  <a:txBody>
                    <a:bodyPr/>
                    <a:lstStyle/>
                    <a:p>
                      <a:r>
                        <a:rPr lang="en-NZ" sz="1050" kern="1200" dirty="0">
                          <a:solidFill>
                            <a:schemeClr val="tx1"/>
                          </a:solidFill>
                          <a:latin typeface="+mn-lt"/>
                          <a:ea typeface="+mn-ea"/>
                          <a:cs typeface="+mn-cs"/>
                        </a:rPr>
                        <a:t>Wave 8: 26</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February to 10</a:t>
                      </a:r>
                      <a:r>
                        <a:rPr lang="en-NZ" sz="1050" kern="1200" baseline="30000" dirty="0">
                          <a:solidFill>
                            <a:schemeClr val="tx1"/>
                          </a:solidFill>
                          <a:latin typeface="+mn-lt"/>
                          <a:ea typeface="+mn-ea"/>
                          <a:cs typeface="+mn-cs"/>
                        </a:rPr>
                        <a:t>th</a:t>
                      </a:r>
                      <a:r>
                        <a:rPr lang="en-NZ" sz="1050" kern="1200" dirty="0">
                          <a:solidFill>
                            <a:schemeClr val="tx1"/>
                          </a:solidFill>
                          <a:latin typeface="+mn-lt"/>
                          <a:ea typeface="+mn-ea"/>
                          <a:cs typeface="+mn-cs"/>
                        </a:rPr>
                        <a:t> March 2019 </a:t>
                      </a:r>
                    </a:p>
                  </a:txBody>
                  <a:tcPr>
                    <a:noFill/>
                  </a:tcPr>
                </a:tc>
                <a:tc>
                  <a:txBody>
                    <a:bodyPr/>
                    <a:lstStyle/>
                    <a:p>
                      <a:endParaRPr lang="en-NZ" sz="1050" kern="1200" dirty="0">
                        <a:solidFill>
                          <a:schemeClr val="tx1"/>
                        </a:solidFill>
                        <a:latin typeface="+mn-lt"/>
                        <a:ea typeface="+mn-ea"/>
                        <a:cs typeface="+mn-cs"/>
                      </a:endParaRPr>
                    </a:p>
                  </a:txBody>
                  <a:tcPr>
                    <a:noFill/>
                  </a:tcPr>
                </a:tc>
                <a:extLst>
                  <a:ext uri="{0D108BD9-81ED-4DB2-BD59-A6C34878D82A}">
                    <a16:rowId xmlns:a16="http://schemas.microsoft.com/office/drawing/2014/main" val="1039599477"/>
                  </a:ext>
                </a:extLst>
              </a:tr>
            </a:tbl>
          </a:graphicData>
        </a:graphic>
      </p:graphicFrame>
      <p:graphicFrame>
        <p:nvGraphicFramePr>
          <p:cNvPr id="11" name="Table 10">
            <a:extLst>
              <a:ext uri="{FF2B5EF4-FFF2-40B4-BE49-F238E27FC236}">
                <a16:creationId xmlns:a16="http://schemas.microsoft.com/office/drawing/2014/main" id="{D1C4E220-2C26-45A4-867B-45356C421CD0}"/>
              </a:ext>
            </a:extLst>
          </p:cNvPr>
          <p:cNvGraphicFramePr>
            <a:graphicFrameLocks noGrp="1"/>
          </p:cNvGraphicFramePr>
          <p:nvPr>
            <p:extLst>
              <p:ext uri="{D42A27DB-BD31-4B8C-83A1-F6EECF244321}">
                <p14:modId xmlns:p14="http://schemas.microsoft.com/office/powerpoint/2010/main" val="275176818"/>
              </p:ext>
            </p:extLst>
          </p:nvPr>
        </p:nvGraphicFramePr>
        <p:xfrm>
          <a:off x="1264921" y="2811216"/>
          <a:ext cx="2373224" cy="1257300"/>
        </p:xfrm>
        <a:graphic>
          <a:graphicData uri="http://schemas.openxmlformats.org/drawingml/2006/table">
            <a:tbl>
              <a:tblPr firstRow="1" bandRow="1">
                <a:tableStyleId>{5C22544A-7EE6-4342-B048-85BDC9FD1C3A}</a:tableStyleId>
              </a:tblPr>
              <a:tblGrid>
                <a:gridCol w="1718443">
                  <a:extLst>
                    <a:ext uri="{9D8B030D-6E8A-4147-A177-3AD203B41FA5}">
                      <a16:colId xmlns:a16="http://schemas.microsoft.com/office/drawing/2014/main" val="2228841207"/>
                    </a:ext>
                  </a:extLst>
                </a:gridCol>
                <a:gridCol w="654781">
                  <a:extLst>
                    <a:ext uri="{9D8B030D-6E8A-4147-A177-3AD203B41FA5}">
                      <a16:colId xmlns:a16="http://schemas.microsoft.com/office/drawing/2014/main" val="2846263227"/>
                    </a:ext>
                  </a:extLst>
                </a:gridCol>
              </a:tblGrid>
              <a:tr h="216500">
                <a:tc>
                  <a:txBody>
                    <a:bodyPr/>
                    <a:lstStyle/>
                    <a:p>
                      <a:r>
                        <a:rPr lang="en-NZ" sz="1050" b="0" dirty="0">
                          <a:solidFill>
                            <a:schemeClr val="tx1"/>
                          </a:solidFill>
                        </a:rPr>
                        <a:t>Northland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21424"/>
                  </a:ext>
                </a:extLst>
              </a:tr>
              <a:tr h="216500">
                <a:tc>
                  <a:txBody>
                    <a:bodyPr/>
                    <a:lstStyle/>
                    <a:p>
                      <a:r>
                        <a:rPr lang="en-NZ" sz="1050" dirty="0">
                          <a:solidFill>
                            <a:schemeClr val="tx1"/>
                          </a:solidFill>
                        </a:rPr>
                        <a:t>Auckland region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5159050"/>
                  </a:ext>
                </a:extLst>
              </a:tr>
              <a:tr h="216500">
                <a:tc>
                  <a:txBody>
                    <a:bodyPr/>
                    <a:lstStyle/>
                    <a:p>
                      <a:r>
                        <a:rPr lang="en-NZ" sz="1050" dirty="0">
                          <a:solidFill>
                            <a:schemeClr val="tx1"/>
                          </a:solidFill>
                        </a:rPr>
                        <a:t>Rotorua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50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94962"/>
                  </a:ext>
                </a:extLst>
              </a:tr>
              <a:tr h="216500">
                <a:tc>
                  <a:txBody>
                    <a:bodyPr/>
                    <a:lstStyle/>
                    <a:p>
                      <a:r>
                        <a:rPr lang="en-NZ" sz="1050" dirty="0">
                          <a:solidFill>
                            <a:schemeClr val="tx1"/>
                          </a:solidFill>
                        </a:rPr>
                        <a:t>Gisborne / Hawkes Bay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198586"/>
                  </a:ext>
                </a:extLst>
              </a:tr>
              <a:tr h="216500">
                <a:tc>
                  <a:txBody>
                    <a:bodyPr/>
                    <a:lstStyle/>
                    <a:p>
                      <a:r>
                        <a:rPr lang="en-NZ" sz="1050" dirty="0">
                          <a:solidFill>
                            <a:schemeClr val="tx1"/>
                          </a:solidFill>
                        </a:rPr>
                        <a:t>Taranaki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552894"/>
                  </a:ext>
                </a:extLst>
              </a:tr>
            </a:tbl>
          </a:graphicData>
        </a:graphic>
      </p:graphicFrame>
      <p:graphicFrame>
        <p:nvGraphicFramePr>
          <p:cNvPr id="32" name="Table 31">
            <a:extLst>
              <a:ext uri="{FF2B5EF4-FFF2-40B4-BE49-F238E27FC236}">
                <a16:creationId xmlns:a16="http://schemas.microsoft.com/office/drawing/2014/main" id="{EA8B1D01-47F7-44E2-98D8-AD73EACEF299}"/>
              </a:ext>
            </a:extLst>
          </p:cNvPr>
          <p:cNvGraphicFramePr>
            <a:graphicFrameLocks noGrp="1"/>
          </p:cNvGraphicFramePr>
          <p:nvPr>
            <p:extLst>
              <p:ext uri="{D42A27DB-BD31-4B8C-83A1-F6EECF244321}">
                <p14:modId xmlns:p14="http://schemas.microsoft.com/office/powerpoint/2010/main" val="3144302187"/>
              </p:ext>
            </p:extLst>
          </p:nvPr>
        </p:nvGraphicFramePr>
        <p:xfrm>
          <a:off x="4084588" y="2811215"/>
          <a:ext cx="2373224" cy="1257300"/>
        </p:xfrm>
        <a:graphic>
          <a:graphicData uri="http://schemas.openxmlformats.org/drawingml/2006/table">
            <a:tbl>
              <a:tblPr firstRow="1" bandRow="1">
                <a:tableStyleId>{5C22544A-7EE6-4342-B048-85BDC9FD1C3A}</a:tableStyleId>
              </a:tblPr>
              <a:tblGrid>
                <a:gridCol w="1718443">
                  <a:extLst>
                    <a:ext uri="{9D8B030D-6E8A-4147-A177-3AD203B41FA5}">
                      <a16:colId xmlns:a16="http://schemas.microsoft.com/office/drawing/2014/main" val="2228841207"/>
                    </a:ext>
                  </a:extLst>
                </a:gridCol>
                <a:gridCol w="654781">
                  <a:extLst>
                    <a:ext uri="{9D8B030D-6E8A-4147-A177-3AD203B41FA5}">
                      <a16:colId xmlns:a16="http://schemas.microsoft.com/office/drawing/2014/main" val="2846263227"/>
                    </a:ext>
                  </a:extLst>
                </a:gridCol>
              </a:tblGrid>
              <a:tr h="250077">
                <a:tc>
                  <a:txBody>
                    <a:bodyPr/>
                    <a:lstStyle/>
                    <a:p>
                      <a:r>
                        <a:rPr lang="en-NZ" sz="1050" b="0" dirty="0">
                          <a:solidFill>
                            <a:schemeClr val="tx1"/>
                          </a:solidFill>
                        </a:rPr>
                        <a:t>Manawatu-Whanganui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21424"/>
                  </a:ext>
                </a:extLst>
              </a:tr>
              <a:tr h="250077">
                <a:tc>
                  <a:txBody>
                    <a:bodyPr/>
                    <a:lstStyle/>
                    <a:p>
                      <a:r>
                        <a:rPr lang="en-NZ" sz="1050" dirty="0">
                          <a:solidFill>
                            <a:schemeClr val="tx1"/>
                          </a:solidFill>
                        </a:rPr>
                        <a:t>Wellington region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5159050"/>
                  </a:ext>
                </a:extLst>
              </a:tr>
              <a:tr h="250077">
                <a:tc>
                  <a:txBody>
                    <a:bodyPr/>
                    <a:lstStyle/>
                    <a:p>
                      <a:r>
                        <a:rPr lang="en-NZ" sz="1050" dirty="0">
                          <a:solidFill>
                            <a:schemeClr val="tx1"/>
                          </a:solidFill>
                        </a:rPr>
                        <a:t>Other North Island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20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5838620"/>
                  </a:ext>
                </a:extLst>
              </a:tr>
              <a:tr h="250077">
                <a:tc>
                  <a:txBody>
                    <a:bodyPr/>
                    <a:lstStyle/>
                    <a:p>
                      <a:r>
                        <a:rPr lang="en-NZ" sz="1050" dirty="0">
                          <a:solidFill>
                            <a:schemeClr val="tx1"/>
                          </a:solidFill>
                        </a:rPr>
                        <a:t>Christchurch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552894"/>
                  </a:ext>
                </a:extLst>
              </a:tr>
              <a:tr h="250077">
                <a:tc>
                  <a:txBody>
                    <a:bodyPr/>
                    <a:lstStyle/>
                    <a:p>
                      <a:r>
                        <a:rPr lang="en-NZ" sz="1050" dirty="0">
                          <a:solidFill>
                            <a:schemeClr val="tx1"/>
                          </a:solidFill>
                        </a:rPr>
                        <a:t>Elsewhere in Canterbury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905874"/>
                  </a:ext>
                </a:extLst>
              </a:tr>
            </a:tbl>
          </a:graphicData>
        </a:graphic>
      </p:graphicFrame>
      <p:graphicFrame>
        <p:nvGraphicFramePr>
          <p:cNvPr id="33" name="Table 32">
            <a:extLst>
              <a:ext uri="{FF2B5EF4-FFF2-40B4-BE49-F238E27FC236}">
                <a16:creationId xmlns:a16="http://schemas.microsoft.com/office/drawing/2014/main" id="{42D8A7A8-85A5-435C-828B-42B86777765E}"/>
              </a:ext>
            </a:extLst>
          </p:cNvPr>
          <p:cNvGraphicFramePr>
            <a:graphicFrameLocks noGrp="1"/>
          </p:cNvGraphicFramePr>
          <p:nvPr>
            <p:extLst>
              <p:ext uri="{D42A27DB-BD31-4B8C-83A1-F6EECF244321}">
                <p14:modId xmlns:p14="http://schemas.microsoft.com/office/powerpoint/2010/main" val="1356683737"/>
              </p:ext>
            </p:extLst>
          </p:nvPr>
        </p:nvGraphicFramePr>
        <p:xfrm>
          <a:off x="6904256" y="2811215"/>
          <a:ext cx="2373224" cy="1257300"/>
        </p:xfrm>
        <a:graphic>
          <a:graphicData uri="http://schemas.openxmlformats.org/drawingml/2006/table">
            <a:tbl>
              <a:tblPr firstRow="1" bandRow="1">
                <a:tableStyleId>{5C22544A-7EE6-4342-B048-85BDC9FD1C3A}</a:tableStyleId>
              </a:tblPr>
              <a:tblGrid>
                <a:gridCol w="1718443">
                  <a:extLst>
                    <a:ext uri="{9D8B030D-6E8A-4147-A177-3AD203B41FA5}">
                      <a16:colId xmlns:a16="http://schemas.microsoft.com/office/drawing/2014/main" val="2228841207"/>
                    </a:ext>
                  </a:extLst>
                </a:gridCol>
                <a:gridCol w="654781">
                  <a:extLst>
                    <a:ext uri="{9D8B030D-6E8A-4147-A177-3AD203B41FA5}">
                      <a16:colId xmlns:a16="http://schemas.microsoft.com/office/drawing/2014/main" val="2846263227"/>
                    </a:ext>
                  </a:extLst>
                </a:gridCol>
              </a:tblGrid>
              <a:tr h="216500">
                <a:tc>
                  <a:txBody>
                    <a:bodyPr/>
                    <a:lstStyle/>
                    <a:p>
                      <a:r>
                        <a:rPr lang="en-NZ" sz="1050" b="0" dirty="0">
                          <a:solidFill>
                            <a:schemeClr val="tx1"/>
                          </a:solidFill>
                        </a:rPr>
                        <a:t>Queenstown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21424"/>
                  </a:ext>
                </a:extLst>
              </a:tr>
              <a:tr h="216500">
                <a:tc>
                  <a:txBody>
                    <a:bodyPr/>
                    <a:lstStyle/>
                    <a:p>
                      <a:r>
                        <a:rPr lang="en-NZ" sz="1050" dirty="0">
                          <a:solidFill>
                            <a:schemeClr val="tx1"/>
                          </a:solidFill>
                        </a:rPr>
                        <a:t>Elsewhere in Otago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50</a:t>
                      </a:r>
                      <a:endParaRPr lang="en-NZ" sz="10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5159050"/>
                  </a:ext>
                </a:extLst>
              </a:tr>
              <a:tr h="216500">
                <a:tc>
                  <a:txBody>
                    <a:bodyPr/>
                    <a:lstStyle/>
                    <a:p>
                      <a:r>
                        <a:rPr lang="en-NZ" sz="1050" dirty="0">
                          <a:solidFill>
                            <a:schemeClr val="tx1"/>
                          </a:solidFill>
                        </a:rPr>
                        <a:t>West Coast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b="0" dirty="0">
                          <a:solidFill>
                            <a:schemeClr val="tx1"/>
                          </a:solidFill>
                        </a:rPr>
                        <a:t>n = 100</a:t>
                      </a:r>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94962"/>
                  </a:ext>
                </a:extLst>
              </a:tr>
              <a:tr h="216500">
                <a:tc>
                  <a:txBody>
                    <a:bodyPr/>
                    <a:lstStyle/>
                    <a:p>
                      <a:r>
                        <a:rPr lang="en-NZ" sz="1050" dirty="0">
                          <a:solidFill>
                            <a:schemeClr val="tx1"/>
                          </a:solidFill>
                        </a:rPr>
                        <a:t>Other South Island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050" dirty="0">
                          <a:solidFill>
                            <a:schemeClr val="tx1"/>
                          </a:solidFill>
                        </a:rPr>
                        <a:t>n = 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198586"/>
                  </a:ext>
                </a:extLst>
              </a:tr>
              <a:tr h="216500">
                <a:tc>
                  <a:txBody>
                    <a:bodyPr/>
                    <a:lstStyle/>
                    <a:p>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NZ" sz="10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552894"/>
                  </a:ext>
                </a:extLst>
              </a:tr>
            </a:tbl>
          </a:graphicData>
        </a:graphic>
      </p:graphicFrame>
      <p:sp>
        <p:nvSpPr>
          <p:cNvPr id="9" name="Slide Number Placeholder 8">
            <a:extLst>
              <a:ext uri="{FF2B5EF4-FFF2-40B4-BE49-F238E27FC236}">
                <a16:creationId xmlns:a16="http://schemas.microsoft.com/office/drawing/2014/main" id="{C46BE912-E52E-4173-88D5-8DD802F9A06B}"/>
              </a:ext>
            </a:extLst>
          </p:cNvPr>
          <p:cNvSpPr>
            <a:spLocks noGrp="1"/>
          </p:cNvSpPr>
          <p:nvPr>
            <p:ph type="sldNum" sz="quarter" idx="10"/>
          </p:nvPr>
        </p:nvSpPr>
        <p:spPr/>
        <p:txBody>
          <a:bodyPr/>
          <a:lstStyle/>
          <a:p>
            <a:fld id="{9784CBA3-D598-4B1F-BAA3-EE14B5154290}" type="slidenum">
              <a:rPr lang="en-AU" smtClean="0"/>
              <a:pPr/>
              <a:t>5</a:t>
            </a:fld>
            <a:endParaRPr lang="en-AU" dirty="0"/>
          </a:p>
        </p:txBody>
      </p:sp>
    </p:spTree>
    <p:extLst>
      <p:ext uri="{BB962C8B-B14F-4D97-AF65-F5344CB8AC3E}">
        <p14:creationId xmlns:p14="http://schemas.microsoft.com/office/powerpoint/2010/main" val="286221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81" y="2008205"/>
            <a:ext cx="1841500" cy="1405484"/>
          </a:xfrm>
        </p:spPr>
        <p:txBody>
          <a:bodyPr/>
          <a:lstStyle/>
          <a:p>
            <a:r>
              <a:rPr lang="en-NZ" dirty="0">
                <a:solidFill>
                  <a:schemeClr val="accent1"/>
                </a:solidFill>
              </a:rPr>
              <a:t>2</a:t>
            </a:r>
          </a:p>
        </p:txBody>
      </p:sp>
      <p:sp>
        <p:nvSpPr>
          <p:cNvPr id="3" name="Title 2"/>
          <p:cNvSpPr>
            <a:spLocks noGrp="1"/>
          </p:cNvSpPr>
          <p:nvPr>
            <p:ph type="title"/>
          </p:nvPr>
        </p:nvSpPr>
        <p:spPr/>
        <p:txBody>
          <a:bodyPr/>
          <a:lstStyle/>
          <a:p>
            <a:r>
              <a:rPr lang="en-NZ" dirty="0">
                <a:solidFill>
                  <a:schemeClr val="accent1"/>
                </a:solidFill>
              </a:rPr>
              <a:t>Key insights</a:t>
            </a:r>
          </a:p>
        </p:txBody>
      </p:sp>
    </p:spTree>
    <p:custDataLst>
      <p:tags r:id="rId1"/>
    </p:custDataLst>
    <p:extLst>
      <p:ext uri="{BB962C8B-B14F-4D97-AF65-F5344CB8AC3E}">
        <p14:creationId xmlns:p14="http://schemas.microsoft.com/office/powerpoint/2010/main" val="392190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F44E5D9-2B2C-4D65-9CF3-87C173F8C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272" t="1203" r="48416" b="1295"/>
          <a:stretch/>
        </p:blipFill>
        <p:spPr>
          <a:xfrm>
            <a:off x="-3623" y="813245"/>
            <a:ext cx="1614643" cy="5739955"/>
          </a:xfrm>
          <a:prstGeom prst="rect">
            <a:avLst/>
          </a:prstGeom>
        </p:spPr>
      </p:pic>
      <p:sp>
        <p:nvSpPr>
          <p:cNvPr id="4" name="Rectangle 3"/>
          <p:cNvSpPr/>
          <p:nvPr/>
        </p:nvSpPr>
        <p:spPr>
          <a:xfrm>
            <a:off x="1" y="0"/>
            <a:ext cx="10440987" cy="100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1" name="Rectangle 120"/>
          <p:cNvSpPr/>
          <p:nvPr/>
        </p:nvSpPr>
        <p:spPr bwMode="ltGray">
          <a:xfrm>
            <a:off x="5483787" y="1004070"/>
            <a:ext cx="4957201" cy="5555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solidFill>
                <a:srgbClr val="FFFFFF"/>
              </a:solidFill>
            </a:endParaRPr>
          </a:p>
        </p:txBody>
      </p:sp>
      <p:sp>
        <p:nvSpPr>
          <p:cNvPr id="122" name="Rectangle 121"/>
          <p:cNvSpPr/>
          <p:nvPr/>
        </p:nvSpPr>
        <p:spPr>
          <a:xfrm flipV="1">
            <a:off x="5483788" y="3782070"/>
            <a:ext cx="4957200" cy="277786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 name="Title 1"/>
          <p:cNvSpPr>
            <a:spLocks noGrp="1"/>
          </p:cNvSpPr>
          <p:nvPr>
            <p:ph type="title"/>
          </p:nvPr>
        </p:nvSpPr>
        <p:spPr>
          <a:xfrm>
            <a:off x="373410" y="40750"/>
            <a:ext cx="9606531" cy="940057"/>
          </a:xfrm>
        </p:spPr>
        <p:txBody>
          <a:bodyPr anchor="ctr" anchorCtr="0"/>
          <a:lstStyle/>
          <a:p>
            <a:r>
              <a:rPr lang="en-NZ" dirty="0">
                <a:solidFill>
                  <a:schemeClr val="bg1"/>
                </a:solidFill>
              </a:rPr>
              <a:t>KEY INSIGHTS (page 1 of 3)</a:t>
            </a:r>
          </a:p>
        </p:txBody>
      </p:sp>
      <p:sp>
        <p:nvSpPr>
          <p:cNvPr id="29" name="Rectangle 28"/>
          <p:cNvSpPr/>
          <p:nvPr/>
        </p:nvSpPr>
        <p:spPr>
          <a:xfrm>
            <a:off x="1863723" y="1140129"/>
            <a:ext cx="3351600" cy="4462760"/>
          </a:xfrm>
          <a:prstGeom prst="rect">
            <a:avLst/>
          </a:prstGeom>
        </p:spPr>
        <p:txBody>
          <a:bodyPr wrap="square">
            <a:spAutoFit/>
          </a:bodyPr>
          <a:lstStyle/>
          <a:p>
            <a:pPr marL="285750" indent="-285750">
              <a:spcAft>
                <a:spcPts val="2400"/>
              </a:spcAft>
              <a:buFont typeface="Wingdings" panose="05000000000000000000" pitchFamily="2" charset="2"/>
              <a:buChar char="§"/>
            </a:pPr>
            <a:r>
              <a:rPr lang="en-NZ" sz="1400" b="0" dirty="0">
                <a:solidFill>
                  <a:srgbClr val="171717"/>
                </a:solidFill>
              </a:rPr>
              <a:t>The vast majority of New Zealanders continue to agree that international tourism is good for New Zealand</a:t>
            </a:r>
          </a:p>
          <a:p>
            <a:pPr marL="285750" indent="-285750">
              <a:spcAft>
                <a:spcPts val="2400"/>
              </a:spcAft>
              <a:buFont typeface="Wingdings" panose="05000000000000000000" pitchFamily="2" charset="2"/>
              <a:buChar char="§"/>
            </a:pPr>
            <a:r>
              <a:rPr lang="en-NZ" sz="1400" b="0" dirty="0">
                <a:solidFill>
                  <a:srgbClr val="171717"/>
                </a:solidFill>
              </a:rPr>
              <a:t>Most people are generally proud of New Zealand being an attractive tourist destination and are welcoming of international visitors </a:t>
            </a:r>
          </a:p>
          <a:p>
            <a:pPr marL="285750" indent="-285750">
              <a:spcAft>
                <a:spcPts val="2400"/>
              </a:spcAft>
              <a:buFont typeface="Wingdings" panose="05000000000000000000" pitchFamily="2" charset="2"/>
              <a:buChar char="§"/>
            </a:pPr>
            <a:r>
              <a:rPr lang="en-NZ" sz="1400" b="0" dirty="0">
                <a:solidFill>
                  <a:srgbClr val="171717"/>
                </a:solidFill>
                <a:latin typeface="+mn-lt"/>
              </a:rPr>
              <a:t>Over the years the perception that New Zealand attracts too many tourists has been trending upwards, however this trend has stabilised in the last twelve months </a:t>
            </a:r>
          </a:p>
          <a:p>
            <a:pPr marL="285750" indent="-285750">
              <a:spcAft>
                <a:spcPts val="2400"/>
              </a:spcAft>
              <a:buFont typeface="Wingdings" panose="05000000000000000000" pitchFamily="2" charset="2"/>
              <a:buChar char="§"/>
            </a:pPr>
            <a:r>
              <a:rPr lang="en-NZ" sz="1400" b="0" dirty="0">
                <a:solidFill>
                  <a:srgbClr val="171717"/>
                </a:solidFill>
                <a:latin typeface="+mn-lt"/>
              </a:rPr>
              <a:t>About a half of New Zealanders continue to think that the number of current visitors is just right</a:t>
            </a:r>
          </a:p>
        </p:txBody>
      </p:sp>
      <p:sp>
        <p:nvSpPr>
          <p:cNvPr id="99" name="Rectangle 98"/>
          <p:cNvSpPr/>
          <p:nvPr/>
        </p:nvSpPr>
        <p:spPr>
          <a:xfrm>
            <a:off x="5473255" y="1087928"/>
            <a:ext cx="4964457" cy="244682"/>
          </a:xfrm>
          <a:prstGeom prst="rect">
            <a:avLst/>
          </a:prstGeom>
        </p:spPr>
        <p:txBody>
          <a:bodyPr wrap="square">
            <a:spAutoFit/>
          </a:bodyPr>
          <a:lstStyle/>
          <a:p>
            <a:pPr algn="ctr">
              <a:lnSpc>
                <a:spcPct val="90000"/>
              </a:lnSpc>
            </a:pPr>
            <a:r>
              <a:rPr lang="en-NZ" sz="1100" dirty="0">
                <a:solidFill>
                  <a:schemeClr val="bg1"/>
                </a:solidFill>
                <a:latin typeface="+mn-lt"/>
              </a:rPr>
              <a:t>IS INTERNATIONAL TOURISM GOOD FOR NEW ZEALAND?</a:t>
            </a:r>
          </a:p>
        </p:txBody>
      </p:sp>
      <p:cxnSp>
        <p:nvCxnSpPr>
          <p:cNvPr id="67" name="Straight Connector 66"/>
          <p:cNvCxnSpPr/>
          <p:nvPr/>
        </p:nvCxnSpPr>
        <p:spPr>
          <a:xfrm>
            <a:off x="-2062" y="6559648"/>
            <a:ext cx="10440987"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C6859686-AE43-4474-B5F0-5895BC397DEC}"/>
              </a:ext>
            </a:extLst>
          </p:cNvPr>
          <p:cNvGraphicFramePr/>
          <p:nvPr>
            <p:extLst>
              <p:ext uri="{D42A27DB-BD31-4B8C-83A1-F6EECF244321}">
                <p14:modId xmlns:p14="http://schemas.microsoft.com/office/powerpoint/2010/main" val="3148445819"/>
              </p:ext>
            </p:extLst>
          </p:nvPr>
        </p:nvGraphicFramePr>
        <p:xfrm>
          <a:off x="6840128" y="1427495"/>
          <a:ext cx="2222252" cy="2044486"/>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7F2CE97E-7148-40B6-8550-F0193647EC98}"/>
              </a:ext>
            </a:extLst>
          </p:cNvPr>
          <p:cNvSpPr txBox="1"/>
          <p:nvPr/>
        </p:nvSpPr>
        <p:spPr>
          <a:xfrm>
            <a:off x="7492335" y="1990131"/>
            <a:ext cx="1025922" cy="769441"/>
          </a:xfrm>
          <a:prstGeom prst="rect">
            <a:avLst/>
          </a:prstGeom>
          <a:noFill/>
        </p:spPr>
        <p:txBody>
          <a:bodyPr wrap="none" lIns="0" tIns="0" rIns="0" bIns="0" rtlCol="0">
            <a:spAutoFit/>
          </a:bodyPr>
          <a:lstStyle/>
          <a:p>
            <a:pPr algn="ctr"/>
            <a:r>
              <a:rPr lang="en-GB" sz="2800" dirty="0">
                <a:solidFill>
                  <a:schemeClr val="bg1"/>
                </a:solidFill>
                <a:latin typeface="+mn-lt"/>
                <a:ea typeface="National Bold" pitchFamily="50" charset="0"/>
              </a:rPr>
              <a:t>92</a:t>
            </a:r>
            <a:r>
              <a:rPr lang="en-GB" dirty="0">
                <a:solidFill>
                  <a:schemeClr val="bg1"/>
                </a:solidFill>
                <a:latin typeface="+mn-lt"/>
                <a:ea typeface="National Bold" pitchFamily="50" charset="0"/>
              </a:rPr>
              <a:t>%</a:t>
            </a:r>
            <a:br>
              <a:rPr lang="en-GB" sz="2800" dirty="0">
                <a:solidFill>
                  <a:schemeClr val="bg1"/>
                </a:solidFill>
                <a:latin typeface="+mn-lt"/>
                <a:ea typeface="National Bold" pitchFamily="50" charset="0"/>
              </a:rPr>
            </a:br>
            <a:r>
              <a:rPr lang="en-GB" sz="1100" dirty="0">
                <a:solidFill>
                  <a:schemeClr val="bg1"/>
                </a:solidFill>
                <a:latin typeface="+mn-lt"/>
                <a:ea typeface="National Book" pitchFamily="50" charset="0"/>
              </a:rPr>
              <a:t>Strongly agree </a:t>
            </a:r>
            <a:br>
              <a:rPr lang="en-GB" sz="1100" dirty="0">
                <a:solidFill>
                  <a:schemeClr val="bg1"/>
                </a:solidFill>
                <a:latin typeface="+mn-lt"/>
                <a:ea typeface="National Book" pitchFamily="50" charset="0"/>
              </a:rPr>
            </a:br>
            <a:r>
              <a:rPr lang="en-GB" sz="1100" dirty="0">
                <a:solidFill>
                  <a:schemeClr val="bg1"/>
                </a:solidFill>
                <a:latin typeface="+mn-lt"/>
                <a:ea typeface="National Book" pitchFamily="50" charset="0"/>
              </a:rPr>
              <a:t>or agree</a:t>
            </a:r>
            <a:endParaRPr lang="en-GB" sz="1050" dirty="0">
              <a:solidFill>
                <a:schemeClr val="bg1"/>
              </a:solidFill>
              <a:latin typeface="+mn-lt"/>
              <a:ea typeface="National Bold" pitchFamily="50" charset="0"/>
            </a:endParaRPr>
          </a:p>
        </p:txBody>
      </p:sp>
      <p:cxnSp>
        <p:nvCxnSpPr>
          <p:cNvPr id="38" name="Straight Connector 37">
            <a:extLst>
              <a:ext uri="{FF2B5EF4-FFF2-40B4-BE49-F238E27FC236}">
                <a16:creationId xmlns:a16="http://schemas.microsoft.com/office/drawing/2014/main" id="{B65A20FE-446B-4A8C-8950-4BD37BDBA8FE}"/>
              </a:ext>
            </a:extLst>
          </p:cNvPr>
          <p:cNvCxnSpPr>
            <a:cxnSpLocks/>
          </p:cNvCxnSpPr>
          <p:nvPr/>
        </p:nvCxnSpPr>
        <p:spPr>
          <a:xfrm>
            <a:off x="6194329" y="2374851"/>
            <a:ext cx="900000"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4C7525C-F048-4C34-8585-02857933E985}"/>
              </a:ext>
            </a:extLst>
          </p:cNvPr>
          <p:cNvSpPr/>
          <p:nvPr/>
        </p:nvSpPr>
        <p:spPr>
          <a:xfrm>
            <a:off x="6156586" y="2149431"/>
            <a:ext cx="596608" cy="449729"/>
          </a:xfrm>
          <a:prstGeom prst="rect">
            <a:avLst/>
          </a:prstGeom>
          <a:ln>
            <a:noFill/>
          </a:ln>
        </p:spPr>
        <p:txBody>
          <a:bodyPr wrap="square" lIns="36000" tIns="36000" rIns="36000" bIns="36000">
            <a:spAutoFit/>
          </a:bodyPr>
          <a:lstStyle/>
          <a:p>
            <a:pPr>
              <a:spcAft>
                <a:spcPts val="300"/>
              </a:spcAft>
            </a:pPr>
            <a:r>
              <a:rPr lang="en-NZ" sz="1100" dirty="0">
                <a:solidFill>
                  <a:schemeClr val="bg1"/>
                </a:solidFill>
                <a:latin typeface="+mn-lt"/>
                <a:ea typeface="National Book" pitchFamily="50" charset="0"/>
                <a:cs typeface="National Black"/>
              </a:rPr>
              <a:t>46%</a:t>
            </a:r>
          </a:p>
          <a:p>
            <a:pPr>
              <a:spcAft>
                <a:spcPts val="0"/>
              </a:spcAft>
            </a:pPr>
            <a:r>
              <a:rPr lang="en-NZ" sz="1100" dirty="0">
                <a:solidFill>
                  <a:schemeClr val="bg1"/>
                </a:solidFill>
                <a:latin typeface="+mn-lt"/>
                <a:ea typeface="National Book" pitchFamily="50" charset="0"/>
                <a:cs typeface="National Black"/>
              </a:rPr>
              <a:t>AGREE</a:t>
            </a:r>
          </a:p>
        </p:txBody>
      </p:sp>
      <p:sp>
        <p:nvSpPr>
          <p:cNvPr id="40" name="Rectangle 39">
            <a:extLst>
              <a:ext uri="{FF2B5EF4-FFF2-40B4-BE49-F238E27FC236}">
                <a16:creationId xmlns:a16="http://schemas.microsoft.com/office/drawing/2014/main" id="{EE6A7B4D-B580-4EDE-B621-799AD7D78090}"/>
              </a:ext>
            </a:extLst>
          </p:cNvPr>
          <p:cNvSpPr/>
          <p:nvPr/>
        </p:nvSpPr>
        <p:spPr>
          <a:xfrm>
            <a:off x="8920068" y="2158207"/>
            <a:ext cx="909697" cy="619007"/>
          </a:xfrm>
          <a:prstGeom prst="rect">
            <a:avLst/>
          </a:prstGeom>
          <a:ln>
            <a:noFill/>
          </a:ln>
        </p:spPr>
        <p:txBody>
          <a:bodyPr wrap="square" lIns="36000" tIns="36000" rIns="36000" bIns="36000">
            <a:spAutoFit/>
          </a:bodyPr>
          <a:lstStyle/>
          <a:p>
            <a:pPr algn="r">
              <a:spcAft>
                <a:spcPts val="300"/>
              </a:spcAft>
            </a:pPr>
            <a:r>
              <a:rPr lang="en-NZ" sz="1100" dirty="0">
                <a:solidFill>
                  <a:schemeClr val="bg1"/>
                </a:solidFill>
                <a:latin typeface="+mn-lt"/>
                <a:ea typeface="National Book" pitchFamily="50" charset="0"/>
                <a:cs typeface="National Black"/>
              </a:rPr>
              <a:t>47%</a:t>
            </a:r>
          </a:p>
          <a:p>
            <a:pPr algn="r">
              <a:spcAft>
                <a:spcPts val="0"/>
              </a:spcAft>
            </a:pPr>
            <a:r>
              <a:rPr lang="en-NZ" sz="1100" dirty="0">
                <a:solidFill>
                  <a:schemeClr val="bg1"/>
                </a:solidFill>
                <a:latin typeface="+mn-lt"/>
                <a:ea typeface="National Book" pitchFamily="50" charset="0"/>
                <a:cs typeface="National Black"/>
              </a:rPr>
              <a:t>STRONGLYAGREE</a:t>
            </a:r>
          </a:p>
        </p:txBody>
      </p:sp>
      <p:cxnSp>
        <p:nvCxnSpPr>
          <p:cNvPr id="41" name="Straight Connector 40">
            <a:extLst>
              <a:ext uri="{FF2B5EF4-FFF2-40B4-BE49-F238E27FC236}">
                <a16:creationId xmlns:a16="http://schemas.microsoft.com/office/drawing/2014/main" id="{64A00C22-AC71-4B1C-9B77-712A34366CA1}"/>
              </a:ext>
            </a:extLst>
          </p:cNvPr>
          <p:cNvCxnSpPr>
            <a:cxnSpLocks/>
          </p:cNvCxnSpPr>
          <p:nvPr/>
        </p:nvCxnSpPr>
        <p:spPr>
          <a:xfrm>
            <a:off x="8912448" y="2382600"/>
            <a:ext cx="900000"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4E5055-2BB5-47B2-86E4-E78C060930AE}"/>
              </a:ext>
            </a:extLst>
          </p:cNvPr>
          <p:cNvSpPr/>
          <p:nvPr/>
        </p:nvSpPr>
        <p:spPr>
          <a:xfrm>
            <a:off x="7344984" y="3396456"/>
            <a:ext cx="1322032" cy="241980"/>
          </a:xfrm>
          <a:prstGeom prst="rect">
            <a:avLst/>
          </a:prstGeom>
        </p:spPr>
        <p:txBody>
          <a:bodyPr wrap="square" lIns="36000" tIns="36000" rIns="36000" bIns="36000">
            <a:spAutoFit/>
          </a:bodyPr>
          <a:lstStyle/>
          <a:p>
            <a:pPr algn="ctr">
              <a:spcAft>
                <a:spcPts val="300"/>
              </a:spcAft>
            </a:pPr>
            <a:r>
              <a:rPr lang="en-NZ" sz="1100" dirty="0">
                <a:solidFill>
                  <a:schemeClr val="bg1"/>
                </a:solidFill>
                <a:latin typeface="+mn-lt"/>
                <a:ea typeface="National Book" pitchFamily="50" charset="0"/>
                <a:cs typeface="National Black"/>
              </a:rPr>
              <a:t>March 2020</a:t>
            </a:r>
            <a:endParaRPr lang="en-NZ" sz="1000" cap="all" dirty="0">
              <a:solidFill>
                <a:schemeClr val="bg1"/>
              </a:solidFill>
              <a:latin typeface="+mn-lt"/>
              <a:ea typeface="National Book" pitchFamily="50" charset="0"/>
              <a:cs typeface="National Black"/>
            </a:endParaRPr>
          </a:p>
        </p:txBody>
      </p:sp>
      <p:grpSp>
        <p:nvGrpSpPr>
          <p:cNvPr id="57" name="Group 56">
            <a:extLst>
              <a:ext uri="{FF2B5EF4-FFF2-40B4-BE49-F238E27FC236}">
                <a16:creationId xmlns:a16="http://schemas.microsoft.com/office/drawing/2014/main" id="{0EF2C033-7E3E-4268-956B-2CC19D2CEDD2}"/>
              </a:ext>
            </a:extLst>
          </p:cNvPr>
          <p:cNvGrpSpPr/>
          <p:nvPr/>
        </p:nvGrpSpPr>
        <p:grpSpPr>
          <a:xfrm>
            <a:off x="4530338" y="6721159"/>
            <a:ext cx="2272669" cy="351628"/>
            <a:chOff x="8041305" y="6272643"/>
            <a:chExt cx="1623789" cy="351628"/>
          </a:xfrm>
        </p:grpSpPr>
        <p:sp>
          <p:nvSpPr>
            <p:cNvPr id="58" name="Rectangle 57">
              <a:extLst>
                <a:ext uri="{FF2B5EF4-FFF2-40B4-BE49-F238E27FC236}">
                  <a16:creationId xmlns:a16="http://schemas.microsoft.com/office/drawing/2014/main" id="{14FF3D4A-81F3-4204-AE5C-8C7BF9A47B4A}"/>
                </a:ext>
              </a:extLst>
            </p:cNvPr>
            <p:cNvSpPr/>
            <p:nvPr/>
          </p:nvSpPr>
          <p:spPr bwMode="ltGray">
            <a:xfrm>
              <a:off x="8041305" y="6272643"/>
              <a:ext cx="1623789" cy="3516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781" defTabSz="514112"/>
              <a:r>
                <a:rPr lang="en-NZ" sz="900" i="1" dirty="0">
                  <a:solidFill>
                    <a:srgbClr val="171717"/>
                  </a:solidFill>
                </a:rPr>
                <a:t>Significantly higher / lower </a:t>
              </a:r>
              <a:br>
                <a:rPr lang="en-NZ" sz="900" i="1" dirty="0">
                  <a:solidFill>
                    <a:srgbClr val="171717"/>
                  </a:solidFill>
                </a:rPr>
              </a:br>
              <a:r>
                <a:rPr lang="en-NZ" sz="900" i="1" dirty="0">
                  <a:solidFill>
                    <a:srgbClr val="171717"/>
                  </a:solidFill>
                </a:rPr>
                <a:t>than previous wave at 95%</a:t>
              </a:r>
            </a:p>
          </p:txBody>
        </p:sp>
        <p:sp>
          <p:nvSpPr>
            <p:cNvPr id="61" name="AutoShape 22">
              <a:extLst>
                <a:ext uri="{FF2B5EF4-FFF2-40B4-BE49-F238E27FC236}">
                  <a16:creationId xmlns:a16="http://schemas.microsoft.com/office/drawing/2014/main" id="{D3EB2172-3120-42EB-9F00-F1F4F5752C15}"/>
                </a:ext>
              </a:extLst>
            </p:cNvPr>
            <p:cNvSpPr>
              <a:spLocks noChangeArrowheads="1"/>
            </p:cNvSpPr>
            <p:nvPr>
              <p:custDataLst>
                <p:tags r:id="rId2"/>
              </p:custDataLst>
            </p:nvPr>
          </p:nvSpPr>
          <p:spPr bwMode="gray">
            <a:xfrm rot="10800000">
              <a:off x="8218406" y="6373968"/>
              <a:ext cx="120891" cy="168028"/>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defTabSz="514112"/>
              <a:endParaRPr lang="en-NZ" dirty="0">
                <a:solidFill>
                  <a:srgbClr val="171717"/>
                </a:solidFill>
              </a:endParaRPr>
            </a:p>
          </p:txBody>
        </p:sp>
        <p:sp>
          <p:nvSpPr>
            <p:cNvPr id="65" name="AutoShape 20">
              <a:extLst>
                <a:ext uri="{FF2B5EF4-FFF2-40B4-BE49-F238E27FC236}">
                  <a16:creationId xmlns:a16="http://schemas.microsoft.com/office/drawing/2014/main" id="{7A151267-697D-468B-92E9-21F2DCDCB0BA}"/>
                </a:ext>
              </a:extLst>
            </p:cNvPr>
            <p:cNvSpPr>
              <a:spLocks noChangeArrowheads="1"/>
            </p:cNvSpPr>
            <p:nvPr>
              <p:custDataLst>
                <p:tags r:id="rId3"/>
              </p:custDataLst>
            </p:nvPr>
          </p:nvSpPr>
          <p:spPr bwMode="gray">
            <a:xfrm>
              <a:off x="8111989" y="6373968"/>
              <a:ext cx="120891" cy="168028"/>
            </a:xfrm>
            <a:prstGeom prst="flowChartExtract">
              <a:avLst/>
            </a:prstGeom>
            <a:solidFill>
              <a:srgbClr val="00FF00"/>
            </a:solidFill>
            <a:ln w="9525" algn="ctr">
              <a:solidFill>
                <a:srgbClr val="00FF00"/>
              </a:solidFill>
              <a:miter lim="800000"/>
              <a:headEnd/>
              <a:tailEnd/>
            </a:ln>
            <a:effectLst/>
          </p:spPr>
          <p:txBody>
            <a:bodyPr lIns="14400" tIns="7200" rIns="14400" bIns="7200" anchor="ctr">
              <a:noAutofit/>
            </a:bodyPr>
            <a:lstStyle/>
            <a:p>
              <a:pPr defTabSz="514112"/>
              <a:endParaRPr lang="en-NZ" dirty="0">
                <a:solidFill>
                  <a:srgbClr val="171717"/>
                </a:solidFill>
              </a:endParaRPr>
            </a:p>
          </p:txBody>
        </p:sp>
      </p:grpSp>
      <p:sp>
        <p:nvSpPr>
          <p:cNvPr id="33" name="Slide Number Placeholder 12">
            <a:extLst>
              <a:ext uri="{FF2B5EF4-FFF2-40B4-BE49-F238E27FC236}">
                <a16:creationId xmlns:a16="http://schemas.microsoft.com/office/drawing/2014/main" id="{B728955D-6992-4B8D-B7C0-A6E6AE4AADFE}"/>
              </a:ext>
            </a:extLst>
          </p:cNvPr>
          <p:cNvSpPr txBox="1">
            <a:spLocks/>
          </p:cNvSpPr>
          <p:nvPr/>
        </p:nvSpPr>
        <p:spPr>
          <a:xfrm>
            <a:off x="9533918" y="6972324"/>
            <a:ext cx="577163" cy="277842"/>
          </a:xfrm>
          <a:prstGeom prst="rect">
            <a:avLst/>
          </a:prstGeom>
        </p:spPr>
        <p:txBody>
          <a:bodyPr vert="horz" lIns="0" tIns="0" rIns="0" bIns="0" rtlCol="0" anchor="b">
            <a:noAutofit/>
          </a:bodyPr>
          <a:lstStyle>
            <a:defPPr>
              <a:defRPr lang="en-AU"/>
            </a:defPPr>
            <a:lvl1pPr algn="r">
              <a:defRPr sz="800" b="0">
                <a:solidFill>
                  <a:srgbClr val="333333"/>
                </a:solidFill>
                <a:latin typeface="+mn-lt"/>
              </a:defRPr>
            </a:lvl1pPr>
            <a:lvl2pPr marL="0" indent="0" algn="l" defTabSz="1028700" rtl="0" eaLnBrk="1" latinLnBrk="0" hangingPunct="1">
              <a:spcBef>
                <a:spcPct val="20000"/>
              </a:spcBef>
              <a:buFont typeface="Arial" pitchFamily="34" charset="0"/>
              <a:buNone/>
              <a:defRPr sz="13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784CBA3-D598-4B1F-BAA3-EE14B5154290}" type="slidenum">
              <a:rPr lang="en-AU" smtClean="0"/>
              <a:pPr/>
              <a:t>7</a:t>
            </a:fld>
            <a:endParaRPr lang="en-AU" dirty="0"/>
          </a:p>
        </p:txBody>
      </p:sp>
      <p:graphicFrame>
        <p:nvGraphicFramePr>
          <p:cNvPr id="27" name="MAC_625_27">
            <a:extLst>
              <a:ext uri="{FF2B5EF4-FFF2-40B4-BE49-F238E27FC236}">
                <a16:creationId xmlns:a16="http://schemas.microsoft.com/office/drawing/2014/main" id="{A4BE5998-D0E8-48E2-A3BD-BD0F71604B3F}"/>
              </a:ext>
            </a:extLst>
          </p:cNvPr>
          <p:cNvGraphicFramePr>
            <a:graphicFrameLocks/>
          </p:cNvGraphicFramePr>
          <p:nvPr>
            <p:custDataLst>
              <p:tags r:id="rId1"/>
            </p:custDataLst>
            <p:extLst>
              <p:ext uri="{D42A27DB-BD31-4B8C-83A1-F6EECF244321}">
                <p14:modId xmlns:p14="http://schemas.microsoft.com/office/powerpoint/2010/main" val="2650784384"/>
              </p:ext>
            </p:extLst>
          </p:nvPr>
        </p:nvGraphicFramePr>
        <p:xfrm>
          <a:off x="5600188" y="4271300"/>
          <a:ext cx="4724400" cy="2075269"/>
        </p:xfrm>
        <a:graphic>
          <a:graphicData uri="http://schemas.openxmlformats.org/drawingml/2006/chart">
            <c:chart xmlns:c="http://schemas.openxmlformats.org/drawingml/2006/chart" xmlns:r="http://schemas.openxmlformats.org/officeDocument/2006/relationships" r:id="rId8"/>
          </a:graphicData>
        </a:graphic>
      </p:graphicFrame>
      <p:sp>
        <p:nvSpPr>
          <p:cNvPr id="28" name="Rectangle 27">
            <a:extLst>
              <a:ext uri="{FF2B5EF4-FFF2-40B4-BE49-F238E27FC236}">
                <a16:creationId xmlns:a16="http://schemas.microsoft.com/office/drawing/2014/main" id="{1FA33528-8FE4-4170-9BB6-3DB7745C6B2B}"/>
              </a:ext>
            </a:extLst>
          </p:cNvPr>
          <p:cNvSpPr/>
          <p:nvPr/>
        </p:nvSpPr>
        <p:spPr>
          <a:xfrm>
            <a:off x="5487414" y="3859720"/>
            <a:ext cx="4950298" cy="261610"/>
          </a:xfrm>
          <a:prstGeom prst="rect">
            <a:avLst/>
          </a:prstGeom>
        </p:spPr>
        <p:txBody>
          <a:bodyPr wrap="square" lIns="180000" rIns="108000">
            <a:spAutoFit/>
          </a:bodyPr>
          <a:lstStyle/>
          <a:p>
            <a:pPr>
              <a:spcAft>
                <a:spcPts val="0"/>
              </a:spcAft>
            </a:pPr>
            <a:r>
              <a:rPr lang="en-NZ" sz="1100" dirty="0">
                <a:solidFill>
                  <a:schemeClr val="accent1"/>
                </a:solidFill>
                <a:latin typeface="+mn-lt"/>
                <a:ea typeface="National Book" pitchFamily="50" charset="0"/>
                <a:cs typeface="National Black"/>
              </a:rPr>
              <a:t>PERCEPTIONS THAT CURRENT NUMBER OF VISITORS IS TOO HIGH </a:t>
            </a:r>
            <a:endParaRPr lang="en-NZ" sz="600" dirty="0">
              <a:solidFill>
                <a:schemeClr val="accent1"/>
              </a:solidFill>
              <a:effectLst/>
              <a:latin typeface="+mn-lt"/>
              <a:ea typeface="National Book" pitchFamily="50" charset="0"/>
            </a:endParaRPr>
          </a:p>
        </p:txBody>
      </p:sp>
    </p:spTree>
    <p:extLst>
      <p:ext uri="{BB962C8B-B14F-4D97-AF65-F5344CB8AC3E}">
        <p14:creationId xmlns:p14="http://schemas.microsoft.com/office/powerpoint/2010/main" val="202031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8EDFB0-39D7-4AD6-9E46-50169006D384}"/>
              </a:ext>
            </a:extLst>
          </p:cNvPr>
          <p:cNvPicPr>
            <a:picLocks noChangeAspect="1"/>
          </p:cNvPicPr>
          <p:nvPr/>
        </p:nvPicPr>
        <p:blipFill rotWithShape="1">
          <a:blip r:embed="rId6">
            <a:extLst>
              <a:ext uri="{28A0092B-C50C-407E-A947-70E740481C1C}">
                <a14:useLocalDpi xmlns:a14="http://schemas.microsoft.com/office/drawing/2010/main" val="0"/>
              </a:ext>
            </a:extLst>
          </a:blip>
          <a:srcRect l="40791" r="41956"/>
          <a:stretch/>
        </p:blipFill>
        <p:spPr>
          <a:xfrm>
            <a:off x="-1395" y="1003780"/>
            <a:ext cx="1601322" cy="5540000"/>
          </a:xfrm>
          <a:prstGeom prst="rect">
            <a:avLst/>
          </a:prstGeom>
        </p:spPr>
      </p:pic>
      <p:sp>
        <p:nvSpPr>
          <p:cNvPr id="4" name="Rectangle 3"/>
          <p:cNvSpPr/>
          <p:nvPr/>
        </p:nvSpPr>
        <p:spPr>
          <a:xfrm>
            <a:off x="1" y="0"/>
            <a:ext cx="10440987" cy="100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1" name="Rectangle 120"/>
          <p:cNvSpPr/>
          <p:nvPr/>
        </p:nvSpPr>
        <p:spPr bwMode="ltGray">
          <a:xfrm>
            <a:off x="5482394" y="1004070"/>
            <a:ext cx="4958594" cy="5555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solidFill>
                <a:srgbClr val="FFFFFF"/>
              </a:solidFill>
            </a:endParaRPr>
          </a:p>
        </p:txBody>
      </p:sp>
      <p:sp>
        <p:nvSpPr>
          <p:cNvPr id="122" name="Rectangle 121"/>
          <p:cNvSpPr/>
          <p:nvPr/>
        </p:nvSpPr>
        <p:spPr>
          <a:xfrm flipV="1">
            <a:off x="5482394" y="3782070"/>
            <a:ext cx="4958594" cy="277786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 name="Title 1"/>
          <p:cNvSpPr>
            <a:spLocks noGrp="1"/>
          </p:cNvSpPr>
          <p:nvPr>
            <p:ph type="title"/>
          </p:nvPr>
        </p:nvSpPr>
        <p:spPr>
          <a:xfrm>
            <a:off x="373410" y="40750"/>
            <a:ext cx="9606531" cy="940057"/>
          </a:xfrm>
        </p:spPr>
        <p:txBody>
          <a:bodyPr anchor="ctr" anchorCtr="0"/>
          <a:lstStyle/>
          <a:p>
            <a:r>
              <a:rPr lang="en-NZ" dirty="0">
                <a:solidFill>
                  <a:schemeClr val="bg1"/>
                </a:solidFill>
              </a:rPr>
              <a:t>KEY INSIGHTS (page 2 of 3)</a:t>
            </a:r>
          </a:p>
        </p:txBody>
      </p:sp>
      <p:sp>
        <p:nvSpPr>
          <p:cNvPr id="29" name="Rectangle 28"/>
          <p:cNvSpPr/>
          <p:nvPr/>
        </p:nvSpPr>
        <p:spPr>
          <a:xfrm>
            <a:off x="1696380" y="1140129"/>
            <a:ext cx="3643520" cy="5078313"/>
          </a:xfrm>
          <a:prstGeom prst="rect">
            <a:avLst/>
          </a:prstGeom>
        </p:spPr>
        <p:txBody>
          <a:bodyPr wrap="square">
            <a:spAutoFit/>
          </a:bodyPr>
          <a:lstStyle/>
          <a:p>
            <a:pPr marL="285750" indent="-285750">
              <a:spcAft>
                <a:spcPts val="1200"/>
              </a:spcAft>
              <a:buFont typeface="Wingdings" panose="05000000000000000000" pitchFamily="2" charset="2"/>
              <a:buChar char="§"/>
            </a:pPr>
            <a:r>
              <a:rPr lang="en-NZ" sz="1400" b="0" dirty="0">
                <a:solidFill>
                  <a:srgbClr val="171717"/>
                </a:solidFill>
                <a:latin typeface="+mn-lt"/>
              </a:rPr>
              <a:t>The percentage of New Zealanders who think that international tourism puts too much pressure on New Zealand has stabilised over the past three years, currently at 42%</a:t>
            </a:r>
          </a:p>
          <a:p>
            <a:pPr marL="285750" indent="-285750">
              <a:spcAft>
                <a:spcPts val="1200"/>
              </a:spcAft>
              <a:buFont typeface="Wingdings" panose="05000000000000000000" pitchFamily="2" charset="2"/>
              <a:buChar char="§"/>
            </a:pPr>
            <a:r>
              <a:rPr lang="en-NZ" sz="1400" b="0" dirty="0">
                <a:solidFill>
                  <a:srgbClr val="171717"/>
                </a:solidFill>
                <a:latin typeface="+mn-lt"/>
              </a:rPr>
              <a:t>This view is driven by perceptions of a lack of infrastructure to accommodate the growing number of international tourists and the damage tourism has on the environment </a:t>
            </a:r>
          </a:p>
          <a:p>
            <a:pPr marL="285750" indent="-285750">
              <a:spcAft>
                <a:spcPts val="1200"/>
              </a:spcAft>
              <a:buFont typeface="Wingdings" panose="05000000000000000000" pitchFamily="2" charset="2"/>
              <a:buChar char="§"/>
            </a:pPr>
            <a:r>
              <a:rPr lang="en-NZ" sz="1400" b="0" dirty="0">
                <a:solidFill>
                  <a:srgbClr val="171717"/>
                </a:solidFill>
                <a:latin typeface="+mn-lt"/>
              </a:rPr>
              <a:t>Otago residents are more likely to perceive there to be too much pressure from international visitors while Aucklanders are more likely to think New Zealand is well-equipped to handle it</a:t>
            </a:r>
          </a:p>
          <a:p>
            <a:pPr marL="285750" indent="-285750">
              <a:spcAft>
                <a:spcPts val="1200"/>
              </a:spcAft>
              <a:buFont typeface="Wingdings" panose="05000000000000000000" pitchFamily="2" charset="2"/>
              <a:buChar char="§"/>
            </a:pPr>
            <a:r>
              <a:rPr lang="en-NZ" sz="1400" b="0" dirty="0">
                <a:solidFill>
                  <a:srgbClr val="171717"/>
                </a:solidFill>
              </a:rPr>
              <a:t>Information in national media outlets and personal experience continue to have the most influence on the views New Zealanders have about international tourism </a:t>
            </a:r>
            <a:endParaRPr lang="en-NZ" sz="1400" b="0" dirty="0">
              <a:solidFill>
                <a:srgbClr val="171717"/>
              </a:solidFill>
              <a:latin typeface="+mn-lt"/>
            </a:endParaRPr>
          </a:p>
        </p:txBody>
      </p:sp>
      <p:cxnSp>
        <p:nvCxnSpPr>
          <p:cNvPr id="67" name="Straight Connector 66"/>
          <p:cNvCxnSpPr/>
          <p:nvPr/>
        </p:nvCxnSpPr>
        <p:spPr>
          <a:xfrm>
            <a:off x="-2062" y="6559648"/>
            <a:ext cx="1044098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80CFF81-013E-4650-BF1D-588F01EEF763}"/>
              </a:ext>
            </a:extLst>
          </p:cNvPr>
          <p:cNvSpPr/>
          <p:nvPr/>
        </p:nvSpPr>
        <p:spPr>
          <a:xfrm>
            <a:off x="5487416" y="1041972"/>
            <a:ext cx="4950297" cy="430887"/>
          </a:xfrm>
          <a:prstGeom prst="rect">
            <a:avLst/>
          </a:prstGeom>
        </p:spPr>
        <p:txBody>
          <a:bodyPr wrap="square" lIns="180000" rIns="108000">
            <a:spAutoFit/>
          </a:bodyPr>
          <a:lstStyle/>
          <a:p>
            <a:pPr algn="ctr">
              <a:spcAft>
                <a:spcPts val="0"/>
              </a:spcAft>
            </a:pPr>
            <a:r>
              <a:rPr lang="en-NZ" sz="1100" dirty="0">
                <a:solidFill>
                  <a:schemeClr val="bg1"/>
                </a:solidFill>
                <a:latin typeface="+mn-lt"/>
                <a:ea typeface="National Book" pitchFamily="50" charset="0"/>
                <a:cs typeface="National Black"/>
              </a:rPr>
              <a:t>PERCEPTIONS THAT TOURISTS PUT TOO MUCH </a:t>
            </a:r>
            <a:r>
              <a:rPr lang="en-NZ" sz="1100" dirty="0">
                <a:solidFill>
                  <a:schemeClr val="bg1"/>
                </a:solidFill>
                <a:ea typeface="National Book" pitchFamily="50" charset="0"/>
                <a:cs typeface="National Black"/>
              </a:rPr>
              <a:t>PRESSURE</a:t>
            </a:r>
            <a:r>
              <a:rPr lang="en-NZ" sz="1100" dirty="0">
                <a:solidFill>
                  <a:schemeClr val="bg1"/>
                </a:solidFill>
                <a:latin typeface="+mn-lt"/>
                <a:ea typeface="National Book" pitchFamily="50" charset="0"/>
                <a:cs typeface="National Black"/>
              </a:rPr>
              <a:t> ON NEW ZEALAND</a:t>
            </a:r>
            <a:endParaRPr lang="en-NZ" sz="600" dirty="0">
              <a:solidFill>
                <a:schemeClr val="bg1"/>
              </a:solidFill>
              <a:effectLst/>
              <a:latin typeface="+mn-lt"/>
              <a:ea typeface="National Book" pitchFamily="50" charset="0"/>
            </a:endParaRPr>
          </a:p>
        </p:txBody>
      </p:sp>
      <p:sp>
        <p:nvSpPr>
          <p:cNvPr id="81" name="Rectangle 80">
            <a:extLst>
              <a:ext uri="{FF2B5EF4-FFF2-40B4-BE49-F238E27FC236}">
                <a16:creationId xmlns:a16="http://schemas.microsoft.com/office/drawing/2014/main" id="{572A24B1-4798-4F29-BA69-BD0BAA98091A}"/>
              </a:ext>
            </a:extLst>
          </p:cNvPr>
          <p:cNvSpPr/>
          <p:nvPr/>
        </p:nvSpPr>
        <p:spPr>
          <a:xfrm>
            <a:off x="5629100" y="3920411"/>
            <a:ext cx="1887401" cy="250389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69" name="Group 68">
            <a:extLst>
              <a:ext uri="{FF2B5EF4-FFF2-40B4-BE49-F238E27FC236}">
                <a16:creationId xmlns:a16="http://schemas.microsoft.com/office/drawing/2014/main" id="{09923C35-3842-442A-AE27-2AAB1DEEA5F9}"/>
              </a:ext>
            </a:extLst>
          </p:cNvPr>
          <p:cNvGrpSpPr>
            <a:grpSpLocks noChangeAspect="1"/>
          </p:cNvGrpSpPr>
          <p:nvPr/>
        </p:nvGrpSpPr>
        <p:grpSpPr>
          <a:xfrm>
            <a:off x="6228297" y="4205342"/>
            <a:ext cx="689005" cy="689005"/>
            <a:chOff x="-9501188" y="-4122738"/>
            <a:chExt cx="7561263" cy="7561263"/>
          </a:xfrm>
          <a:solidFill>
            <a:srgbClr val="0093DE"/>
          </a:solidFill>
        </p:grpSpPr>
        <p:sp>
          <p:nvSpPr>
            <p:cNvPr id="70" name="Freeform 5">
              <a:extLst>
                <a:ext uri="{FF2B5EF4-FFF2-40B4-BE49-F238E27FC236}">
                  <a16:creationId xmlns:a16="http://schemas.microsoft.com/office/drawing/2014/main" id="{36AB531D-772A-4238-8023-02786BA43FD6}"/>
                </a:ext>
              </a:extLst>
            </p:cNvPr>
            <p:cNvSpPr>
              <a:spLocks/>
            </p:cNvSpPr>
            <p:nvPr/>
          </p:nvSpPr>
          <p:spPr bwMode="auto">
            <a:xfrm>
              <a:off x="-9501188" y="-4122738"/>
              <a:ext cx="1890713" cy="1890713"/>
            </a:xfrm>
            <a:custGeom>
              <a:avLst/>
              <a:gdLst>
                <a:gd name="T0" fmla="*/ 477 w 1191"/>
                <a:gd name="T1" fmla="*/ 477 h 1191"/>
                <a:gd name="T2" fmla="*/ 1191 w 1191"/>
                <a:gd name="T3" fmla="*/ 477 h 1191"/>
                <a:gd name="T4" fmla="*/ 1191 w 1191"/>
                <a:gd name="T5" fmla="*/ 0 h 1191"/>
                <a:gd name="T6" fmla="*/ 0 w 1191"/>
                <a:gd name="T7" fmla="*/ 0 h 1191"/>
                <a:gd name="T8" fmla="*/ 0 w 1191"/>
                <a:gd name="T9" fmla="*/ 1191 h 1191"/>
                <a:gd name="T10" fmla="*/ 477 w 1191"/>
                <a:gd name="T11" fmla="*/ 1191 h 1191"/>
                <a:gd name="T12" fmla="*/ 477 w 1191"/>
                <a:gd name="T13" fmla="*/ 477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477" y="477"/>
                  </a:moveTo>
                  <a:lnTo>
                    <a:pt x="1191" y="477"/>
                  </a:lnTo>
                  <a:lnTo>
                    <a:pt x="1191" y="0"/>
                  </a:lnTo>
                  <a:lnTo>
                    <a:pt x="0" y="0"/>
                  </a:lnTo>
                  <a:lnTo>
                    <a:pt x="0" y="1191"/>
                  </a:lnTo>
                  <a:lnTo>
                    <a:pt x="477" y="1191"/>
                  </a:lnTo>
                  <a:lnTo>
                    <a:pt x="477" y="4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1" name="Freeform 6">
              <a:extLst>
                <a:ext uri="{FF2B5EF4-FFF2-40B4-BE49-F238E27FC236}">
                  <a16:creationId xmlns:a16="http://schemas.microsoft.com/office/drawing/2014/main" id="{25F19D6E-B722-4EF8-B79A-6F77FCE11360}"/>
                </a:ext>
              </a:extLst>
            </p:cNvPr>
            <p:cNvSpPr>
              <a:spLocks/>
            </p:cNvSpPr>
            <p:nvPr/>
          </p:nvSpPr>
          <p:spPr bwMode="auto">
            <a:xfrm>
              <a:off x="-9501188" y="1547812"/>
              <a:ext cx="1890713" cy="1890713"/>
            </a:xfrm>
            <a:custGeom>
              <a:avLst/>
              <a:gdLst>
                <a:gd name="T0" fmla="*/ 477 w 1191"/>
                <a:gd name="T1" fmla="*/ 0 h 1191"/>
                <a:gd name="T2" fmla="*/ 0 w 1191"/>
                <a:gd name="T3" fmla="*/ 0 h 1191"/>
                <a:gd name="T4" fmla="*/ 0 w 1191"/>
                <a:gd name="T5" fmla="*/ 1191 h 1191"/>
                <a:gd name="T6" fmla="*/ 1191 w 1191"/>
                <a:gd name="T7" fmla="*/ 1191 h 1191"/>
                <a:gd name="T8" fmla="*/ 1191 w 1191"/>
                <a:gd name="T9" fmla="*/ 714 h 1191"/>
                <a:gd name="T10" fmla="*/ 477 w 1191"/>
                <a:gd name="T11" fmla="*/ 714 h 1191"/>
                <a:gd name="T12" fmla="*/ 477 w 1191"/>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477" y="0"/>
                  </a:moveTo>
                  <a:lnTo>
                    <a:pt x="0" y="0"/>
                  </a:lnTo>
                  <a:lnTo>
                    <a:pt x="0" y="1191"/>
                  </a:lnTo>
                  <a:lnTo>
                    <a:pt x="1191" y="1191"/>
                  </a:lnTo>
                  <a:lnTo>
                    <a:pt x="1191" y="714"/>
                  </a:lnTo>
                  <a:lnTo>
                    <a:pt x="477" y="714"/>
                  </a:lnTo>
                  <a:lnTo>
                    <a:pt x="4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2" name="Freeform 7">
              <a:extLst>
                <a:ext uri="{FF2B5EF4-FFF2-40B4-BE49-F238E27FC236}">
                  <a16:creationId xmlns:a16="http://schemas.microsoft.com/office/drawing/2014/main" id="{A5CA5F65-8979-4AB1-A774-4E4B22B1DBAD}"/>
                </a:ext>
              </a:extLst>
            </p:cNvPr>
            <p:cNvSpPr>
              <a:spLocks/>
            </p:cNvSpPr>
            <p:nvPr/>
          </p:nvSpPr>
          <p:spPr bwMode="auto">
            <a:xfrm>
              <a:off x="-3830638" y="1547812"/>
              <a:ext cx="1890713" cy="1890713"/>
            </a:xfrm>
            <a:custGeom>
              <a:avLst/>
              <a:gdLst>
                <a:gd name="T0" fmla="*/ 714 w 1191"/>
                <a:gd name="T1" fmla="*/ 714 h 1191"/>
                <a:gd name="T2" fmla="*/ 0 w 1191"/>
                <a:gd name="T3" fmla="*/ 714 h 1191"/>
                <a:gd name="T4" fmla="*/ 0 w 1191"/>
                <a:gd name="T5" fmla="*/ 1191 h 1191"/>
                <a:gd name="T6" fmla="*/ 1191 w 1191"/>
                <a:gd name="T7" fmla="*/ 1191 h 1191"/>
                <a:gd name="T8" fmla="*/ 1191 w 1191"/>
                <a:gd name="T9" fmla="*/ 0 h 1191"/>
                <a:gd name="T10" fmla="*/ 714 w 1191"/>
                <a:gd name="T11" fmla="*/ 0 h 1191"/>
                <a:gd name="T12" fmla="*/ 714 w 1191"/>
                <a:gd name="T13" fmla="*/ 714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714" y="714"/>
                  </a:moveTo>
                  <a:lnTo>
                    <a:pt x="0" y="714"/>
                  </a:lnTo>
                  <a:lnTo>
                    <a:pt x="0" y="1191"/>
                  </a:lnTo>
                  <a:lnTo>
                    <a:pt x="1191" y="1191"/>
                  </a:lnTo>
                  <a:lnTo>
                    <a:pt x="1191" y="0"/>
                  </a:lnTo>
                  <a:lnTo>
                    <a:pt x="714" y="0"/>
                  </a:lnTo>
                  <a:lnTo>
                    <a:pt x="714" y="7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3" name="Freeform 8">
              <a:extLst>
                <a:ext uri="{FF2B5EF4-FFF2-40B4-BE49-F238E27FC236}">
                  <a16:creationId xmlns:a16="http://schemas.microsoft.com/office/drawing/2014/main" id="{1B0E5C9E-5A09-4E81-813D-18F748F99615}"/>
                </a:ext>
              </a:extLst>
            </p:cNvPr>
            <p:cNvSpPr>
              <a:spLocks/>
            </p:cNvSpPr>
            <p:nvPr/>
          </p:nvSpPr>
          <p:spPr bwMode="auto">
            <a:xfrm>
              <a:off x="-3830638" y="-4122738"/>
              <a:ext cx="1890713" cy="1890713"/>
            </a:xfrm>
            <a:custGeom>
              <a:avLst/>
              <a:gdLst>
                <a:gd name="T0" fmla="*/ 0 w 1191"/>
                <a:gd name="T1" fmla="*/ 0 h 1191"/>
                <a:gd name="T2" fmla="*/ 0 w 1191"/>
                <a:gd name="T3" fmla="*/ 477 h 1191"/>
                <a:gd name="T4" fmla="*/ 714 w 1191"/>
                <a:gd name="T5" fmla="*/ 477 h 1191"/>
                <a:gd name="T6" fmla="*/ 714 w 1191"/>
                <a:gd name="T7" fmla="*/ 1191 h 1191"/>
                <a:gd name="T8" fmla="*/ 1191 w 1191"/>
                <a:gd name="T9" fmla="*/ 1191 h 1191"/>
                <a:gd name="T10" fmla="*/ 1191 w 1191"/>
                <a:gd name="T11" fmla="*/ 0 h 1191"/>
                <a:gd name="T12" fmla="*/ 0 w 1191"/>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1191" h="1191">
                  <a:moveTo>
                    <a:pt x="0" y="0"/>
                  </a:moveTo>
                  <a:lnTo>
                    <a:pt x="0" y="477"/>
                  </a:lnTo>
                  <a:lnTo>
                    <a:pt x="714" y="477"/>
                  </a:lnTo>
                  <a:lnTo>
                    <a:pt x="714" y="1191"/>
                  </a:lnTo>
                  <a:lnTo>
                    <a:pt x="1191" y="1191"/>
                  </a:lnTo>
                  <a:lnTo>
                    <a:pt x="11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sp>
          <p:nvSpPr>
            <p:cNvPr id="74" name="Freeform 9">
              <a:extLst>
                <a:ext uri="{FF2B5EF4-FFF2-40B4-BE49-F238E27FC236}">
                  <a16:creationId xmlns:a16="http://schemas.microsoft.com/office/drawing/2014/main" id="{CC40C405-94AC-4E05-869A-8B337D825173}"/>
                </a:ext>
              </a:extLst>
            </p:cNvPr>
            <p:cNvSpPr>
              <a:spLocks noEditPoints="1"/>
            </p:cNvSpPr>
            <p:nvPr/>
          </p:nvSpPr>
          <p:spPr bwMode="auto">
            <a:xfrm>
              <a:off x="-8743950" y="-3365500"/>
              <a:ext cx="6046788" cy="6046788"/>
            </a:xfrm>
            <a:custGeom>
              <a:avLst/>
              <a:gdLst>
                <a:gd name="T0" fmla="*/ 1579 w 1958"/>
                <a:gd name="T1" fmla="*/ 1101 h 1958"/>
                <a:gd name="T2" fmla="*/ 1958 w 1958"/>
                <a:gd name="T3" fmla="*/ 1101 h 1958"/>
                <a:gd name="T4" fmla="*/ 1958 w 1958"/>
                <a:gd name="T5" fmla="*/ 857 h 1958"/>
                <a:gd name="T6" fmla="*/ 1579 w 1958"/>
                <a:gd name="T7" fmla="*/ 857 h 1958"/>
                <a:gd name="T8" fmla="*/ 1101 w 1958"/>
                <a:gd name="T9" fmla="*/ 379 h 1958"/>
                <a:gd name="T10" fmla="*/ 1101 w 1958"/>
                <a:gd name="T11" fmla="*/ 0 h 1958"/>
                <a:gd name="T12" fmla="*/ 857 w 1958"/>
                <a:gd name="T13" fmla="*/ 0 h 1958"/>
                <a:gd name="T14" fmla="*/ 857 w 1958"/>
                <a:gd name="T15" fmla="*/ 379 h 1958"/>
                <a:gd name="T16" fmla="*/ 379 w 1958"/>
                <a:gd name="T17" fmla="*/ 857 h 1958"/>
                <a:gd name="T18" fmla="*/ 0 w 1958"/>
                <a:gd name="T19" fmla="*/ 857 h 1958"/>
                <a:gd name="T20" fmla="*/ 0 w 1958"/>
                <a:gd name="T21" fmla="*/ 1101 h 1958"/>
                <a:gd name="T22" fmla="*/ 379 w 1958"/>
                <a:gd name="T23" fmla="*/ 1101 h 1958"/>
                <a:gd name="T24" fmla="*/ 857 w 1958"/>
                <a:gd name="T25" fmla="*/ 1579 h 1958"/>
                <a:gd name="T26" fmla="*/ 857 w 1958"/>
                <a:gd name="T27" fmla="*/ 1958 h 1958"/>
                <a:gd name="T28" fmla="*/ 1101 w 1958"/>
                <a:gd name="T29" fmla="*/ 1958 h 1958"/>
                <a:gd name="T30" fmla="*/ 1101 w 1958"/>
                <a:gd name="T31" fmla="*/ 1579 h 1958"/>
                <a:gd name="T32" fmla="*/ 1579 w 1958"/>
                <a:gd name="T33" fmla="*/ 1101 h 1958"/>
                <a:gd name="T34" fmla="*/ 979 w 1958"/>
                <a:gd name="T35" fmla="*/ 1346 h 1958"/>
                <a:gd name="T36" fmla="*/ 612 w 1958"/>
                <a:gd name="T37" fmla="*/ 979 h 1958"/>
                <a:gd name="T38" fmla="*/ 979 w 1958"/>
                <a:gd name="T39" fmla="*/ 612 h 1958"/>
                <a:gd name="T40" fmla="*/ 1346 w 1958"/>
                <a:gd name="T41" fmla="*/ 979 h 1958"/>
                <a:gd name="T42" fmla="*/ 979 w 1958"/>
                <a:gd name="T43" fmla="*/ 1346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8" h="1958">
                  <a:moveTo>
                    <a:pt x="1579" y="1101"/>
                  </a:moveTo>
                  <a:cubicBezTo>
                    <a:pt x="1958" y="1101"/>
                    <a:pt x="1958" y="1101"/>
                    <a:pt x="1958" y="1101"/>
                  </a:cubicBezTo>
                  <a:cubicBezTo>
                    <a:pt x="1958" y="857"/>
                    <a:pt x="1958" y="857"/>
                    <a:pt x="1958" y="857"/>
                  </a:cubicBezTo>
                  <a:cubicBezTo>
                    <a:pt x="1579" y="857"/>
                    <a:pt x="1579" y="857"/>
                    <a:pt x="1579" y="857"/>
                  </a:cubicBezTo>
                  <a:cubicBezTo>
                    <a:pt x="1530" y="612"/>
                    <a:pt x="1346" y="428"/>
                    <a:pt x="1101" y="379"/>
                  </a:cubicBezTo>
                  <a:cubicBezTo>
                    <a:pt x="1101" y="0"/>
                    <a:pt x="1101" y="0"/>
                    <a:pt x="1101" y="0"/>
                  </a:cubicBezTo>
                  <a:cubicBezTo>
                    <a:pt x="857" y="0"/>
                    <a:pt x="857" y="0"/>
                    <a:pt x="857" y="0"/>
                  </a:cubicBezTo>
                  <a:cubicBezTo>
                    <a:pt x="857" y="379"/>
                    <a:pt x="857" y="379"/>
                    <a:pt x="857" y="379"/>
                  </a:cubicBezTo>
                  <a:cubicBezTo>
                    <a:pt x="612" y="428"/>
                    <a:pt x="428" y="612"/>
                    <a:pt x="379" y="857"/>
                  </a:cubicBezTo>
                  <a:cubicBezTo>
                    <a:pt x="0" y="857"/>
                    <a:pt x="0" y="857"/>
                    <a:pt x="0" y="857"/>
                  </a:cubicBezTo>
                  <a:cubicBezTo>
                    <a:pt x="0" y="1101"/>
                    <a:pt x="0" y="1101"/>
                    <a:pt x="0" y="1101"/>
                  </a:cubicBezTo>
                  <a:cubicBezTo>
                    <a:pt x="379" y="1101"/>
                    <a:pt x="379" y="1101"/>
                    <a:pt x="379" y="1101"/>
                  </a:cubicBezTo>
                  <a:cubicBezTo>
                    <a:pt x="428" y="1346"/>
                    <a:pt x="612" y="1530"/>
                    <a:pt x="857" y="1579"/>
                  </a:cubicBezTo>
                  <a:cubicBezTo>
                    <a:pt x="857" y="1958"/>
                    <a:pt x="857" y="1958"/>
                    <a:pt x="857" y="1958"/>
                  </a:cubicBezTo>
                  <a:cubicBezTo>
                    <a:pt x="1101" y="1958"/>
                    <a:pt x="1101" y="1958"/>
                    <a:pt x="1101" y="1958"/>
                  </a:cubicBezTo>
                  <a:cubicBezTo>
                    <a:pt x="1101" y="1579"/>
                    <a:pt x="1101" y="1579"/>
                    <a:pt x="1101" y="1579"/>
                  </a:cubicBezTo>
                  <a:cubicBezTo>
                    <a:pt x="1346" y="1530"/>
                    <a:pt x="1530" y="1346"/>
                    <a:pt x="1579" y="1101"/>
                  </a:cubicBezTo>
                  <a:close/>
                  <a:moveTo>
                    <a:pt x="979" y="1346"/>
                  </a:moveTo>
                  <a:cubicBezTo>
                    <a:pt x="771" y="1346"/>
                    <a:pt x="612" y="1187"/>
                    <a:pt x="612" y="979"/>
                  </a:cubicBezTo>
                  <a:cubicBezTo>
                    <a:pt x="612" y="771"/>
                    <a:pt x="771" y="612"/>
                    <a:pt x="979" y="612"/>
                  </a:cubicBezTo>
                  <a:cubicBezTo>
                    <a:pt x="1187" y="612"/>
                    <a:pt x="1346" y="771"/>
                    <a:pt x="1346" y="979"/>
                  </a:cubicBezTo>
                  <a:cubicBezTo>
                    <a:pt x="1346" y="1187"/>
                    <a:pt x="1187" y="1346"/>
                    <a:pt x="979" y="1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grpSp>
      <p:sp>
        <p:nvSpPr>
          <p:cNvPr id="83" name="Isosceles Triangle 82">
            <a:extLst>
              <a:ext uri="{FF2B5EF4-FFF2-40B4-BE49-F238E27FC236}">
                <a16:creationId xmlns:a16="http://schemas.microsoft.com/office/drawing/2014/main" id="{C3FA80F4-F92B-411C-8762-CB030A13DBA5}"/>
              </a:ext>
            </a:extLst>
          </p:cNvPr>
          <p:cNvSpPr/>
          <p:nvPr/>
        </p:nvSpPr>
        <p:spPr>
          <a:xfrm rot="5400000">
            <a:off x="7389580" y="5024920"/>
            <a:ext cx="389450" cy="335733"/>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solidFill>
            </a:endParaRPr>
          </a:p>
        </p:txBody>
      </p:sp>
      <p:sp>
        <p:nvSpPr>
          <p:cNvPr id="84" name="Rectangle 83">
            <a:extLst>
              <a:ext uri="{FF2B5EF4-FFF2-40B4-BE49-F238E27FC236}">
                <a16:creationId xmlns:a16="http://schemas.microsoft.com/office/drawing/2014/main" id="{2BEDEB58-6A10-4033-857A-C22BC521677D}"/>
              </a:ext>
            </a:extLst>
          </p:cNvPr>
          <p:cNvSpPr/>
          <p:nvPr/>
        </p:nvSpPr>
        <p:spPr>
          <a:xfrm>
            <a:off x="5625825" y="5415973"/>
            <a:ext cx="1890676" cy="701731"/>
          </a:xfrm>
          <a:prstGeom prst="rect">
            <a:avLst/>
          </a:prstGeom>
        </p:spPr>
        <p:txBody>
          <a:bodyPr wrap="square">
            <a:spAutoFit/>
          </a:bodyPr>
          <a:lstStyle/>
          <a:p>
            <a:pPr algn="ctr">
              <a:lnSpc>
                <a:spcPct val="90000"/>
              </a:lnSpc>
            </a:pPr>
            <a:r>
              <a:rPr lang="en-NZ" sz="1600" b="1" dirty="0">
                <a:latin typeface="+mn-lt"/>
                <a:cs typeface="+mn-cs"/>
              </a:rPr>
              <a:t>Top 5 </a:t>
            </a:r>
            <a:br>
              <a:rPr lang="en-NZ" sz="1600" b="1" dirty="0">
                <a:latin typeface="+mn-lt"/>
                <a:cs typeface="+mn-cs"/>
              </a:rPr>
            </a:br>
            <a:r>
              <a:rPr lang="en-NZ" sz="1400" b="1" dirty="0">
                <a:latin typeface="+mn-lt"/>
                <a:cs typeface="+mn-cs"/>
              </a:rPr>
              <a:t>w</a:t>
            </a:r>
            <a:r>
              <a:rPr lang="en-NZ" sz="1400" dirty="0">
                <a:latin typeface="+mn-lt"/>
                <a:cs typeface="+mn-cs"/>
              </a:rPr>
              <a:t>ays tourism applies pressure</a:t>
            </a:r>
            <a:endParaRPr lang="en-NZ" sz="1600" b="1" dirty="0">
              <a:latin typeface="+mn-lt"/>
              <a:cs typeface="+mn-cs"/>
            </a:endParaRPr>
          </a:p>
        </p:txBody>
      </p:sp>
      <p:cxnSp>
        <p:nvCxnSpPr>
          <p:cNvPr id="85" name="Straight Connector 84">
            <a:extLst>
              <a:ext uri="{FF2B5EF4-FFF2-40B4-BE49-F238E27FC236}">
                <a16:creationId xmlns:a16="http://schemas.microsoft.com/office/drawing/2014/main" id="{0F5509B0-7D32-4843-9DCA-BB5EF8F5C2A4}"/>
              </a:ext>
            </a:extLst>
          </p:cNvPr>
          <p:cNvCxnSpPr>
            <a:cxnSpLocks/>
          </p:cNvCxnSpPr>
          <p:nvPr/>
        </p:nvCxnSpPr>
        <p:spPr>
          <a:xfrm flipH="1">
            <a:off x="5809109" y="5192786"/>
            <a:ext cx="1565459" cy="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DAECB3-B2D5-40C6-95A6-89569813FAB6}"/>
              </a:ext>
            </a:extLst>
          </p:cNvPr>
          <p:cNvSpPr/>
          <p:nvPr/>
        </p:nvSpPr>
        <p:spPr>
          <a:xfrm>
            <a:off x="7824429" y="5030924"/>
            <a:ext cx="1782860" cy="307777"/>
          </a:xfrm>
          <a:prstGeom prst="rect">
            <a:avLst/>
          </a:prstGeom>
        </p:spPr>
        <p:txBody>
          <a:bodyPr wrap="none">
            <a:spAutoFit/>
          </a:bodyPr>
          <a:lstStyle/>
          <a:p>
            <a:pPr lvl="0"/>
            <a:r>
              <a:rPr lang="en-NZ" sz="1400" dirty="0">
                <a:solidFill>
                  <a:schemeClr val="accent1"/>
                </a:solidFill>
                <a:latin typeface="+mn-lt"/>
                <a:cs typeface="+mn-cs"/>
              </a:rPr>
              <a:t>Roads ill-equipped</a:t>
            </a:r>
          </a:p>
        </p:txBody>
      </p:sp>
      <p:sp>
        <p:nvSpPr>
          <p:cNvPr id="37" name="Rectangle 36">
            <a:extLst>
              <a:ext uri="{FF2B5EF4-FFF2-40B4-BE49-F238E27FC236}">
                <a16:creationId xmlns:a16="http://schemas.microsoft.com/office/drawing/2014/main" id="{8EFFCAFA-A001-4145-BD4D-36DC257CEF4A}"/>
              </a:ext>
            </a:extLst>
          </p:cNvPr>
          <p:cNvSpPr/>
          <p:nvPr/>
        </p:nvSpPr>
        <p:spPr>
          <a:xfrm>
            <a:off x="7824429" y="5487247"/>
            <a:ext cx="2281394" cy="307777"/>
          </a:xfrm>
          <a:prstGeom prst="rect">
            <a:avLst/>
          </a:prstGeom>
        </p:spPr>
        <p:txBody>
          <a:bodyPr wrap="none">
            <a:spAutoFit/>
          </a:bodyPr>
          <a:lstStyle/>
          <a:p>
            <a:r>
              <a:rPr lang="en-NZ" sz="1400" dirty="0">
                <a:solidFill>
                  <a:schemeClr val="accent1"/>
                </a:solidFill>
              </a:rPr>
              <a:t>Disrespect (e.g. littering)</a:t>
            </a:r>
          </a:p>
        </p:txBody>
      </p:sp>
      <p:sp>
        <p:nvSpPr>
          <p:cNvPr id="38" name="Rectangle 37">
            <a:extLst>
              <a:ext uri="{FF2B5EF4-FFF2-40B4-BE49-F238E27FC236}">
                <a16:creationId xmlns:a16="http://schemas.microsoft.com/office/drawing/2014/main" id="{10B2FC91-1C0F-49B8-82E8-1C0DA95F228B}"/>
              </a:ext>
            </a:extLst>
          </p:cNvPr>
          <p:cNvSpPr/>
          <p:nvPr/>
        </p:nvSpPr>
        <p:spPr>
          <a:xfrm>
            <a:off x="7833954" y="4573888"/>
            <a:ext cx="2154757" cy="307777"/>
          </a:xfrm>
          <a:prstGeom prst="rect">
            <a:avLst/>
          </a:prstGeom>
        </p:spPr>
        <p:txBody>
          <a:bodyPr wrap="none">
            <a:spAutoFit/>
          </a:bodyPr>
          <a:lstStyle/>
          <a:p>
            <a:pPr lvl="0"/>
            <a:r>
              <a:rPr lang="en-NZ" sz="1400" dirty="0">
                <a:solidFill>
                  <a:schemeClr val="accent1"/>
                </a:solidFill>
                <a:latin typeface="+mn-lt"/>
                <a:cs typeface="+mn-cs"/>
              </a:rPr>
              <a:t>Environmental damage</a:t>
            </a:r>
          </a:p>
        </p:txBody>
      </p:sp>
      <p:sp>
        <p:nvSpPr>
          <p:cNvPr id="39" name="Rectangle 38">
            <a:extLst>
              <a:ext uri="{FF2B5EF4-FFF2-40B4-BE49-F238E27FC236}">
                <a16:creationId xmlns:a16="http://schemas.microsoft.com/office/drawing/2014/main" id="{DEEE9E57-21F9-4224-A121-76696D4887F6}"/>
              </a:ext>
            </a:extLst>
          </p:cNvPr>
          <p:cNvSpPr/>
          <p:nvPr/>
        </p:nvSpPr>
        <p:spPr>
          <a:xfrm>
            <a:off x="7824429" y="5935701"/>
            <a:ext cx="2451312" cy="307777"/>
          </a:xfrm>
          <a:prstGeom prst="rect">
            <a:avLst/>
          </a:prstGeom>
        </p:spPr>
        <p:txBody>
          <a:bodyPr wrap="none">
            <a:spAutoFit/>
          </a:bodyPr>
          <a:lstStyle/>
          <a:p>
            <a:r>
              <a:rPr lang="en-NZ" sz="1400" dirty="0">
                <a:solidFill>
                  <a:schemeClr val="accent1"/>
                </a:solidFill>
              </a:rPr>
              <a:t>Scenic spots overcrowded</a:t>
            </a:r>
          </a:p>
        </p:txBody>
      </p:sp>
      <p:sp>
        <p:nvSpPr>
          <p:cNvPr id="40" name="Rectangle 39">
            <a:extLst>
              <a:ext uri="{FF2B5EF4-FFF2-40B4-BE49-F238E27FC236}">
                <a16:creationId xmlns:a16="http://schemas.microsoft.com/office/drawing/2014/main" id="{A3027218-9E9B-4E02-90DF-526D44CB7D62}"/>
              </a:ext>
            </a:extLst>
          </p:cNvPr>
          <p:cNvSpPr/>
          <p:nvPr/>
        </p:nvSpPr>
        <p:spPr>
          <a:xfrm>
            <a:off x="7833954" y="4132249"/>
            <a:ext cx="2433680" cy="307777"/>
          </a:xfrm>
          <a:prstGeom prst="rect">
            <a:avLst/>
          </a:prstGeom>
        </p:spPr>
        <p:txBody>
          <a:bodyPr wrap="none">
            <a:spAutoFit/>
          </a:bodyPr>
          <a:lstStyle/>
          <a:p>
            <a:pPr lvl="0"/>
            <a:r>
              <a:rPr lang="en-NZ" sz="1400" dirty="0">
                <a:solidFill>
                  <a:schemeClr val="accent1"/>
                </a:solidFill>
                <a:latin typeface="+mn-lt"/>
                <a:cs typeface="+mn-cs"/>
              </a:rPr>
              <a:t>Pressure on infrastructure</a:t>
            </a:r>
          </a:p>
        </p:txBody>
      </p:sp>
      <p:sp>
        <p:nvSpPr>
          <p:cNvPr id="46" name="Slide Number Placeholder 12">
            <a:extLst>
              <a:ext uri="{FF2B5EF4-FFF2-40B4-BE49-F238E27FC236}">
                <a16:creationId xmlns:a16="http://schemas.microsoft.com/office/drawing/2014/main" id="{966A38AA-78AF-46A9-9ACF-E7C391609F1C}"/>
              </a:ext>
            </a:extLst>
          </p:cNvPr>
          <p:cNvSpPr txBox="1">
            <a:spLocks/>
          </p:cNvSpPr>
          <p:nvPr/>
        </p:nvSpPr>
        <p:spPr>
          <a:xfrm>
            <a:off x="9533918" y="6972324"/>
            <a:ext cx="577163" cy="277842"/>
          </a:xfrm>
          <a:prstGeom prst="rect">
            <a:avLst/>
          </a:prstGeom>
        </p:spPr>
        <p:txBody>
          <a:bodyPr vert="horz" lIns="0" tIns="0" rIns="0" bIns="0" rtlCol="0" anchor="b">
            <a:noAutofit/>
          </a:bodyPr>
          <a:lstStyle>
            <a:defPPr>
              <a:defRPr lang="en-AU"/>
            </a:defPPr>
            <a:lvl1pPr algn="r">
              <a:defRPr sz="800" b="0">
                <a:solidFill>
                  <a:srgbClr val="333333"/>
                </a:solidFill>
                <a:latin typeface="+mn-lt"/>
              </a:defRPr>
            </a:lvl1pPr>
            <a:lvl2pPr marL="0" indent="0" algn="l" defTabSz="1028700" rtl="0" eaLnBrk="1" latinLnBrk="0" hangingPunct="1">
              <a:spcBef>
                <a:spcPct val="20000"/>
              </a:spcBef>
              <a:buFont typeface="Arial" pitchFamily="34" charset="0"/>
              <a:buNone/>
              <a:defRPr sz="13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784CBA3-D598-4B1F-BAA3-EE14B5154290}" type="slidenum">
              <a:rPr lang="en-AU" smtClean="0"/>
              <a:pPr/>
              <a:t>8</a:t>
            </a:fld>
            <a:endParaRPr lang="en-AU" dirty="0"/>
          </a:p>
        </p:txBody>
      </p:sp>
      <p:graphicFrame>
        <p:nvGraphicFramePr>
          <p:cNvPr id="36" name="MAC_626_36">
            <a:extLst>
              <a:ext uri="{FF2B5EF4-FFF2-40B4-BE49-F238E27FC236}">
                <a16:creationId xmlns:a16="http://schemas.microsoft.com/office/drawing/2014/main" id="{4F7A4965-9273-48B3-A9D7-11B41004AEF4}"/>
              </a:ext>
            </a:extLst>
          </p:cNvPr>
          <p:cNvGraphicFramePr>
            <a:graphicFrameLocks/>
          </p:cNvGraphicFramePr>
          <p:nvPr>
            <p:custDataLst>
              <p:tags r:id="rId1"/>
            </p:custDataLst>
            <p:extLst>
              <p:ext uri="{D42A27DB-BD31-4B8C-83A1-F6EECF244321}">
                <p14:modId xmlns:p14="http://schemas.microsoft.com/office/powerpoint/2010/main" val="1228794002"/>
              </p:ext>
            </p:extLst>
          </p:nvPr>
        </p:nvGraphicFramePr>
        <p:xfrm>
          <a:off x="5600091" y="1579058"/>
          <a:ext cx="4723200" cy="2075269"/>
        </p:xfrm>
        <a:graphic>
          <a:graphicData uri="http://schemas.openxmlformats.org/drawingml/2006/chart">
            <c:chart xmlns:c="http://schemas.openxmlformats.org/drawingml/2006/chart" xmlns:r="http://schemas.openxmlformats.org/officeDocument/2006/relationships" r:id="rId7"/>
          </a:graphicData>
        </a:graphic>
      </p:graphicFrame>
      <p:grpSp>
        <p:nvGrpSpPr>
          <p:cNvPr id="33" name="Group 32">
            <a:extLst>
              <a:ext uri="{FF2B5EF4-FFF2-40B4-BE49-F238E27FC236}">
                <a16:creationId xmlns:a16="http://schemas.microsoft.com/office/drawing/2014/main" id="{B8D125DD-91FA-4584-B307-F7CA00D6F384}"/>
              </a:ext>
            </a:extLst>
          </p:cNvPr>
          <p:cNvGrpSpPr/>
          <p:nvPr/>
        </p:nvGrpSpPr>
        <p:grpSpPr>
          <a:xfrm>
            <a:off x="4530338" y="6721159"/>
            <a:ext cx="2272669" cy="351628"/>
            <a:chOff x="8041305" y="6272643"/>
            <a:chExt cx="1623789" cy="351628"/>
          </a:xfrm>
        </p:grpSpPr>
        <p:sp>
          <p:nvSpPr>
            <p:cNvPr id="34" name="Rectangle 33">
              <a:extLst>
                <a:ext uri="{FF2B5EF4-FFF2-40B4-BE49-F238E27FC236}">
                  <a16:creationId xmlns:a16="http://schemas.microsoft.com/office/drawing/2014/main" id="{4EB0558B-E253-46C1-90BB-67938886B07E}"/>
                </a:ext>
              </a:extLst>
            </p:cNvPr>
            <p:cNvSpPr/>
            <p:nvPr/>
          </p:nvSpPr>
          <p:spPr bwMode="ltGray">
            <a:xfrm>
              <a:off x="8041305" y="6272643"/>
              <a:ext cx="1623789" cy="3516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781" defTabSz="514112"/>
              <a:r>
                <a:rPr lang="en-NZ" sz="900" i="1" dirty="0">
                  <a:solidFill>
                    <a:srgbClr val="171717"/>
                  </a:solidFill>
                </a:rPr>
                <a:t>Significantly higher / lower </a:t>
              </a:r>
              <a:br>
                <a:rPr lang="en-NZ" sz="900" i="1" dirty="0">
                  <a:solidFill>
                    <a:srgbClr val="171717"/>
                  </a:solidFill>
                </a:rPr>
              </a:br>
              <a:r>
                <a:rPr lang="en-NZ" sz="900" i="1" dirty="0">
                  <a:solidFill>
                    <a:srgbClr val="171717"/>
                  </a:solidFill>
                </a:rPr>
                <a:t>than previous wave at 95%</a:t>
              </a:r>
            </a:p>
          </p:txBody>
        </p:sp>
        <p:sp>
          <p:nvSpPr>
            <p:cNvPr id="41" name="AutoShape 22">
              <a:extLst>
                <a:ext uri="{FF2B5EF4-FFF2-40B4-BE49-F238E27FC236}">
                  <a16:creationId xmlns:a16="http://schemas.microsoft.com/office/drawing/2014/main" id="{038A589D-7349-4E1F-97BD-31BCA9E28FAB}"/>
                </a:ext>
              </a:extLst>
            </p:cNvPr>
            <p:cNvSpPr>
              <a:spLocks noChangeArrowheads="1"/>
            </p:cNvSpPr>
            <p:nvPr>
              <p:custDataLst>
                <p:tags r:id="rId2"/>
              </p:custDataLst>
            </p:nvPr>
          </p:nvSpPr>
          <p:spPr bwMode="gray">
            <a:xfrm rot="10800000">
              <a:off x="8218406" y="6373968"/>
              <a:ext cx="120891" cy="168028"/>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defTabSz="514112"/>
              <a:endParaRPr lang="en-NZ" dirty="0">
                <a:solidFill>
                  <a:srgbClr val="171717"/>
                </a:solidFill>
              </a:endParaRPr>
            </a:p>
          </p:txBody>
        </p:sp>
        <p:sp>
          <p:nvSpPr>
            <p:cNvPr id="49" name="AutoShape 20">
              <a:extLst>
                <a:ext uri="{FF2B5EF4-FFF2-40B4-BE49-F238E27FC236}">
                  <a16:creationId xmlns:a16="http://schemas.microsoft.com/office/drawing/2014/main" id="{47931EB3-AAEF-42EF-92D2-FCF72654BCD7}"/>
                </a:ext>
              </a:extLst>
            </p:cNvPr>
            <p:cNvSpPr>
              <a:spLocks noChangeArrowheads="1"/>
            </p:cNvSpPr>
            <p:nvPr>
              <p:custDataLst>
                <p:tags r:id="rId3"/>
              </p:custDataLst>
            </p:nvPr>
          </p:nvSpPr>
          <p:spPr bwMode="gray">
            <a:xfrm>
              <a:off x="8111989" y="6373968"/>
              <a:ext cx="120891" cy="168028"/>
            </a:xfrm>
            <a:prstGeom prst="flowChartExtract">
              <a:avLst/>
            </a:prstGeom>
            <a:solidFill>
              <a:srgbClr val="00FF00"/>
            </a:solidFill>
            <a:ln w="9525" algn="ctr">
              <a:noFill/>
              <a:miter lim="800000"/>
              <a:headEnd/>
              <a:tailEnd/>
            </a:ln>
            <a:effectLst/>
          </p:spPr>
          <p:txBody>
            <a:bodyPr lIns="14400" tIns="7200" rIns="14400" bIns="7200" anchor="ctr">
              <a:noAutofit/>
            </a:bodyPr>
            <a:lstStyle/>
            <a:p>
              <a:pPr defTabSz="514112"/>
              <a:endParaRPr lang="en-NZ" dirty="0">
                <a:solidFill>
                  <a:srgbClr val="171717"/>
                </a:solidFill>
              </a:endParaRPr>
            </a:p>
          </p:txBody>
        </p:sp>
      </p:grpSp>
    </p:spTree>
    <p:extLst>
      <p:ext uri="{BB962C8B-B14F-4D97-AF65-F5344CB8AC3E}">
        <p14:creationId xmlns:p14="http://schemas.microsoft.com/office/powerpoint/2010/main" val="420544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69299D-0FA1-45A7-921C-3B6CB5AC7FB7}"/>
              </a:ext>
            </a:extLst>
          </p:cNvPr>
          <p:cNvGraphicFramePr>
            <a:graphicFrameLocks noChangeAspect="1"/>
          </p:cNvGraphicFramePr>
          <p:nvPr>
            <p:custDataLst>
              <p:tags r:id="rId2"/>
            </p:custDataLst>
            <p:extLst>
              <p:ext uri="{D42A27DB-BD31-4B8C-83A1-F6EECF244321}">
                <p14:modId xmlns:p14="http://schemas.microsoft.com/office/powerpoint/2010/main" val="300739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42" name="think-cell Slide" r:id="rId9" imgW="359" imgH="358" progId="TCLayout.ActiveDocument.1">
                  <p:embed/>
                </p:oleObj>
              </mc:Choice>
              <mc:Fallback>
                <p:oleObj name="think-cell Slide" r:id="rId9" imgW="359" imgH="358" progId="TCLayout.ActiveDocument.1">
                  <p:embed/>
                  <p:pic>
                    <p:nvPicPr>
                      <p:cNvPr id="5" name="Object 4" hidden="1">
                        <a:extLst>
                          <a:ext uri="{FF2B5EF4-FFF2-40B4-BE49-F238E27FC236}">
                            <a16:creationId xmlns:a16="http://schemas.microsoft.com/office/drawing/2014/main" id="{DD69299D-0FA1-45A7-921C-3B6CB5AC7FB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5A61BB-98FD-4454-A272-4A472B0D39C5}"/>
              </a:ext>
            </a:extLst>
          </p:cNvPr>
          <p:cNvSpPr/>
          <p:nvPr>
            <p:custDataLst>
              <p:tags r:id="rId3"/>
            </p:custDataLst>
          </p:nvPr>
        </p:nvSpPr>
        <p:spPr bwMode="ltGray">
          <a:xfrm>
            <a:off x="0" y="0"/>
            <a:ext cx="158750" cy="1587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en-NZ" sz="2000" b="0" dirty="0">
              <a:latin typeface="Arial" panose="020B0604020202020204" pitchFamily="34" charset="0"/>
              <a:ea typeface="+mj-ea"/>
              <a:cs typeface="+mj-cs"/>
              <a:sym typeface="Arial" panose="020B0604020202020204" pitchFamily="34" charset="0"/>
            </a:endParaRPr>
          </a:p>
        </p:txBody>
      </p:sp>
      <p:pic>
        <p:nvPicPr>
          <p:cNvPr id="8" name="Picture 7">
            <a:extLst>
              <a:ext uri="{FF2B5EF4-FFF2-40B4-BE49-F238E27FC236}">
                <a16:creationId xmlns:a16="http://schemas.microsoft.com/office/drawing/2014/main" id="{614FE5BA-2545-47B7-8993-1520CCA24185}"/>
              </a:ext>
            </a:extLst>
          </p:cNvPr>
          <p:cNvPicPr>
            <a:picLocks noChangeAspect="1"/>
          </p:cNvPicPr>
          <p:nvPr/>
        </p:nvPicPr>
        <p:blipFill rotWithShape="1">
          <a:blip r:embed="rId11">
            <a:extLst>
              <a:ext uri="{28A0092B-C50C-407E-A947-70E740481C1C}">
                <a14:useLocalDpi xmlns:a14="http://schemas.microsoft.com/office/drawing/2010/main" val="0"/>
              </a:ext>
            </a:extLst>
          </a:blip>
          <a:srcRect l="79542" r="1206"/>
          <a:stretch/>
        </p:blipFill>
        <p:spPr>
          <a:xfrm>
            <a:off x="1554" y="1004068"/>
            <a:ext cx="1602885" cy="5553020"/>
          </a:xfrm>
          <a:prstGeom prst="rect">
            <a:avLst/>
          </a:prstGeom>
        </p:spPr>
      </p:pic>
      <p:sp>
        <p:nvSpPr>
          <p:cNvPr id="4" name="Rectangle 3"/>
          <p:cNvSpPr/>
          <p:nvPr/>
        </p:nvSpPr>
        <p:spPr>
          <a:xfrm>
            <a:off x="1" y="0"/>
            <a:ext cx="10440987" cy="100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p:cNvSpPr>
            <a:spLocks noGrp="1"/>
          </p:cNvSpPr>
          <p:nvPr>
            <p:ph type="title"/>
          </p:nvPr>
        </p:nvSpPr>
        <p:spPr>
          <a:xfrm>
            <a:off x="373410" y="40750"/>
            <a:ext cx="9606531" cy="940057"/>
          </a:xfrm>
        </p:spPr>
        <p:txBody>
          <a:bodyPr anchor="ctr" anchorCtr="0"/>
          <a:lstStyle/>
          <a:p>
            <a:r>
              <a:rPr lang="en-NZ" dirty="0">
                <a:solidFill>
                  <a:schemeClr val="bg1"/>
                </a:solidFill>
              </a:rPr>
              <a:t>KEY INSIGHTS (page 3 of 3)</a:t>
            </a:r>
          </a:p>
        </p:txBody>
      </p:sp>
      <p:sp>
        <p:nvSpPr>
          <p:cNvPr id="29" name="Rectangle 28"/>
          <p:cNvSpPr/>
          <p:nvPr/>
        </p:nvSpPr>
        <p:spPr>
          <a:xfrm>
            <a:off x="1863723" y="1140129"/>
            <a:ext cx="3403602" cy="1169551"/>
          </a:xfrm>
          <a:prstGeom prst="rect">
            <a:avLst/>
          </a:prstGeom>
        </p:spPr>
        <p:txBody>
          <a:bodyPr wrap="square">
            <a:spAutoFit/>
          </a:bodyPr>
          <a:lstStyle/>
          <a:p>
            <a:pPr marL="285750" indent="-285750">
              <a:spcAft>
                <a:spcPts val="2400"/>
              </a:spcAft>
              <a:buFont typeface="Wingdings" panose="05000000000000000000" pitchFamily="2" charset="2"/>
              <a:buChar char="§"/>
            </a:pPr>
            <a:r>
              <a:rPr lang="en-NZ" sz="1400" b="0" dirty="0">
                <a:solidFill>
                  <a:srgbClr val="171717"/>
                </a:solidFill>
              </a:rPr>
              <a:t>The proportion of New Zealanders that feel the predicted future growth of international visitors is too high remains stable compared to November and March last year</a:t>
            </a:r>
          </a:p>
        </p:txBody>
      </p:sp>
      <p:sp>
        <p:nvSpPr>
          <p:cNvPr id="86" name="Slide Number Placeholder 12">
            <a:extLst>
              <a:ext uri="{FF2B5EF4-FFF2-40B4-BE49-F238E27FC236}">
                <a16:creationId xmlns:a16="http://schemas.microsoft.com/office/drawing/2014/main" id="{0EB0C08B-423C-432F-942C-A47C174EE8F5}"/>
              </a:ext>
            </a:extLst>
          </p:cNvPr>
          <p:cNvSpPr txBox="1">
            <a:spLocks/>
          </p:cNvSpPr>
          <p:nvPr/>
        </p:nvSpPr>
        <p:spPr>
          <a:xfrm>
            <a:off x="9533918" y="6972324"/>
            <a:ext cx="577163" cy="277842"/>
          </a:xfrm>
          <a:prstGeom prst="rect">
            <a:avLst/>
          </a:prstGeom>
        </p:spPr>
        <p:txBody>
          <a:bodyPr vert="horz" lIns="0" tIns="0" rIns="0" bIns="0" rtlCol="0" anchor="b">
            <a:noAutofit/>
          </a:bodyPr>
          <a:lstStyle>
            <a:defPPr>
              <a:defRPr lang="en-AU"/>
            </a:defPPr>
            <a:lvl1pPr algn="r">
              <a:defRPr sz="800" b="0">
                <a:solidFill>
                  <a:srgbClr val="333333"/>
                </a:solidFill>
                <a:latin typeface="+mn-lt"/>
              </a:defRPr>
            </a:lvl1pPr>
            <a:lvl2pPr marL="0" indent="0" algn="l" defTabSz="1028700" rtl="0" eaLnBrk="1" latinLnBrk="0" hangingPunct="1">
              <a:spcBef>
                <a:spcPct val="20000"/>
              </a:spcBef>
              <a:buFont typeface="Arial" pitchFamily="34" charset="0"/>
              <a:buNone/>
              <a:defRPr sz="13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3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3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784CBA3-D598-4B1F-BAA3-EE14B5154290}" type="slidenum">
              <a:rPr lang="en-AU" smtClean="0"/>
              <a:pPr/>
              <a:t>9</a:t>
            </a:fld>
            <a:endParaRPr lang="en-AU" dirty="0"/>
          </a:p>
        </p:txBody>
      </p:sp>
      <p:grpSp>
        <p:nvGrpSpPr>
          <p:cNvPr id="20" name="Group 19">
            <a:extLst>
              <a:ext uri="{FF2B5EF4-FFF2-40B4-BE49-F238E27FC236}">
                <a16:creationId xmlns:a16="http://schemas.microsoft.com/office/drawing/2014/main" id="{D16DCC91-E3A0-4AB8-ACC9-83588AD4E048}"/>
              </a:ext>
            </a:extLst>
          </p:cNvPr>
          <p:cNvGrpSpPr/>
          <p:nvPr/>
        </p:nvGrpSpPr>
        <p:grpSpPr>
          <a:xfrm>
            <a:off x="4530338" y="6721159"/>
            <a:ext cx="2272669" cy="351628"/>
            <a:chOff x="8041305" y="6272643"/>
            <a:chExt cx="1623789" cy="351628"/>
          </a:xfrm>
        </p:grpSpPr>
        <p:sp>
          <p:nvSpPr>
            <p:cNvPr id="21" name="Rectangle 20">
              <a:extLst>
                <a:ext uri="{FF2B5EF4-FFF2-40B4-BE49-F238E27FC236}">
                  <a16:creationId xmlns:a16="http://schemas.microsoft.com/office/drawing/2014/main" id="{058370AB-87E3-4082-BF5B-724DB18A25D6}"/>
                </a:ext>
              </a:extLst>
            </p:cNvPr>
            <p:cNvSpPr/>
            <p:nvPr/>
          </p:nvSpPr>
          <p:spPr bwMode="ltGray">
            <a:xfrm>
              <a:off x="8041305" y="6272643"/>
              <a:ext cx="1623789" cy="3516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42781" defTabSz="514112"/>
              <a:r>
                <a:rPr lang="en-NZ" sz="900" i="1" dirty="0">
                  <a:solidFill>
                    <a:srgbClr val="171717"/>
                  </a:solidFill>
                </a:rPr>
                <a:t>Significantly higher / lower </a:t>
              </a:r>
              <a:br>
                <a:rPr lang="en-NZ" sz="900" i="1" dirty="0">
                  <a:solidFill>
                    <a:srgbClr val="171717"/>
                  </a:solidFill>
                </a:rPr>
              </a:br>
              <a:r>
                <a:rPr lang="en-NZ" sz="900" i="1" dirty="0">
                  <a:solidFill>
                    <a:srgbClr val="171717"/>
                  </a:solidFill>
                </a:rPr>
                <a:t>than previous wave at 95%</a:t>
              </a:r>
            </a:p>
          </p:txBody>
        </p:sp>
        <p:sp>
          <p:nvSpPr>
            <p:cNvPr id="22" name="AutoShape 22">
              <a:extLst>
                <a:ext uri="{FF2B5EF4-FFF2-40B4-BE49-F238E27FC236}">
                  <a16:creationId xmlns:a16="http://schemas.microsoft.com/office/drawing/2014/main" id="{2B4875CE-CF0A-496C-8779-D706151C7C8F}"/>
                </a:ext>
              </a:extLst>
            </p:cNvPr>
            <p:cNvSpPr>
              <a:spLocks noChangeArrowheads="1"/>
            </p:cNvSpPr>
            <p:nvPr>
              <p:custDataLst>
                <p:tags r:id="rId5"/>
              </p:custDataLst>
            </p:nvPr>
          </p:nvSpPr>
          <p:spPr bwMode="gray">
            <a:xfrm rot="10800000">
              <a:off x="8218406" y="6373968"/>
              <a:ext cx="120891" cy="168028"/>
            </a:xfrm>
            <a:prstGeom prst="flowChartExtra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7200" rIns="14400" bIns="7200" anchor="ctr">
              <a:noAutofit/>
            </a:bodyPr>
            <a:lstStyle/>
            <a:p>
              <a:pPr defTabSz="514112"/>
              <a:endParaRPr lang="en-NZ" dirty="0">
                <a:solidFill>
                  <a:srgbClr val="171717"/>
                </a:solidFill>
              </a:endParaRPr>
            </a:p>
          </p:txBody>
        </p:sp>
        <p:sp>
          <p:nvSpPr>
            <p:cNvPr id="23" name="AutoShape 20">
              <a:extLst>
                <a:ext uri="{FF2B5EF4-FFF2-40B4-BE49-F238E27FC236}">
                  <a16:creationId xmlns:a16="http://schemas.microsoft.com/office/drawing/2014/main" id="{61F552F0-DFAF-4617-9804-050529BC087B}"/>
                </a:ext>
              </a:extLst>
            </p:cNvPr>
            <p:cNvSpPr>
              <a:spLocks noChangeArrowheads="1"/>
            </p:cNvSpPr>
            <p:nvPr>
              <p:custDataLst>
                <p:tags r:id="rId6"/>
              </p:custDataLst>
            </p:nvPr>
          </p:nvSpPr>
          <p:spPr bwMode="gray">
            <a:xfrm>
              <a:off x="8111989" y="6373968"/>
              <a:ext cx="120891" cy="168028"/>
            </a:xfrm>
            <a:prstGeom prst="flowChartExtract">
              <a:avLst/>
            </a:prstGeom>
            <a:solidFill>
              <a:srgbClr val="00FF00"/>
            </a:solidFill>
            <a:ln w="9525" algn="ctr">
              <a:noFill/>
              <a:miter lim="800000"/>
              <a:headEnd/>
              <a:tailEnd/>
            </a:ln>
            <a:effectLst/>
          </p:spPr>
          <p:txBody>
            <a:bodyPr lIns="14400" tIns="7200" rIns="14400" bIns="7200" anchor="ctr">
              <a:noAutofit/>
            </a:bodyPr>
            <a:lstStyle/>
            <a:p>
              <a:pPr defTabSz="514112"/>
              <a:endParaRPr lang="en-NZ" dirty="0">
                <a:solidFill>
                  <a:srgbClr val="171717"/>
                </a:solidFill>
              </a:endParaRPr>
            </a:p>
          </p:txBody>
        </p:sp>
      </p:grpSp>
      <p:sp>
        <p:nvSpPr>
          <p:cNvPr id="24" name="Rectangle 23">
            <a:extLst>
              <a:ext uri="{FF2B5EF4-FFF2-40B4-BE49-F238E27FC236}">
                <a16:creationId xmlns:a16="http://schemas.microsoft.com/office/drawing/2014/main" id="{2218706B-150F-4EE6-A53D-9658ABB9FC47}"/>
              </a:ext>
            </a:extLst>
          </p:cNvPr>
          <p:cNvSpPr/>
          <p:nvPr/>
        </p:nvSpPr>
        <p:spPr bwMode="ltGray">
          <a:xfrm>
            <a:off x="5482394" y="1004070"/>
            <a:ext cx="4958594" cy="5555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solidFill>
                <a:srgbClr val="FFFFFF"/>
              </a:solidFill>
            </a:endParaRPr>
          </a:p>
        </p:txBody>
      </p:sp>
      <p:sp>
        <p:nvSpPr>
          <p:cNvPr id="25" name="Rectangle 24">
            <a:extLst>
              <a:ext uri="{FF2B5EF4-FFF2-40B4-BE49-F238E27FC236}">
                <a16:creationId xmlns:a16="http://schemas.microsoft.com/office/drawing/2014/main" id="{6962F19D-978B-4CC5-AA8E-C60DF8C0527A}"/>
              </a:ext>
            </a:extLst>
          </p:cNvPr>
          <p:cNvSpPr/>
          <p:nvPr/>
        </p:nvSpPr>
        <p:spPr>
          <a:xfrm flipV="1">
            <a:off x="5482394" y="4155027"/>
            <a:ext cx="4958594" cy="2404905"/>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aphicFrame>
        <p:nvGraphicFramePr>
          <p:cNvPr id="35" name="MAC_628_35">
            <a:extLst>
              <a:ext uri="{FF2B5EF4-FFF2-40B4-BE49-F238E27FC236}">
                <a16:creationId xmlns:a16="http://schemas.microsoft.com/office/drawing/2014/main" id="{2BF53CA1-BF69-4DDC-B620-DB5D16A0F952}"/>
              </a:ext>
            </a:extLst>
          </p:cNvPr>
          <p:cNvGraphicFramePr>
            <a:graphicFrameLocks/>
          </p:cNvGraphicFramePr>
          <p:nvPr>
            <p:custDataLst>
              <p:tags r:id="rId4"/>
            </p:custDataLst>
            <p:extLst>
              <p:ext uri="{D42A27DB-BD31-4B8C-83A1-F6EECF244321}">
                <p14:modId xmlns:p14="http://schemas.microsoft.com/office/powerpoint/2010/main" val="3613055724"/>
              </p:ext>
            </p:extLst>
          </p:nvPr>
        </p:nvGraphicFramePr>
        <p:xfrm>
          <a:off x="5612034" y="1166505"/>
          <a:ext cx="4710526" cy="2988524"/>
        </p:xfrm>
        <a:graphic>
          <a:graphicData uri="http://schemas.openxmlformats.org/drawingml/2006/chart">
            <c:chart xmlns:c="http://schemas.openxmlformats.org/drawingml/2006/chart" xmlns:r="http://schemas.openxmlformats.org/officeDocument/2006/relationships" r:id="rId12"/>
          </a:graphicData>
        </a:graphic>
      </p:graphicFrame>
      <p:sp>
        <p:nvSpPr>
          <p:cNvPr id="38" name="Rectangle 37">
            <a:extLst>
              <a:ext uri="{FF2B5EF4-FFF2-40B4-BE49-F238E27FC236}">
                <a16:creationId xmlns:a16="http://schemas.microsoft.com/office/drawing/2014/main" id="{C5072810-1068-4F7A-82AE-392003CEF79A}"/>
              </a:ext>
            </a:extLst>
          </p:cNvPr>
          <p:cNvSpPr/>
          <p:nvPr/>
        </p:nvSpPr>
        <p:spPr>
          <a:xfrm>
            <a:off x="5487415" y="1051497"/>
            <a:ext cx="4950297" cy="377026"/>
          </a:xfrm>
          <a:prstGeom prst="rect">
            <a:avLst/>
          </a:prstGeom>
        </p:spPr>
        <p:txBody>
          <a:bodyPr wrap="square" lIns="180000" rIns="108000">
            <a:spAutoFit/>
          </a:bodyPr>
          <a:lstStyle/>
          <a:p>
            <a:pPr>
              <a:spcAft>
                <a:spcPts val="0"/>
              </a:spcAft>
            </a:pPr>
            <a:r>
              <a:rPr lang="en-NZ" sz="1100" dirty="0">
                <a:solidFill>
                  <a:schemeClr val="bg1"/>
                </a:solidFill>
                <a:latin typeface="+mn-lt"/>
                <a:ea typeface="National Book" pitchFamily="50" charset="0"/>
                <a:cs typeface="National Black"/>
              </a:rPr>
              <a:t>PERCEPTIONS OF PREDICTED GROWTH</a:t>
            </a:r>
            <a:br>
              <a:rPr lang="en-NZ" sz="700" dirty="0">
                <a:solidFill>
                  <a:schemeClr val="bg1"/>
                </a:solidFill>
                <a:latin typeface="+mn-lt"/>
                <a:ea typeface="National Book" pitchFamily="50" charset="0"/>
                <a:cs typeface="National Black"/>
              </a:rPr>
            </a:br>
            <a:endParaRPr lang="en-NZ" sz="750" b="0" dirty="0">
              <a:solidFill>
                <a:schemeClr val="bg1"/>
              </a:solidFill>
              <a:effectLst/>
              <a:latin typeface="+mn-lt"/>
              <a:ea typeface="National Book" pitchFamily="50" charset="0"/>
            </a:endParaRPr>
          </a:p>
        </p:txBody>
      </p:sp>
      <p:cxnSp>
        <p:nvCxnSpPr>
          <p:cNvPr id="26" name="Straight Connector 25">
            <a:extLst>
              <a:ext uri="{FF2B5EF4-FFF2-40B4-BE49-F238E27FC236}">
                <a16:creationId xmlns:a16="http://schemas.microsoft.com/office/drawing/2014/main" id="{09FC478D-3755-4BF7-AF65-D11811E4DDD0}"/>
              </a:ext>
            </a:extLst>
          </p:cNvPr>
          <p:cNvCxnSpPr/>
          <p:nvPr/>
        </p:nvCxnSpPr>
        <p:spPr>
          <a:xfrm>
            <a:off x="-2062" y="6559648"/>
            <a:ext cx="1044098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631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 name="THINKCELLUNDODONOTDELETE" val="0"/>
  <p:tag name="EXCLUDEHIDDENSLIDES" val="False"/>
  <p:tag name="NUMBEROFPAGES" val="44"/>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Lst>
</file>

<file path=ppt/tags/tag100.xml><?xml version="1.0" encoding="utf-8"?>
<p:tagLst xmlns:a="http://schemas.openxmlformats.org/drawingml/2006/main" xmlns:r="http://schemas.openxmlformats.org/officeDocument/2006/relationships" xmlns:p="http://schemas.openxmlformats.org/presentationml/2006/main">
  <p:tag name="SHP" val="SOURCEBOX"/>
</p:tagLst>
</file>

<file path=ppt/tags/tag10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0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0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wtjAOe_SquWAEp4rGQorg"/>
</p:tagLst>
</file>

<file path=ppt/tags/tag106.xml><?xml version="1.0" encoding="utf-8"?>
<p:tagLst xmlns:a="http://schemas.openxmlformats.org/drawingml/2006/main" xmlns:r="http://schemas.openxmlformats.org/officeDocument/2006/relationships" xmlns:p="http://schemas.openxmlformats.org/presentationml/2006/main">
  <p:tag name="SHP" val="SOURCEBOX"/>
</p:tagLst>
</file>

<file path=ppt/tags/tag10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0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0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1.xml><?xml version="1.0" encoding="utf-8"?>
<p:tagLst xmlns:a="http://schemas.openxmlformats.org/drawingml/2006/main" xmlns:r="http://schemas.openxmlformats.org/officeDocument/2006/relationships" xmlns:p="http://schemas.openxmlformats.org/presentationml/2006/main">
  <p:tag name="SHP" val="LOGO"/>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T8IlVhtgRKO3dExyauxp2Q"/>
</p:tagLst>
</file>

<file path=ppt/tags/tag112.xml><?xml version="1.0" encoding="utf-8"?>
<p:tagLst xmlns:a="http://schemas.openxmlformats.org/drawingml/2006/main" xmlns:r="http://schemas.openxmlformats.org/officeDocument/2006/relationships" xmlns:p="http://schemas.openxmlformats.org/presentationml/2006/main">
  <p:tag name="SHP" val="SOURCEBOX"/>
</p:tagLst>
</file>

<file path=ppt/tags/tag113.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1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1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SHP" val="SOURCEBOX"/>
</p:tagLst>
</file>

<file path=ppt/tags/tag118.xml><?xml version="1.0" encoding="utf-8"?>
<p:tagLst xmlns:a="http://schemas.openxmlformats.org/drawingml/2006/main" xmlns:r="http://schemas.openxmlformats.org/officeDocument/2006/relationships" xmlns:p="http://schemas.openxmlformats.org/presentationml/2006/main">
  <p:tag name="SHP" val="SOURCEBOX"/>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SHP" val="SOURCEBOX"/>
</p:tagLst>
</file>

<file path=ppt/tags/tag12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2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2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24.xml><?xml version="1.0" encoding="utf-8"?>
<p:tagLst xmlns:a="http://schemas.openxmlformats.org/drawingml/2006/main" xmlns:r="http://schemas.openxmlformats.org/officeDocument/2006/relationships" xmlns:p="http://schemas.openxmlformats.org/presentationml/2006/main">
  <p:tag name="SHP" val="SOURCEBOX"/>
</p:tagLst>
</file>

<file path=ppt/tags/tag12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2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27.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28.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2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oxMdzh1mf0V9QpOQ50Chw"/>
</p:tagLst>
</file>

<file path=ppt/tags/tag130.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3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3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3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ZKSHqpqStOmVhZD3qUmTg"/>
</p:tagLst>
</file>

<file path=ppt/tags/tag136.xml><?xml version="1.0" encoding="utf-8"?>
<p:tagLst xmlns:a="http://schemas.openxmlformats.org/drawingml/2006/main" xmlns:r="http://schemas.openxmlformats.org/officeDocument/2006/relationships" xmlns:p="http://schemas.openxmlformats.org/presentationml/2006/main">
  <p:tag name="SHP" val="SOURCEBOX"/>
</p:tagLst>
</file>

<file path=ppt/tags/tag13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3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3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4.xml><?xml version="1.0" encoding="utf-8"?>
<p:tagLst xmlns:a="http://schemas.openxmlformats.org/drawingml/2006/main" xmlns:r="http://schemas.openxmlformats.org/officeDocument/2006/relationships" xmlns:p="http://schemas.openxmlformats.org/presentationml/2006/main">
  <p:tag name="FOOTER" val="LIN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qu.O8hHQhOQ2NuniypOxA"/>
</p:tagLst>
</file>

<file path=ppt/tags/tag142.xml><?xml version="1.0" encoding="utf-8"?>
<p:tagLst xmlns:a="http://schemas.openxmlformats.org/drawingml/2006/main" xmlns:r="http://schemas.openxmlformats.org/officeDocument/2006/relationships" xmlns:p="http://schemas.openxmlformats.org/presentationml/2006/main">
  <p:tag name="SHP" val="SOURCEBOX"/>
</p:tagLst>
</file>

<file path=ppt/tags/tag143.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4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4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46.xml><?xml version="1.0" encoding="utf-8"?>
<p:tagLst xmlns:a="http://schemas.openxmlformats.org/drawingml/2006/main" xmlns:r="http://schemas.openxmlformats.org/officeDocument/2006/relationships" xmlns:p="http://schemas.openxmlformats.org/presentationml/2006/main">
  <p:tag name="SHP" val="SOURCEBOX"/>
</p:tagLst>
</file>

<file path=ppt/tags/tag14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4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4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5.xml><?xml version="1.0" encoding="utf-8"?>
<p:tagLst xmlns:a="http://schemas.openxmlformats.org/drawingml/2006/main" xmlns:r="http://schemas.openxmlformats.org/officeDocument/2006/relationships" xmlns:p="http://schemas.openxmlformats.org/presentationml/2006/main">
  <p:tag name="SHP" val="DOCUMENTDATA"/>
</p:tagLst>
</file>

<file path=ppt/tags/tag150.xml><?xml version="1.0" encoding="utf-8"?>
<p:tagLst xmlns:a="http://schemas.openxmlformats.org/drawingml/2006/main" xmlns:r="http://schemas.openxmlformats.org/officeDocument/2006/relationships" xmlns:p="http://schemas.openxmlformats.org/presentationml/2006/main">
  <p:tag name="SHP" val="SOURCEBOX"/>
</p:tagLst>
</file>

<file path=ppt/tags/tag151.xml><?xml version="1.0" encoding="utf-8"?>
<p:tagLst xmlns:a="http://schemas.openxmlformats.org/drawingml/2006/main" xmlns:r="http://schemas.openxmlformats.org/officeDocument/2006/relationships" xmlns:p="http://schemas.openxmlformats.org/presentationml/2006/main">
  <p:tag name="SHP" val="SOURCEBOX"/>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umwogllHyZDIAsQbqR.Dg"/>
</p:tagLst>
</file>

<file path=ppt/tags/tag154.xml><?xml version="1.0" encoding="utf-8"?>
<p:tagLst xmlns:a="http://schemas.openxmlformats.org/drawingml/2006/main" xmlns:r="http://schemas.openxmlformats.org/officeDocument/2006/relationships" xmlns:p="http://schemas.openxmlformats.org/presentationml/2006/main">
  <p:tag name="SHP" val="SOURCEBOX"/>
</p:tagLst>
</file>

<file path=ppt/tags/tag155.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5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5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58.xml><?xml version="1.0" encoding="utf-8"?>
<p:tagLst xmlns:a="http://schemas.openxmlformats.org/drawingml/2006/main" xmlns:r="http://schemas.openxmlformats.org/officeDocument/2006/relationships" xmlns:p="http://schemas.openxmlformats.org/presentationml/2006/main">
  <p:tag name="SHP" val="SOURCEBOX"/>
</p:tagLst>
</file>

<file path=ppt/tags/tag159.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6.xml><?xml version="1.0" encoding="utf-8"?>
<p:tagLst xmlns:a="http://schemas.openxmlformats.org/drawingml/2006/main" xmlns:r="http://schemas.openxmlformats.org/officeDocument/2006/relationships" xmlns:p="http://schemas.openxmlformats.org/presentationml/2006/main">
  <p:tag name="SHP" val="LOGO"/>
</p:tagLst>
</file>

<file path=ppt/tags/tag160.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6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MWNdBWtS9q8HgHB_i679g"/>
</p:tagLst>
</file>

<file path=ppt/tags/tag164.xml><?xml version="1.0" encoding="utf-8"?>
<p:tagLst xmlns:a="http://schemas.openxmlformats.org/drawingml/2006/main" xmlns:r="http://schemas.openxmlformats.org/officeDocument/2006/relationships" xmlns:p="http://schemas.openxmlformats.org/presentationml/2006/main">
  <p:tag name="SHP" val="SOURCEBOX"/>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8pDpBoBRea7aQt2q7ZUbA"/>
</p:tagLst>
</file>

<file path=ppt/tags/tag167.xml><?xml version="1.0" encoding="utf-8"?>
<p:tagLst xmlns:a="http://schemas.openxmlformats.org/drawingml/2006/main" xmlns:r="http://schemas.openxmlformats.org/officeDocument/2006/relationships" xmlns:p="http://schemas.openxmlformats.org/presentationml/2006/main">
  <p:tag name="SHP" val="SOURCEBOX"/>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nLfD5oARgmxSKtrHWjB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SHP" val="SOURCEBOX"/>
</p:tagLst>
</file>

<file path=ppt/tags/tag17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7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7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HP" val="SOURCEBOX"/>
</p:tagLst>
</file>

<file path=ppt/tags/tag176.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77.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78.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79.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SHP" val="SOURCEBOX"/>
</p:tagLst>
</file>

<file path=ppt/tags/tag18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8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8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84.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85.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86.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87.xml><?xml version="1.0" encoding="utf-8"?>
<p:tagLst xmlns:a="http://schemas.openxmlformats.org/drawingml/2006/main" xmlns:r="http://schemas.openxmlformats.org/officeDocument/2006/relationships" xmlns:p="http://schemas.openxmlformats.org/presentationml/2006/main">
  <p:tag name="SHP" val="SOURCEBOX"/>
</p:tagLst>
</file>

<file path=ppt/tags/tag18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8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91.xml><?xml version="1.0" encoding="utf-8"?>
<p:tagLst xmlns:a="http://schemas.openxmlformats.org/drawingml/2006/main" xmlns:r="http://schemas.openxmlformats.org/officeDocument/2006/relationships" xmlns:p="http://schemas.openxmlformats.org/presentationml/2006/main">
  <p:tag name="SHP" val="SOURCEBOX"/>
</p:tagLst>
</file>

<file path=ppt/tags/tag192.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93.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9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95.xml><?xml version="1.0" encoding="utf-8"?>
<p:tagLst xmlns:a="http://schemas.openxmlformats.org/drawingml/2006/main" xmlns:r="http://schemas.openxmlformats.org/officeDocument/2006/relationships" xmlns:p="http://schemas.openxmlformats.org/presentationml/2006/main">
  <p:tag name="SHP" val="SOURCEBOX"/>
</p:tagLst>
</file>

<file path=ppt/tags/tag196.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197.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198.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199.xml><?xml version="1.0" encoding="utf-8"?>
<p:tagLst xmlns:a="http://schemas.openxmlformats.org/drawingml/2006/main" xmlns:r="http://schemas.openxmlformats.org/officeDocument/2006/relationships" xmlns:p="http://schemas.openxmlformats.org/presentationml/2006/main">
  <p:tag name="SHP" val="SOURCEBOX"/>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01.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02.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03.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0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0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06.xml><?xml version="1.0" encoding="utf-8"?>
<p:tagLst xmlns:a="http://schemas.openxmlformats.org/drawingml/2006/main" xmlns:r="http://schemas.openxmlformats.org/officeDocument/2006/relationships" xmlns:p="http://schemas.openxmlformats.org/presentationml/2006/main">
  <p:tag name="SHP" val="SOURCEBOX"/>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0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nnP2tUzQkAbKiXU6STVCA"/>
</p:tagLst>
</file>

<file path=ppt/tags/tag21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11.xml><?xml version="1.0" encoding="utf-8"?>
<p:tagLst xmlns:a="http://schemas.openxmlformats.org/drawingml/2006/main" xmlns:r="http://schemas.openxmlformats.org/officeDocument/2006/relationships" xmlns:p="http://schemas.openxmlformats.org/presentationml/2006/main">
  <p:tag name="SHP" val="SOURCEBOX"/>
</p:tagLst>
</file>

<file path=ppt/tags/tag212.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13.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1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15.xml><?xml version="1.0" encoding="utf-8"?>
<p:tagLst xmlns:a="http://schemas.openxmlformats.org/drawingml/2006/main" xmlns:r="http://schemas.openxmlformats.org/officeDocument/2006/relationships" xmlns:p="http://schemas.openxmlformats.org/presentationml/2006/main">
  <p:tag name="SHP" val="SOURCEBOX"/>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MWNdBWtS9q8HgHB_i679g"/>
</p:tagLst>
</file>

<file path=ppt/tags/tag218.xml><?xml version="1.0" encoding="utf-8"?>
<p:tagLst xmlns:a="http://schemas.openxmlformats.org/drawingml/2006/main" xmlns:r="http://schemas.openxmlformats.org/officeDocument/2006/relationships" xmlns:p="http://schemas.openxmlformats.org/presentationml/2006/main">
  <p:tag name="SHP" val="SOURCEBOX"/>
</p:tagLst>
</file>

<file path=ppt/tags/tag219.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2.xml><?xml version="1.0" encoding="utf-8"?>
<p:tagLst xmlns:a="http://schemas.openxmlformats.org/drawingml/2006/main" xmlns:r="http://schemas.openxmlformats.org/officeDocument/2006/relationships" xmlns:p="http://schemas.openxmlformats.org/presentationml/2006/main">
  <p:tag name="FOOTER" val="LINE"/>
</p:tagLst>
</file>

<file path=ppt/tags/tag220.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21.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8pDpBoBRea7aQt2q7ZUbA"/>
</p:tagLst>
</file>

<file path=ppt/tags/tag22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2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26.xml><?xml version="1.0" encoding="utf-8"?>
<p:tagLst xmlns:a="http://schemas.openxmlformats.org/drawingml/2006/main" xmlns:r="http://schemas.openxmlformats.org/officeDocument/2006/relationships" xmlns:p="http://schemas.openxmlformats.org/presentationml/2006/main">
  <p:tag name="SHP" val="SOURCEBOX"/>
</p:tagLst>
</file>

<file path=ppt/tags/tag227.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228.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229.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23.xml><?xml version="1.0" encoding="utf-8"?>
<p:tagLst xmlns:a="http://schemas.openxmlformats.org/drawingml/2006/main" xmlns:r="http://schemas.openxmlformats.org/officeDocument/2006/relationships" xmlns:p="http://schemas.openxmlformats.org/presentationml/2006/main">
  <p:tag name="SHP" val="DOCUMENTDATA"/>
</p:tagLst>
</file>

<file path=ppt/tags/tag24.xml><?xml version="1.0" encoding="utf-8"?>
<p:tagLst xmlns:a="http://schemas.openxmlformats.org/drawingml/2006/main" xmlns:r="http://schemas.openxmlformats.org/officeDocument/2006/relationships" xmlns:p="http://schemas.openxmlformats.org/presentationml/2006/main">
  <p:tag name="SHP" val="LOGO"/>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oxMdzh1mf0V9QpOQ50Chw"/>
</p:tagLst>
</file>

<file path=ppt/tags/tag27.xml><?xml version="1.0" encoding="utf-8"?>
<p:tagLst xmlns:a="http://schemas.openxmlformats.org/drawingml/2006/main" xmlns:r="http://schemas.openxmlformats.org/officeDocument/2006/relationships" xmlns:p="http://schemas.openxmlformats.org/presentationml/2006/main">
  <p:tag name="FOOTER" val="LINE"/>
</p:tagLst>
</file>

<file path=ppt/tags/tag28.xml><?xml version="1.0" encoding="utf-8"?>
<p:tagLst xmlns:a="http://schemas.openxmlformats.org/drawingml/2006/main" xmlns:r="http://schemas.openxmlformats.org/officeDocument/2006/relationships" xmlns:p="http://schemas.openxmlformats.org/presentationml/2006/main">
  <p:tag name="SHP" val="DOCUMENTDATA"/>
</p:tagLst>
</file>

<file path=ppt/tags/tag29.xml><?xml version="1.0" encoding="utf-8"?>
<p:tagLst xmlns:a="http://schemas.openxmlformats.org/drawingml/2006/main" xmlns:r="http://schemas.openxmlformats.org/officeDocument/2006/relationships" xmlns:p="http://schemas.openxmlformats.org/presentationml/2006/main">
  <p:tag name="SHP" val="LOGO"/>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ai1Lgs8S3S_0xyHi_4o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LIDE" val="COV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Sa7Rq_0zE5g02UfhtMClg"/>
</p:tagLst>
</file>

<file path=ppt/tags/tag36.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37.xml><?xml version="1.0" encoding="utf-8"?>
<p:tagLst xmlns:a="http://schemas.openxmlformats.org/drawingml/2006/main" xmlns:r="http://schemas.openxmlformats.org/officeDocument/2006/relationships" xmlns:p="http://schemas.openxmlformats.org/presentationml/2006/main">
  <p:tag name="SLIDE" val="INDEX"/>
  <p:tag name="INDEX" val="2"/>
  <p:tag name="PAGENUMBERS" val="True"/>
</p:tagLst>
</file>

<file path=ppt/tags/tag38.xml><?xml version="1.0" encoding="utf-8"?>
<p:tagLst xmlns:a="http://schemas.openxmlformats.org/drawingml/2006/main" xmlns:r="http://schemas.openxmlformats.org/officeDocument/2006/relationships" xmlns:p="http://schemas.openxmlformats.org/presentationml/2006/main">
  <p:tag name="SHP" val="TABLE"/>
</p:tagLst>
</file>

<file path=ppt/tags/tag39.xml><?xml version="1.0" encoding="utf-8"?>
<p:tagLst xmlns:a="http://schemas.openxmlformats.org/drawingml/2006/main" xmlns:r="http://schemas.openxmlformats.org/officeDocument/2006/relationships" xmlns:p="http://schemas.openxmlformats.org/presentationml/2006/main">
  <p:tag name="SHP" val="TABLE"/>
</p:tagLst>
</file>

<file path=ppt/tags/tag4.xml><?xml version="1.0" encoding="utf-8"?>
<p:tagLst xmlns:a="http://schemas.openxmlformats.org/drawingml/2006/main" xmlns:r="http://schemas.openxmlformats.org/officeDocument/2006/relationships" xmlns:p="http://schemas.openxmlformats.org/presentationml/2006/main">
  <p:tag name="FOOTER" val="LINE"/>
</p:tagLst>
</file>

<file path=ppt/tags/tag40.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41.xml><?xml version="1.0" encoding="utf-8"?>
<p:tagLst xmlns:a="http://schemas.openxmlformats.org/drawingml/2006/main" xmlns:r="http://schemas.openxmlformats.org/officeDocument/2006/relationships" xmlns:p="http://schemas.openxmlformats.org/presentationml/2006/main">
  <p:tag name="WIDTH" val="55.00024"/>
  <p:tag name="HEIGHT" val="28.62504"/>
  <p:tag name="TOP" val="122.1602"/>
  <p:tag name="LEFT" val="27.69157"/>
</p:tagLst>
</file>

<file path=ppt/tags/tag42.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43.xml><?xml version="1.0" encoding="utf-8"?>
<p:tagLst xmlns:a="http://schemas.openxmlformats.org/drawingml/2006/main" xmlns:r="http://schemas.openxmlformats.org/officeDocument/2006/relationships" xmlns:p="http://schemas.openxmlformats.org/presentationml/2006/main">
  <p:tag name="TNSLINK" val="&lt;Workbook&gt;DATA FOR PACK.xlsx&lt;/Workbook&gt;&#10;&lt;Worksheet&gt;5&lt;/Worksheet&gt;&#10;&lt;Path&gt;K:\Air New Zealand\2. Ad Hoc Work\2012\264100212 AUST Tracker\Dataset &amp; Syntax&lt;/Path&gt;&#10;&lt;RangeOption&gt;3&lt;/RangeOption&gt;&#10;&lt;DataRange&gt;$A$43:$G$61&lt;/DataRange&gt;&#10;"/>
  <p:tag name="WIDTH" val="323.7498"/>
  <p:tag name="HEIGHT" val="360.125"/>
  <p:tag name="TOP" val="155.5001"/>
  <p:tag name="LEFT" val="74.54756"/>
</p:tagLst>
</file>

<file path=ppt/tags/tag44.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45.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46.xml><?xml version="1.0" encoding="utf-8"?>
<p:tagLst xmlns:a="http://schemas.openxmlformats.org/drawingml/2006/main" xmlns:r="http://schemas.openxmlformats.org/officeDocument/2006/relationships" xmlns:p="http://schemas.openxmlformats.org/presentationml/2006/main">
  <p:tag name="TNSLINK" val="&lt;Workbook&gt;DATA FOR PACK.xlsx&lt;/Workbook&gt;&#10;&lt;Worksheet&gt;5&lt;/Worksheet&gt;&#10;&lt;Path&gt;K:\Air New Zealand\2. Ad Hoc Work\2012\264100212 AUST Tracker\Dataset &amp; Syntax&lt;/Path&gt;&#10;&lt;RangeOption&gt;3&lt;/RangeOption&gt;&#10;&lt;DataRange&gt;$A$43:$G$61&lt;/DataRange&gt;&#10;"/>
  <p:tag name="WIDTH" val="323.7498"/>
  <p:tag name="HEIGHT" val="360.125"/>
  <p:tag name="TOP" val="155.5001"/>
  <p:tag name="LEFT" val="74.54756"/>
</p:tagLst>
</file>

<file path=ppt/tags/tag47.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48.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Gu2VzmmQW.4xhFkAMxr_w"/>
</p:tagLst>
</file>

<file path=ppt/tags/tag51.xml><?xml version="1.0" encoding="utf-8"?>
<p:tagLst xmlns:a="http://schemas.openxmlformats.org/drawingml/2006/main" xmlns:r="http://schemas.openxmlformats.org/officeDocument/2006/relationships" xmlns:p="http://schemas.openxmlformats.org/presentationml/2006/main">
  <p:tag name="TNSLINK" val="&lt;Workbook&gt;DATA FOR PACK.xlsx&lt;/Workbook&gt;&#10;&lt;Worksheet&gt;5&lt;/Worksheet&gt;&#10;&lt;Path&gt;K:\Air New Zealand\2. Ad Hoc Work\2012\264100212 AUST Tracker\Dataset &amp; Syntax&lt;/Path&gt;&#10;&lt;RangeOption&gt;3&lt;/RangeOption&gt;&#10;&lt;DataRange&gt;$A$43:$G$61&lt;/DataRange&gt;&#10;"/>
  <p:tag name="WIDTH" val="323.7498"/>
  <p:tag name="HEIGHT" val="360.125"/>
  <p:tag name="TOP" val="155.5001"/>
  <p:tag name="LEFT" val="74.54756"/>
</p:tagLst>
</file>

<file path=ppt/tags/tag5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5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54.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SHP" val="SOURCEBOX"/>
</p:tagLst>
</file>

<file path=ppt/tags/tag57.xml><?xml version="1.0" encoding="utf-8"?>
<p:tagLst xmlns:a="http://schemas.openxmlformats.org/drawingml/2006/main" xmlns:r="http://schemas.openxmlformats.org/officeDocument/2006/relationships" xmlns:p="http://schemas.openxmlformats.org/presentationml/2006/main">
  <p:tag name="WIDTH" val="770.3751"/>
  <p:tag name="HEIGHT" val="360.125"/>
  <p:tag name="TOP" val="155.5"/>
  <p:tag name="LEFT" val="25.75"/>
</p:tagLst>
</file>

<file path=ppt/tags/tag5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59.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6.xml><?xml version="1.0" encoding="utf-8"?>
<p:tagLst xmlns:a="http://schemas.openxmlformats.org/drawingml/2006/main" xmlns:r="http://schemas.openxmlformats.org/officeDocument/2006/relationships" xmlns:p="http://schemas.openxmlformats.org/presentationml/2006/main">
  <p:tag name="SHP" val="LOGO"/>
</p:tagLst>
</file>

<file path=ppt/tags/tag6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csqtx.SyeHV4WfjY96Mw"/>
</p:tagLst>
</file>

<file path=ppt/tags/tag63.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64.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65.xml><?xml version="1.0" encoding="utf-8"?>
<p:tagLst xmlns:a="http://schemas.openxmlformats.org/drawingml/2006/main" xmlns:r="http://schemas.openxmlformats.org/officeDocument/2006/relationships" xmlns:p="http://schemas.openxmlformats.org/presentationml/2006/main">
  <p:tag name="SHP" val="SOURCEBOX"/>
</p:tagLst>
</file>

<file path=ppt/tags/tag6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6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68.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1.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2.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3.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4.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5.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6.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7.xml><?xml version="1.0" encoding="utf-8"?>
<p:tagLst xmlns:a="http://schemas.openxmlformats.org/drawingml/2006/main" xmlns:r="http://schemas.openxmlformats.org/officeDocument/2006/relationships" xmlns:p="http://schemas.openxmlformats.org/presentationml/2006/main">
  <p:tag name="WIDTH" val="53.85827"/>
  <p:tag name="HEIGHT" val="56.69291"/>
  <p:tag name="TOP" val="194.4054"/>
  <p:tag name="LEFT" val="24.87354"/>
</p:tagLst>
</file>

<file path=ppt/tags/tag78.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79.xml><?xml version="1.0" encoding="utf-8"?>
<p:tagLst xmlns:a="http://schemas.openxmlformats.org/drawingml/2006/main" xmlns:r="http://schemas.openxmlformats.org/officeDocument/2006/relationships" xmlns:p="http://schemas.openxmlformats.org/presentationml/2006/main">
  <p:tag name="SHP" val="SOURCEBOX"/>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s5TPEkjGqxRHhdoJMmJiw"/>
</p:tagLst>
</file>

<file path=ppt/tags/tag80.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1.xml><?xml version="1.0" encoding="utf-8"?>
<p:tagLst xmlns:a="http://schemas.openxmlformats.org/drawingml/2006/main" xmlns:r="http://schemas.openxmlformats.org/officeDocument/2006/relationships" xmlns:p="http://schemas.openxmlformats.org/presentationml/2006/main">
  <p:tag name="WIDTH" val="704.925"/>
  <p:tag name="HEIGHT" val="54.52732"/>
  <p:tag name="TOP" val="281.9977"/>
  <p:tag name="LEFT" val="89.6"/>
</p:tagLst>
</file>

<file path=ppt/tags/tag82.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4.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5.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8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8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v.0BhiF0pdUVHfZqYlp5w"/>
</p:tagLst>
</file>

<file path=ppt/tags/tag9.xml><?xml version="1.0" encoding="utf-8"?>
<p:tagLst xmlns:a="http://schemas.openxmlformats.org/drawingml/2006/main" xmlns:r="http://schemas.openxmlformats.org/officeDocument/2006/relationships" xmlns:p="http://schemas.openxmlformats.org/presentationml/2006/main">
  <p:tag name="FOOTER" val="LINE"/>
</p:tagLst>
</file>

<file path=ppt/tags/tag90.xml><?xml version="1.0" encoding="utf-8"?>
<p:tagLst xmlns:a="http://schemas.openxmlformats.org/drawingml/2006/main" xmlns:r="http://schemas.openxmlformats.org/officeDocument/2006/relationships" xmlns:p="http://schemas.openxmlformats.org/presentationml/2006/main">
  <p:tag name="SHP" val="SOURCEBOX"/>
</p:tagLst>
</file>

<file path=ppt/tags/tag91.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92.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93.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94.xml><?xml version="1.0" encoding="utf-8"?>
<p:tagLst xmlns:a="http://schemas.openxmlformats.org/drawingml/2006/main" xmlns:r="http://schemas.openxmlformats.org/officeDocument/2006/relationships" xmlns:p="http://schemas.openxmlformats.org/presentationml/2006/main">
  <p:tag name="SHP" val="SOURCEBOX"/>
</p:tagLst>
</file>

<file path=ppt/tags/tag95.xml><?xml version="1.0" encoding="utf-8"?>
<p:tagLst xmlns:a="http://schemas.openxmlformats.org/drawingml/2006/main" xmlns:r="http://schemas.openxmlformats.org/officeDocument/2006/relationships" xmlns:p="http://schemas.openxmlformats.org/presentationml/2006/main">
  <p:tag name="WIDTH" val="177.6557"/>
  <p:tag name="HEIGHT" val="27.53559"/>
  <p:tag name="TOP" val="556.9691"/>
  <p:tag name="LEFT" val="541.8345"/>
</p:tagLst>
</file>

<file path=ppt/tags/tag96.xml><?xml version="1.0" encoding="utf-8"?>
<p:tagLst xmlns:a="http://schemas.openxmlformats.org/drawingml/2006/main" xmlns:r="http://schemas.openxmlformats.org/officeDocument/2006/relationships" xmlns:p="http://schemas.openxmlformats.org/presentationml/2006/main">
  <p:tag name="WIDTH" val="12"/>
  <p:tag name="HEIGHT" val="12"/>
  <p:tag name="TOP" val="563.5251"/>
  <p:tag name="LEFT" val="526.3444"/>
</p:tagLst>
</file>

<file path=ppt/tags/tag97.xml><?xml version="1.0" encoding="utf-8"?>
<p:tagLst xmlns:a="http://schemas.openxmlformats.org/drawingml/2006/main" xmlns:r="http://schemas.openxmlformats.org/officeDocument/2006/relationships" xmlns:p="http://schemas.openxmlformats.org/presentationml/2006/main">
  <p:tag name="WIDTH" val="12"/>
  <p:tag name="HEIGHT" val="12"/>
  <p:tag name="TOP" val="172.6455"/>
  <p:tag name="LEFT" val="710.3052"/>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dCI8QxU0dKGxOdWNUn1nw"/>
</p:tagLst>
</file>

<file path=ppt/theme/theme1.xml><?xml version="1.0" encoding="utf-8"?>
<a:theme xmlns:a="http://schemas.openxmlformats.org/drawingml/2006/main" name="SLSL5_MASTER_A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SLSL5_MASTER_B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LSL5_MASTER_C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1_SLSL5_MASTER_A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1_SLSL5_MASTER_C_5.0.1">
  <a:themeElements>
    <a:clrScheme name="TNZ_2016 NEW">
      <a:dk1>
        <a:srgbClr val="171717"/>
      </a:dk1>
      <a:lt1>
        <a:srgbClr val="FFFFFF"/>
      </a:lt1>
      <a:dk2>
        <a:srgbClr val="CF111E"/>
      </a:dk2>
      <a:lt2>
        <a:srgbClr val="29ADE5"/>
      </a:lt2>
      <a:accent1>
        <a:srgbClr val="171717"/>
      </a:accent1>
      <a:accent2>
        <a:srgbClr val="0093DE"/>
      </a:accent2>
      <a:accent3>
        <a:srgbClr val="66B32E"/>
      </a:accent3>
      <a:accent4>
        <a:srgbClr val="FF7529"/>
      </a:accent4>
      <a:accent5>
        <a:srgbClr val="216585"/>
      </a:accent5>
      <a:accent6>
        <a:srgbClr val="FBB011"/>
      </a:accent6>
      <a:hlink>
        <a:srgbClr val="2D2D2D"/>
      </a:hlink>
      <a:folHlink>
        <a:srgbClr val="0093DE"/>
      </a:folHlink>
    </a:clrScheme>
    <a:fontScheme name="KANTA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689B5A41D63A642B1BB9786A4DBC92A" ma:contentTypeVersion="614" ma:contentTypeDescription="Create a new document." ma:contentTypeScope="" ma:versionID="bc02286e93aefea04b7aba5b97aeac19">
  <xsd:schema xmlns:xsd="http://www.w3.org/2001/XMLSchema" xmlns:xs="http://www.w3.org/2001/XMLSchema" xmlns:p="http://schemas.microsoft.com/office/2006/metadata/properties" xmlns:ns1="http://schemas.microsoft.com/sharepoint/v3" xmlns:ns2="4e6ed687-fa3d-459a-b729-d2c7fab131ac" xmlns:ns3="2531095e-1175-4402-90e0-dccde30c5238" xmlns:ns4="http://schemas.microsoft.com/sharepoint/v4" targetNamespace="http://schemas.microsoft.com/office/2006/metadata/properties" ma:root="true" ma:fieldsID="b26158a1b22c593d67627519a02f045f" ns1:_="" ns2:_="" ns3:_="" ns4:_="">
    <xsd:import namespace="http://schemas.microsoft.com/sharepoint/v3"/>
    <xsd:import namespace="4e6ed687-fa3d-459a-b729-d2c7fab131ac"/>
    <xsd:import namespace="2531095e-1175-4402-90e0-dccde30c523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IconOverlay" minOccurs="0"/>
                <xsd:element ref="ns1:_vti_ItemDeclaredRecord" minOccurs="0"/>
                <xsd:element ref="ns1:_vti_ItemHoldRecordStatus" minOccurs="0"/>
                <xsd:element ref="ns2:SharedWithUsers" minOccurs="0"/>
                <xsd:element ref="ns2:SharedWithDetails" minOccurs="0"/>
                <xsd:element ref="ns3:MediaServiceAutoTags"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4" nillable="true" ma:displayName="Declared Record" ma:hidden="true" ma:internalName="_vti_ItemDeclaredRecord" ma:readOnly="true">
      <xsd:simpleType>
        <xsd:restriction base="dms:DateTime"/>
      </xsd:simpleType>
    </xsd:element>
    <xsd:element name="_vti_ItemHoldRecordStatus" ma:index="1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6ed687-fa3d-459a-b729-d2c7fab131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31095e-1175-4402-90e0-dccde30c52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e6ed687-fa3d-459a-b729-d2c7fab131ac">COMMS-1116278384-2086</_dlc_DocId>
    <_dlc_DocIdUrl xmlns="4e6ed687-fa3d-459a-b729-d2c7fab131ac">
      <Url>https://tourismnz.sharepoint.com/sites/communications/_layouts/15/DocIdRedir.aspx?ID=COMMS-1116278384-2086</Url>
      <Description>COMMS-1116278384-2086</Description>
    </_dlc_DocIdUrl>
  </documentManagement>
</p:properties>
</file>

<file path=customXml/itemProps1.xml><?xml version="1.0" encoding="utf-8"?>
<ds:datastoreItem xmlns:ds="http://schemas.openxmlformats.org/officeDocument/2006/customXml" ds:itemID="{A66720E8-8D17-416A-8922-CE0D4390DD94}">
  <ds:schemaRefs>
    <ds:schemaRef ds:uri="http://schemas.microsoft.com/sharepoint/events"/>
  </ds:schemaRefs>
</ds:datastoreItem>
</file>

<file path=customXml/itemProps2.xml><?xml version="1.0" encoding="utf-8"?>
<ds:datastoreItem xmlns:ds="http://schemas.openxmlformats.org/officeDocument/2006/customXml" ds:itemID="{CB760F2E-7497-44C7-9559-E3C87CD7A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6ed687-fa3d-459a-b729-d2c7fab131ac"/>
    <ds:schemaRef ds:uri="2531095e-1175-4402-90e0-dccde30c523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D877F-9092-41FA-8E54-4C74836450B9}">
  <ds:schemaRefs>
    <ds:schemaRef ds:uri="http://schemas.microsoft.com/sharepoint/v3/contenttype/forms"/>
  </ds:schemaRefs>
</ds:datastoreItem>
</file>

<file path=customXml/itemProps4.xml><?xml version="1.0" encoding="utf-8"?>
<ds:datastoreItem xmlns:ds="http://schemas.openxmlformats.org/officeDocument/2006/customXml" ds:itemID="{71A1C7EA-41AE-4FD9-A822-D89AFC145199}">
  <ds:schemaRefs>
    <ds:schemaRef ds:uri="http://schemas.openxmlformats.org/package/2006/metadata/core-properties"/>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09b5daf9-a81e-46fe-8e2f-dfe205d00a93"/>
    <ds:schemaRef ds:uri="http://purl.org/dc/dcmitype/"/>
    <ds:schemaRef ds:uri="http://schemas.microsoft.com/sharepoint/v4"/>
    <ds:schemaRef ds:uri="4e6ed687-fa3d-459a-b729-d2c7fab131ac"/>
  </ds:schemaRefs>
</ds:datastoreItem>
</file>

<file path=docProps/app.xml><?xml version="1.0" encoding="utf-8"?>
<Properties xmlns="http://schemas.openxmlformats.org/officeDocument/2006/extended-properties" xmlns:vt="http://schemas.openxmlformats.org/officeDocument/2006/docPropsVTypes">
  <Template/>
  <TotalTime>19320</TotalTime>
  <Words>5897</Words>
  <Application>Microsoft Office PowerPoint</Application>
  <PresentationFormat>Custom</PresentationFormat>
  <Paragraphs>959</Paragraphs>
  <Slides>44</Slides>
  <Notes>34</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SLSL5_MASTER_A_5.0.1</vt:lpstr>
      <vt:lpstr>SLSL5_MASTER_B_5.0.1</vt:lpstr>
      <vt:lpstr>SLSL5_MASTER_C_5.0.1</vt:lpstr>
      <vt:lpstr>1_SLSL5_MASTER_A_5.0.1</vt:lpstr>
      <vt:lpstr>1_SLSL5_MASTER_C_5.0.1</vt:lpstr>
      <vt:lpstr>Mood of the Nation New Zealanders' perceptions of international visitors March 2020</vt:lpstr>
      <vt:lpstr>Introduction </vt:lpstr>
      <vt:lpstr>Contents</vt:lpstr>
      <vt:lpstr>Research approach</vt:lpstr>
      <vt:lpstr>Research approach</vt:lpstr>
      <vt:lpstr>Key insights</vt:lpstr>
      <vt:lpstr>KEY INSIGHTS (page 1 of 3)</vt:lpstr>
      <vt:lpstr>KEY INSIGHTS (page 2 of 3)</vt:lpstr>
      <vt:lpstr>KEY INSIGHTS (page 3 of 3)</vt:lpstr>
      <vt:lpstr>Detailed insights</vt:lpstr>
      <vt:lpstr>The vast majority of New Zealanders continue to agree that international tourism is good for New Zealand, with no change in this sentiment compared to a year ago</vt:lpstr>
      <vt:lpstr>New Zealanders generally agree that they personally are open and welcoming of international tourists, however fewer agree that other New Zealanders feel the same way</vt:lpstr>
      <vt:lpstr>Information in the national media outlets and personal experience continue to have the most influence on the views New Zealanders have about international tourism </vt:lpstr>
      <vt:lpstr>1 in 5 New Zealanders who know how many international visitors New Zealand attracts annually, an increase compared to November 2019, but similar Match 2019 and prior waves</vt:lpstr>
      <vt:lpstr>A quarter of New Zealanders know the number of people directly or indirectly employed in the tourism industry, a significant increase compared to November 2019</vt:lpstr>
      <vt:lpstr>The majority of New Zealanders continue to think tourism is one of the top three revenue earners, while only 11% know that it is number one</vt:lpstr>
      <vt:lpstr>There has been a seasonal uplift in the proportion of New Zealanders who think New Zealand attracts too many international visitors – the current levels are in line with March last year</vt:lpstr>
      <vt:lpstr>The perception of international visitor volumes remains stable, with half of New Zealanders agreeing that it is just right</vt:lpstr>
      <vt:lpstr>Top reasons for New Zealanders thinking that there are too many international visitors include a lack of adequate infrastructure, environmental damage and overcrowding</vt:lpstr>
      <vt:lpstr>Economic benefits and job creation and that there is still enough capacity to accommodate more visitors remain the top reasons why some New Zealanders feel there are too few international visitors</vt:lpstr>
      <vt:lpstr>The proportion of New Zealanders who think the current number of international tourists puts too much pressure on New Zealand has been relatively stable over the last year, currently at 42%</vt:lpstr>
      <vt:lpstr>Pressure on infrastructure continues to be the top concern New Zealanders have with international tourism, while concerns around ill-equipped roads have increased significantly compared to November 2019</vt:lpstr>
      <vt:lpstr>The proportion of New Zealanders who believe that some places are under more pressure than others has remained unchanged over the past year, currently at 37%</vt:lpstr>
      <vt:lpstr>Queenstown and Auckland continue to be the main places perceived to be under the most pressure; perceptions of pressure on Rotorua in particular have increased compared to November last year, but similar to March last year</vt:lpstr>
      <vt:lpstr>The proportion of New Zealanders that feel the predicted future growth of international visitors is too high remains stable over the past year</vt:lpstr>
      <vt:lpstr>A lack of adequate infrastructure, poor experiences for locals and environmental damage are the key reasons why New Zealanders feel the predicted growth is too much</vt:lpstr>
      <vt:lpstr>Economic growth and perceptions that we have capacity to accommodate more visitors if the growth is well managed are the main reasons why New Zealanders think the predicted growth is not enough; this view is consistent with previous waves</vt:lpstr>
      <vt:lpstr>Key perceived benefits of tourism are economic growth for the regions and businesses as well as employment opportunities; economic growth as a predicted benefit shows a significant increase from previous waves</vt:lpstr>
      <vt:lpstr>Perceptions of the adverse impacts of tourism see a significant increase in traffic congestion and road accidents, other top concerns include risk of serious road accidents and increased littering</vt:lpstr>
      <vt:lpstr>The strength of perceived benefits of international tourism varies by region, with residents of Auckland, Wellington and Manawatu-Whanganui regions having the strongest perceptions of benefits from tourism</vt:lpstr>
      <vt:lpstr>Perceptions of negative impacts of tourism are strongest among those residing in Otago and the West Coast</vt:lpstr>
      <vt:lpstr>The proportion of New Zealanders who agree that action is being taken by government and industry to address the pressures of tourism growth has plateaued compared to previous waves</vt:lpstr>
      <vt:lpstr>The vast majority of New Zealanders continue to believe that the initiatives such as Tiaki are important in helping visitors travel safely and conscientiously in New Zealand</vt:lpstr>
      <vt:lpstr>Appendix: measures by region</vt:lpstr>
      <vt:lpstr>Wellington and Otago residents are more likely to overestimate annual visitor numbers</vt:lpstr>
      <vt:lpstr>Otago and West Coast residents are more likely to overestimate the number of New Zealand workers employed in the tourism industry</vt:lpstr>
      <vt:lpstr>Bay of Plenty and Otago residents are more likely to know that tourism is New Zealand's number 1 export, whilst Aucklanders tend to underestimate the value of tourism</vt:lpstr>
      <vt:lpstr>Again, Otago residents are more likely to perceive there to be too many international visitors</vt:lpstr>
      <vt:lpstr>Unsurprisingly, residents of Otago are more likely to perceive there to be too much pressure from international visitors while Auckland residents are more likely to think New Zealand is well-equipped to handle it</vt:lpstr>
      <vt:lpstr>Bay of Plenty and Otago residents are more likely to believe that the predicted growth is too much</vt:lpstr>
      <vt:lpstr>Gisborne/Hawkes Bay residents have the lowest level of agreement that action is being taken to address the pressures of tourism growth</vt:lpstr>
      <vt:lpstr>Queenstown residents are more likely to think there is too much pressure from international visitors compared to the rest of Otago</vt:lpstr>
      <vt:lpstr>Queenstown residents’ opinions on the positive impacts of international tourism on the country are similar to those from rest of Otago</vt:lpstr>
      <vt:lpstr>Residents of Queenstown are significantly more likely to perceive negative impacts of tourism on the risk of serious road accidents and increased littering, compared to the rest of Otago</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city short breaks drive incremental visits to New Zealand?_Summary of consumer insights_</dc:title>
  <dc:creator>Coles, Scott (TSAUK)</dc:creator>
  <cp:keywords>DRAFT FOR DISCUSSION/NOT FINALISED FOR SHARING</cp:keywords>
  <dc:description>October 2016</dc:description>
  <cp:lastModifiedBy>Renee Carter</cp:lastModifiedBy>
  <cp:revision>1522</cp:revision>
  <cp:lastPrinted>2018-11-22T04:04:03Z</cp:lastPrinted>
  <dcterms:created xsi:type="dcterms:W3CDTF">2013-11-01T12:21:08Z</dcterms:created>
  <dcterms:modified xsi:type="dcterms:W3CDTF">2020-05-04T23:02:04Z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0x0101007689B5A41D63A642B1BB9786A4DBC92A</vt:lpwstr>
  </property>
  <property fmtid="{D5CDD505-2E9C-101B-9397-08002B2CF9AE}" pid="3" name="_dlc_DocIdItemGuid">
    <vt:lpwstr>6b7d31f1-a6f6-405a-a807-0cc2bd4a74c2</vt:lpwstr>
  </property>
</Properties>
</file>