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84" r:id="rId3"/>
  </p:sldMasterIdLst>
  <p:notesMasterIdLst>
    <p:notesMasterId r:id="rId15"/>
  </p:notesMasterIdLst>
  <p:sldIdLst>
    <p:sldId id="351" r:id="rId4"/>
    <p:sldId id="362" r:id="rId5"/>
    <p:sldId id="361" r:id="rId6"/>
    <p:sldId id="360" r:id="rId7"/>
    <p:sldId id="359" r:id="rId8"/>
    <p:sldId id="358" r:id="rId9"/>
    <p:sldId id="357" r:id="rId10"/>
    <p:sldId id="339" r:id="rId11"/>
    <p:sldId id="356" r:id="rId12"/>
    <p:sldId id="338" r:id="rId13"/>
    <p:sldId id="336" r:id="rId14"/>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a:srgbClr val="349384"/>
    <a:srgbClr val="BD4634"/>
    <a:srgbClr val="BFBFBF"/>
    <a:srgbClr val="8497B0"/>
    <a:srgbClr val="7F7F7F"/>
    <a:srgbClr val="595959"/>
    <a:srgbClr val="BF4633"/>
    <a:srgbClr val="329585"/>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98" autoAdjust="0"/>
    <p:restoredTop sz="94660"/>
  </p:normalViewPr>
  <p:slideViewPr>
    <p:cSldViewPr snapToGrid="0">
      <p:cViewPr varScale="1">
        <p:scale>
          <a:sx n="108" d="100"/>
          <a:sy n="108" d="100"/>
        </p:scale>
        <p:origin x="1050" y="96"/>
      </p:cViewPr>
      <p:guideLst>
        <p:guide orient="horz" pos="2160"/>
        <p:guide pos="312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402186941527203E-2"/>
          <c:y val="7.6682787159678602E-3"/>
          <c:w val="0.71115560863525995"/>
          <c:h val="0.99233172128403202"/>
        </c:manualLayout>
      </c:layout>
      <c:doughnutChart>
        <c:varyColors val="1"/>
        <c:ser>
          <c:idx val="0"/>
          <c:order val="0"/>
          <c:tx>
            <c:strRef>
              <c:f>Sheet1!$B$1</c:f>
              <c:strCache>
                <c:ptCount val="1"/>
                <c:pt idx="0">
                  <c:v>Column1</c:v>
                </c:pt>
              </c:strCache>
            </c:strRef>
          </c:tx>
          <c:dPt>
            <c:idx val="0"/>
            <c:bubble3D val="0"/>
            <c:spPr>
              <a:solidFill>
                <a:srgbClr val="44546A"/>
              </a:solidFill>
              <a:ln w="19050">
                <a:solidFill>
                  <a:schemeClr val="lt1"/>
                </a:solidFill>
              </a:ln>
              <a:effectLst/>
            </c:spPr>
            <c:extLst>
              <c:ext xmlns:c16="http://schemas.microsoft.com/office/drawing/2014/chart" uri="{C3380CC4-5D6E-409C-BE32-E72D297353CC}">
                <c16:uniqueId val="{00000001-570D-487F-A284-19544AFF1AA3}"/>
              </c:ext>
            </c:extLst>
          </c:dPt>
          <c:dPt>
            <c:idx val="1"/>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3-570D-487F-A284-19544AFF1AA3}"/>
              </c:ext>
            </c:extLst>
          </c:dPt>
          <c:dPt>
            <c:idx val="2"/>
            <c:bubble3D val="0"/>
            <c:spPr>
              <a:solidFill>
                <a:srgbClr val="329585"/>
              </a:solidFill>
              <a:ln w="19050">
                <a:solidFill>
                  <a:schemeClr val="lt1"/>
                </a:solidFill>
              </a:ln>
              <a:effectLst/>
            </c:spPr>
            <c:extLst>
              <c:ext xmlns:c16="http://schemas.microsoft.com/office/drawing/2014/chart" uri="{C3380CC4-5D6E-409C-BE32-E72D297353CC}">
                <c16:uniqueId val="{00000005-570D-487F-A284-19544AFF1AA3}"/>
              </c:ext>
            </c:extLst>
          </c:dPt>
          <c:dPt>
            <c:idx val="3"/>
            <c:bubble3D val="0"/>
            <c:spPr>
              <a:solidFill>
                <a:srgbClr val="BF4633"/>
              </a:solidFill>
              <a:ln w="19050">
                <a:solidFill>
                  <a:schemeClr val="lt1"/>
                </a:solidFill>
              </a:ln>
              <a:effectLst/>
            </c:spPr>
            <c:extLst>
              <c:ext xmlns:c16="http://schemas.microsoft.com/office/drawing/2014/chart" uri="{C3380CC4-5D6E-409C-BE32-E72D297353CC}">
                <c16:uniqueId val="{00000007-570D-487F-A284-19544AFF1AA3}"/>
              </c:ext>
            </c:extLst>
          </c:dPt>
          <c:dPt>
            <c:idx val="4"/>
            <c:bubble3D val="0"/>
            <c:spPr>
              <a:solidFill>
                <a:srgbClr val="BFBFBF"/>
              </a:solidFill>
              <a:ln w="19050">
                <a:solidFill>
                  <a:schemeClr val="lt1"/>
                </a:solidFill>
              </a:ln>
              <a:effectLst/>
            </c:spPr>
            <c:extLst>
              <c:ext xmlns:c16="http://schemas.microsoft.com/office/drawing/2014/chart" uri="{C3380CC4-5D6E-409C-BE32-E72D297353CC}">
                <c16:uniqueId val="{00000009-570D-487F-A284-19544AFF1AA3}"/>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70D-487F-A284-19544AFF1AA3}"/>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70D-487F-A284-19544AFF1AA3}"/>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70D-487F-A284-19544AFF1AA3}"/>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70D-487F-A284-19544AFF1AA3}"/>
                </c:ext>
              </c:extLst>
            </c:dLbl>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bg1"/>
                    </a:solidFill>
                    <a:latin typeface="Montserrat Light" panose="00000400000000000000" pitchFamily="50" charset="0"/>
                    <a:ea typeface="Montserrat" charset="0"/>
                    <a:cs typeface="Montserrat" charset="0"/>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Sheet1!$A$2:$A$6</c:f>
              <c:strCache>
                <c:ptCount val="5"/>
                <c:pt idx="0">
                  <c:v>For a holiday or short-break</c:v>
                </c:pt>
                <c:pt idx="1">
                  <c:v>To visit family or friends</c:v>
                </c:pt>
                <c:pt idx="2">
                  <c:v>Event held by friends or family </c:v>
                </c:pt>
                <c:pt idx="3">
                  <c:v>Event held by someone else </c:v>
                </c:pt>
                <c:pt idx="4">
                  <c:v>Other</c:v>
                </c:pt>
              </c:strCache>
            </c:strRef>
          </c:cat>
          <c:val>
            <c:numRef>
              <c:f>Sheet1!$B$2:$B$6</c:f>
              <c:numCache>
                <c:formatCode>0%</c:formatCode>
                <c:ptCount val="5"/>
                <c:pt idx="0">
                  <c:v>0.53</c:v>
                </c:pt>
                <c:pt idx="1">
                  <c:v>0.35</c:v>
                </c:pt>
                <c:pt idx="2">
                  <c:v>0.05</c:v>
                </c:pt>
                <c:pt idx="3">
                  <c:v>0.05</c:v>
                </c:pt>
                <c:pt idx="4">
                  <c:v>0.02</c:v>
                </c:pt>
              </c:numCache>
            </c:numRef>
          </c:val>
          <c:extLst>
            <c:ext xmlns:c16="http://schemas.microsoft.com/office/drawing/2014/chart" uri="{C3380CC4-5D6E-409C-BE32-E72D297353CC}">
              <c16:uniqueId val="{0000000A-570D-487F-A284-19544AFF1AA3}"/>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402186941527203E-2"/>
          <c:y val="7.6682787159678602E-3"/>
          <c:w val="0.71115560863525995"/>
          <c:h val="0.99233172128403202"/>
        </c:manualLayout>
      </c:layout>
      <c:doughnutChart>
        <c:varyColors val="1"/>
        <c:ser>
          <c:idx val="0"/>
          <c:order val="0"/>
          <c:tx>
            <c:strRef>
              <c:f>Sheet1!$B$1</c:f>
              <c:strCache>
                <c:ptCount val="1"/>
                <c:pt idx="0">
                  <c:v>Column1</c:v>
                </c:pt>
              </c:strCache>
            </c:strRef>
          </c:tx>
          <c:dPt>
            <c:idx val="0"/>
            <c:bubble3D val="0"/>
            <c:spPr>
              <a:solidFill>
                <a:srgbClr val="44546A"/>
              </a:solidFill>
              <a:ln w="19050">
                <a:solidFill>
                  <a:schemeClr val="lt1"/>
                </a:solidFill>
              </a:ln>
              <a:effectLst/>
            </c:spPr>
            <c:extLst>
              <c:ext xmlns:c16="http://schemas.microsoft.com/office/drawing/2014/chart" uri="{C3380CC4-5D6E-409C-BE32-E72D297353CC}">
                <c16:uniqueId val="{00000001-9680-814C-8DC8-EEEB3F7A3761}"/>
              </c:ext>
            </c:extLst>
          </c:dPt>
          <c:dPt>
            <c:idx val="1"/>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3-9680-814C-8DC8-EEEB3F7A3761}"/>
              </c:ext>
            </c:extLst>
          </c:dPt>
          <c:dPt>
            <c:idx val="2"/>
            <c:bubble3D val="0"/>
            <c:spPr>
              <a:solidFill>
                <a:srgbClr val="329585"/>
              </a:solidFill>
              <a:ln w="19050">
                <a:solidFill>
                  <a:schemeClr val="lt1"/>
                </a:solidFill>
              </a:ln>
              <a:effectLst/>
            </c:spPr>
            <c:extLst>
              <c:ext xmlns:c16="http://schemas.microsoft.com/office/drawing/2014/chart" uri="{C3380CC4-5D6E-409C-BE32-E72D297353CC}">
                <c16:uniqueId val="{00000005-9680-814C-8DC8-EEEB3F7A3761}"/>
              </c:ext>
            </c:extLst>
          </c:dPt>
          <c:dPt>
            <c:idx val="3"/>
            <c:bubble3D val="0"/>
            <c:spPr>
              <a:solidFill>
                <a:srgbClr val="BF4633"/>
              </a:solidFill>
              <a:ln w="19050">
                <a:solidFill>
                  <a:schemeClr val="lt1"/>
                </a:solidFill>
              </a:ln>
              <a:effectLst/>
            </c:spPr>
            <c:extLst>
              <c:ext xmlns:c16="http://schemas.microsoft.com/office/drawing/2014/chart" uri="{C3380CC4-5D6E-409C-BE32-E72D297353CC}">
                <c16:uniqueId val="{00000007-9680-814C-8DC8-EEEB3F7A3761}"/>
              </c:ext>
            </c:extLst>
          </c:dPt>
          <c:dPt>
            <c:idx val="4"/>
            <c:bubble3D val="0"/>
            <c:spPr>
              <a:solidFill>
                <a:srgbClr val="BFBFBF"/>
              </a:solidFill>
              <a:ln w="19050">
                <a:solidFill>
                  <a:schemeClr val="lt1"/>
                </a:solidFill>
              </a:ln>
              <a:effectLst/>
            </c:spPr>
            <c:extLst>
              <c:ext xmlns:c16="http://schemas.microsoft.com/office/drawing/2014/chart" uri="{C3380CC4-5D6E-409C-BE32-E72D297353CC}">
                <c16:uniqueId val="{00000009-9680-814C-8DC8-EEEB3F7A3761}"/>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680-814C-8DC8-EEEB3F7A3761}"/>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680-814C-8DC8-EEEB3F7A3761}"/>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680-814C-8DC8-EEEB3F7A3761}"/>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680-814C-8DC8-EEEB3F7A3761}"/>
                </c:ext>
              </c:extLst>
            </c:dLbl>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bg1"/>
                    </a:solidFill>
                    <a:latin typeface="Montserrat Light" panose="00000400000000000000" pitchFamily="50" charset="0"/>
                    <a:ea typeface="Montserrat" charset="0"/>
                    <a:cs typeface="Montserrat" charset="0"/>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Sheet1!$A$2:$A$6</c:f>
              <c:strCache>
                <c:ptCount val="5"/>
                <c:pt idx="0">
                  <c:v>For a holiday or short-break</c:v>
                </c:pt>
                <c:pt idx="1">
                  <c:v>To visit family or friends</c:v>
                </c:pt>
                <c:pt idx="2">
                  <c:v>Event held by friends or family </c:v>
                </c:pt>
                <c:pt idx="3">
                  <c:v>Event held by someone else </c:v>
                </c:pt>
                <c:pt idx="4">
                  <c:v>Other</c:v>
                </c:pt>
              </c:strCache>
            </c:strRef>
          </c:cat>
          <c:val>
            <c:numRef>
              <c:f>Sheet1!$B$2:$B$6</c:f>
              <c:numCache>
                <c:formatCode>0%</c:formatCode>
                <c:ptCount val="5"/>
                <c:pt idx="0">
                  <c:v>0.49</c:v>
                </c:pt>
                <c:pt idx="1">
                  <c:v>0.36</c:v>
                </c:pt>
                <c:pt idx="2">
                  <c:v>7.0000000000000007E-2</c:v>
                </c:pt>
                <c:pt idx="3">
                  <c:v>0.06</c:v>
                </c:pt>
                <c:pt idx="4">
                  <c:v>0.02</c:v>
                </c:pt>
              </c:numCache>
            </c:numRef>
          </c:val>
          <c:extLst>
            <c:ext xmlns:c16="http://schemas.microsoft.com/office/drawing/2014/chart" uri="{C3380CC4-5D6E-409C-BE32-E72D297353CC}">
              <c16:uniqueId val="{0000000A-9680-814C-8DC8-EEEB3F7A3761}"/>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458221374696"/>
          <c:y val="5.40781863794376E-2"/>
          <c:w val="0.59240561672484027"/>
          <c:h val="0.55796765593826603"/>
        </c:manualLayout>
      </c:layout>
      <c:barChart>
        <c:barDir val="bar"/>
        <c:grouping val="stacked"/>
        <c:varyColors val="0"/>
        <c:ser>
          <c:idx val="0"/>
          <c:order val="0"/>
          <c:tx>
            <c:strRef>
              <c:f>Sheet1!$B$1</c:f>
              <c:strCache>
                <c:ptCount val="1"/>
                <c:pt idx="0">
                  <c:v>10</c:v>
                </c:pt>
              </c:strCache>
            </c:strRef>
          </c:tx>
          <c:spPr>
            <a:solidFill>
              <a:srgbClr val="44546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ontserrat" charset="0"/>
                    <a:ea typeface="Montserrat" charset="0"/>
                    <a:cs typeface="Montserrat"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18 - 29</c:v>
                </c:pt>
                <c:pt idx="1">
                  <c:v>30 - 39</c:v>
                </c:pt>
                <c:pt idx="2">
                  <c:v>40 - 49</c:v>
                </c:pt>
                <c:pt idx="3">
                  <c:v>50 - 59</c:v>
                </c:pt>
                <c:pt idx="4">
                  <c:v>60 - 69</c:v>
                </c:pt>
                <c:pt idx="5">
                  <c:v>70+</c:v>
                </c:pt>
              </c:strCache>
            </c:strRef>
          </c:cat>
          <c:val>
            <c:numRef>
              <c:f>Sheet1!$B$2:$B$7</c:f>
              <c:numCache>
                <c:formatCode>0%</c:formatCode>
                <c:ptCount val="6"/>
                <c:pt idx="0">
                  <c:v>0.24</c:v>
                </c:pt>
                <c:pt idx="1">
                  <c:v>0.26</c:v>
                </c:pt>
                <c:pt idx="2">
                  <c:v>0.35</c:v>
                </c:pt>
                <c:pt idx="3">
                  <c:v>0.36</c:v>
                </c:pt>
                <c:pt idx="4">
                  <c:v>0.5</c:v>
                </c:pt>
                <c:pt idx="5">
                  <c:v>0.4</c:v>
                </c:pt>
              </c:numCache>
            </c:numRef>
          </c:val>
          <c:extLst>
            <c:ext xmlns:c16="http://schemas.microsoft.com/office/drawing/2014/chart" uri="{C3380CC4-5D6E-409C-BE32-E72D297353CC}">
              <c16:uniqueId val="{00000000-D52D-4D14-BBA4-D653568D299F}"/>
            </c:ext>
          </c:extLst>
        </c:ser>
        <c:ser>
          <c:idx val="1"/>
          <c:order val="1"/>
          <c:tx>
            <c:strRef>
              <c:f>Sheet1!$C$1</c:f>
              <c:strCache>
                <c:ptCount val="1"/>
                <c:pt idx="0">
                  <c:v>9</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ontserrat" charset="0"/>
                    <a:ea typeface="Montserrat" charset="0"/>
                    <a:cs typeface="Montserrat"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18 - 29</c:v>
                </c:pt>
                <c:pt idx="1">
                  <c:v>30 - 39</c:v>
                </c:pt>
                <c:pt idx="2">
                  <c:v>40 - 49</c:v>
                </c:pt>
                <c:pt idx="3">
                  <c:v>50 - 59</c:v>
                </c:pt>
                <c:pt idx="4">
                  <c:v>60 - 69</c:v>
                </c:pt>
                <c:pt idx="5">
                  <c:v>70+</c:v>
                </c:pt>
              </c:strCache>
            </c:strRef>
          </c:cat>
          <c:val>
            <c:numRef>
              <c:f>Sheet1!$C$2:$C$7</c:f>
              <c:numCache>
                <c:formatCode>0%</c:formatCode>
                <c:ptCount val="6"/>
                <c:pt idx="0">
                  <c:v>0.19</c:v>
                </c:pt>
                <c:pt idx="1">
                  <c:v>0.21</c:v>
                </c:pt>
                <c:pt idx="2">
                  <c:v>0.19</c:v>
                </c:pt>
                <c:pt idx="3">
                  <c:v>0.25</c:v>
                </c:pt>
                <c:pt idx="4">
                  <c:v>0.26</c:v>
                </c:pt>
                <c:pt idx="5">
                  <c:v>0.35</c:v>
                </c:pt>
              </c:numCache>
            </c:numRef>
          </c:val>
          <c:extLst>
            <c:ext xmlns:c16="http://schemas.microsoft.com/office/drawing/2014/chart" uri="{C3380CC4-5D6E-409C-BE32-E72D297353CC}">
              <c16:uniqueId val="{00000001-D52D-4D14-BBA4-D653568D299F}"/>
            </c:ext>
          </c:extLst>
        </c:ser>
        <c:dLbls>
          <c:showLegendKey val="0"/>
          <c:showVal val="0"/>
          <c:showCatName val="0"/>
          <c:showSerName val="0"/>
          <c:showPercent val="0"/>
          <c:showBubbleSize val="0"/>
        </c:dLbls>
        <c:gapWidth val="100"/>
        <c:overlap val="100"/>
        <c:axId val="132339200"/>
        <c:axId val="168940032"/>
      </c:barChart>
      <c:catAx>
        <c:axId val="1323392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7F7F7F"/>
                </a:solidFill>
                <a:latin typeface="Montserrat" charset="0"/>
                <a:ea typeface="Montserrat" charset="0"/>
                <a:cs typeface="Montserrat" charset="0"/>
              </a:defRPr>
            </a:pPr>
            <a:endParaRPr lang="en-US"/>
          </a:p>
        </c:txPr>
        <c:crossAx val="168940032"/>
        <c:crosses val="autoZero"/>
        <c:auto val="1"/>
        <c:lblAlgn val="ctr"/>
        <c:lblOffset val="100"/>
        <c:noMultiLvlLbl val="0"/>
      </c:catAx>
      <c:valAx>
        <c:axId val="168940032"/>
        <c:scaling>
          <c:orientation val="minMax"/>
        </c:scaling>
        <c:delete val="1"/>
        <c:axPos val="t"/>
        <c:numFmt formatCode="0%" sourceLinked="0"/>
        <c:majorTickMark val="none"/>
        <c:minorTickMark val="none"/>
        <c:tickLblPos val="nextTo"/>
        <c:crossAx val="132339200"/>
        <c:crosses val="autoZero"/>
        <c:crossBetween val="between"/>
      </c:valAx>
      <c:spPr>
        <a:noFill/>
        <a:ln>
          <a:noFill/>
        </a:ln>
        <a:effectLst/>
      </c:spPr>
    </c:plotArea>
    <c:legend>
      <c:legendPos val="b"/>
      <c:layout>
        <c:manualLayout>
          <c:xMode val="edge"/>
          <c:yMode val="edge"/>
          <c:x val="4.3219925236641303E-2"/>
          <c:y val="0.62036556329915604"/>
          <c:w val="0.70257396787458803"/>
          <c:h val="7.5964620877848499E-2"/>
        </c:manualLayout>
      </c:layout>
      <c:overlay val="0"/>
      <c:spPr>
        <a:noFill/>
        <a:ln>
          <a:noFill/>
        </a:ln>
        <a:effectLst/>
      </c:spPr>
      <c:txPr>
        <a:bodyPr rot="0" spcFirstLastPara="1" vertOverflow="ellipsis" vert="horz" wrap="square" anchor="ctr" anchorCtr="1"/>
        <a:lstStyle/>
        <a:p>
          <a:pPr>
            <a:defRPr sz="800" b="0" i="0" u="none" strike="noStrike" kern="1200" baseline="0">
              <a:solidFill>
                <a:srgbClr val="7F7F7F"/>
              </a:solidFill>
              <a:latin typeface="Montserrat" charset="0"/>
              <a:ea typeface="Montserrat" charset="0"/>
              <a:cs typeface="Montserrat"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700118398044299"/>
          <c:y val="5.40781863794376E-2"/>
          <c:w val="0.65064689177254598"/>
          <c:h val="0.55796765593826603"/>
        </c:manualLayout>
      </c:layout>
      <c:barChart>
        <c:barDir val="bar"/>
        <c:grouping val="stacked"/>
        <c:varyColors val="0"/>
        <c:ser>
          <c:idx val="0"/>
          <c:order val="0"/>
          <c:tx>
            <c:strRef>
              <c:f>Sheet1!$B$1</c:f>
              <c:strCache>
                <c:ptCount val="1"/>
                <c:pt idx="0">
                  <c:v>10</c:v>
                </c:pt>
              </c:strCache>
            </c:strRef>
          </c:tx>
          <c:spPr>
            <a:solidFill>
              <a:srgbClr val="44546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ontserrat" charset="0"/>
                    <a:ea typeface="Montserrat" charset="0"/>
                    <a:cs typeface="Montserrat"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 Night</c:v>
                </c:pt>
                <c:pt idx="1">
                  <c:v>2 Nights</c:v>
                </c:pt>
                <c:pt idx="2">
                  <c:v>3 Nights</c:v>
                </c:pt>
                <c:pt idx="3">
                  <c:v>4 Nights</c:v>
                </c:pt>
                <c:pt idx="4">
                  <c:v>5 Nights</c:v>
                </c:pt>
                <c:pt idx="5">
                  <c:v>6 Nights</c:v>
                </c:pt>
                <c:pt idx="6">
                  <c:v>7 Nights +</c:v>
                </c:pt>
              </c:strCache>
            </c:strRef>
          </c:cat>
          <c:val>
            <c:numRef>
              <c:f>Sheet1!$B$2:$B$8</c:f>
              <c:numCache>
                <c:formatCode>0%</c:formatCode>
                <c:ptCount val="7"/>
                <c:pt idx="0">
                  <c:v>0.265993265993266</c:v>
                </c:pt>
                <c:pt idx="1">
                  <c:v>0.31979695431472083</c:v>
                </c:pt>
                <c:pt idx="2">
                  <c:v>0.32743362831858408</c:v>
                </c:pt>
                <c:pt idx="3">
                  <c:v>0.33480176211453744</c:v>
                </c:pt>
                <c:pt idx="4">
                  <c:v>0.29015544041450775</c:v>
                </c:pt>
                <c:pt idx="5">
                  <c:v>0.45555555555555555</c:v>
                </c:pt>
                <c:pt idx="6">
                  <c:v>0.42553191489361702</c:v>
                </c:pt>
              </c:numCache>
            </c:numRef>
          </c:val>
          <c:extLst>
            <c:ext xmlns:c16="http://schemas.microsoft.com/office/drawing/2014/chart" uri="{C3380CC4-5D6E-409C-BE32-E72D297353CC}">
              <c16:uniqueId val="{00000000-88A9-4291-B16E-2C92226D3A5D}"/>
            </c:ext>
          </c:extLst>
        </c:ser>
        <c:ser>
          <c:idx val="1"/>
          <c:order val="1"/>
          <c:tx>
            <c:strRef>
              <c:f>Sheet1!$C$1</c:f>
              <c:strCache>
                <c:ptCount val="1"/>
                <c:pt idx="0">
                  <c:v>9</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ontserrat" charset="0"/>
                    <a:ea typeface="Montserrat" charset="0"/>
                    <a:cs typeface="Montserrat"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 Night</c:v>
                </c:pt>
                <c:pt idx="1">
                  <c:v>2 Nights</c:v>
                </c:pt>
                <c:pt idx="2">
                  <c:v>3 Nights</c:v>
                </c:pt>
                <c:pt idx="3">
                  <c:v>4 Nights</c:v>
                </c:pt>
                <c:pt idx="4">
                  <c:v>5 Nights</c:v>
                </c:pt>
                <c:pt idx="5">
                  <c:v>6 Nights</c:v>
                </c:pt>
                <c:pt idx="6">
                  <c:v>7 Nights +</c:v>
                </c:pt>
              </c:strCache>
            </c:strRef>
          </c:cat>
          <c:val>
            <c:numRef>
              <c:f>Sheet1!$C$2:$C$8</c:f>
              <c:numCache>
                <c:formatCode>0%</c:formatCode>
                <c:ptCount val="7"/>
                <c:pt idx="0">
                  <c:v>0.2356902356902357</c:v>
                </c:pt>
                <c:pt idx="1">
                  <c:v>0.24027072758037224</c:v>
                </c:pt>
                <c:pt idx="2">
                  <c:v>0.23451327433628319</c:v>
                </c:pt>
                <c:pt idx="3">
                  <c:v>0.24669603524229075</c:v>
                </c:pt>
                <c:pt idx="4">
                  <c:v>0.22797927461139897</c:v>
                </c:pt>
                <c:pt idx="5">
                  <c:v>0.2</c:v>
                </c:pt>
                <c:pt idx="6">
                  <c:v>0.21276595744680851</c:v>
                </c:pt>
              </c:numCache>
            </c:numRef>
          </c:val>
          <c:extLst>
            <c:ext xmlns:c16="http://schemas.microsoft.com/office/drawing/2014/chart" uri="{C3380CC4-5D6E-409C-BE32-E72D297353CC}">
              <c16:uniqueId val="{00000001-88A9-4291-B16E-2C92226D3A5D}"/>
            </c:ext>
          </c:extLst>
        </c:ser>
        <c:dLbls>
          <c:showLegendKey val="0"/>
          <c:showVal val="0"/>
          <c:showCatName val="0"/>
          <c:showSerName val="0"/>
          <c:showPercent val="0"/>
          <c:showBubbleSize val="0"/>
        </c:dLbls>
        <c:gapWidth val="100"/>
        <c:overlap val="100"/>
        <c:axId val="142755328"/>
        <c:axId val="168941760"/>
      </c:barChart>
      <c:catAx>
        <c:axId val="1427553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7F7F7F"/>
                </a:solidFill>
                <a:latin typeface="Montserrat" charset="0"/>
                <a:ea typeface="Montserrat" charset="0"/>
                <a:cs typeface="Montserrat" charset="0"/>
              </a:defRPr>
            </a:pPr>
            <a:endParaRPr lang="en-US"/>
          </a:p>
        </c:txPr>
        <c:crossAx val="168941760"/>
        <c:crosses val="autoZero"/>
        <c:auto val="1"/>
        <c:lblAlgn val="ctr"/>
        <c:lblOffset val="100"/>
        <c:noMultiLvlLbl val="0"/>
      </c:catAx>
      <c:valAx>
        <c:axId val="168941760"/>
        <c:scaling>
          <c:orientation val="minMax"/>
        </c:scaling>
        <c:delete val="1"/>
        <c:axPos val="t"/>
        <c:numFmt formatCode="0%" sourceLinked="0"/>
        <c:majorTickMark val="none"/>
        <c:minorTickMark val="none"/>
        <c:tickLblPos val="nextTo"/>
        <c:crossAx val="142755328"/>
        <c:crosses val="autoZero"/>
        <c:crossBetween val="between"/>
      </c:valAx>
      <c:spPr>
        <a:noFill/>
        <a:ln>
          <a:noFill/>
        </a:ln>
        <a:effectLst/>
      </c:spPr>
    </c:plotArea>
    <c:legend>
      <c:legendPos val="b"/>
      <c:layout>
        <c:manualLayout>
          <c:xMode val="edge"/>
          <c:yMode val="edge"/>
          <c:x val="0.135763263937974"/>
          <c:y val="0.62036556329915604"/>
          <c:w val="0.54216551412561098"/>
          <c:h val="7.5964620877848499E-2"/>
        </c:manualLayout>
      </c:layout>
      <c:overlay val="0"/>
      <c:spPr>
        <a:noFill/>
        <a:ln>
          <a:noFill/>
        </a:ln>
        <a:effectLst/>
      </c:spPr>
      <c:txPr>
        <a:bodyPr rot="0" spcFirstLastPara="1" vertOverflow="ellipsis" vert="horz" wrap="square" anchor="ctr" anchorCtr="1"/>
        <a:lstStyle/>
        <a:p>
          <a:pPr>
            <a:defRPr sz="800" b="0" i="0" u="none" strike="noStrike" kern="1200" baseline="0">
              <a:solidFill>
                <a:srgbClr val="7F7F7F"/>
              </a:solidFill>
              <a:latin typeface="Montserrat" charset="0"/>
              <a:ea typeface="Montserrat" charset="0"/>
              <a:cs typeface="Montserrat"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10 (Extremely Satisfied)</c:v>
                </c:pt>
              </c:strCache>
            </c:strRef>
          </c:tx>
          <c:spPr>
            <a:solidFill>
              <a:srgbClr val="44546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ontserrat" charset="0"/>
                    <a:ea typeface="Montserrat" charset="0"/>
                    <a:cs typeface="Montserrat"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Sheet1!$B$2:$B$13</c:f>
              <c:numCache>
                <c:formatCode>0%</c:formatCode>
                <c:ptCount val="12"/>
                <c:pt idx="0">
                  <c:v>0.34</c:v>
                </c:pt>
                <c:pt idx="1">
                  <c:v>0.38</c:v>
                </c:pt>
                <c:pt idx="2">
                  <c:v>0.38</c:v>
                </c:pt>
                <c:pt idx="3">
                  <c:v>0.34</c:v>
                </c:pt>
                <c:pt idx="4">
                  <c:v>0.37</c:v>
                </c:pt>
                <c:pt idx="5">
                  <c:v>0.36</c:v>
                </c:pt>
                <c:pt idx="6">
                  <c:v>0.35</c:v>
                </c:pt>
                <c:pt idx="7">
                  <c:v>0.26</c:v>
                </c:pt>
                <c:pt idx="8">
                  <c:v>0.37</c:v>
                </c:pt>
                <c:pt idx="9">
                  <c:v>0.34</c:v>
                </c:pt>
                <c:pt idx="10">
                  <c:v>0.39</c:v>
                </c:pt>
                <c:pt idx="11">
                  <c:v>0.33</c:v>
                </c:pt>
              </c:numCache>
            </c:numRef>
          </c:val>
          <c:extLst>
            <c:ext xmlns:c16="http://schemas.microsoft.com/office/drawing/2014/chart" uri="{C3380CC4-5D6E-409C-BE32-E72D297353CC}">
              <c16:uniqueId val="{00000000-1108-459C-9681-F1C38B55CB2E}"/>
            </c:ext>
          </c:extLst>
        </c:ser>
        <c:ser>
          <c:idx val="1"/>
          <c:order val="1"/>
          <c:tx>
            <c:strRef>
              <c:f>Sheet1!$C$1</c:f>
              <c:strCache>
                <c:ptCount val="1"/>
                <c:pt idx="0">
                  <c:v>9</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ontserrat" charset="0"/>
                    <a:ea typeface="Montserrat" charset="0"/>
                    <a:cs typeface="Montserrat"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Sheet1!$C$2:$C$13</c:f>
              <c:numCache>
                <c:formatCode>0%</c:formatCode>
                <c:ptCount val="12"/>
                <c:pt idx="0">
                  <c:v>0.24</c:v>
                </c:pt>
                <c:pt idx="1">
                  <c:v>0.19</c:v>
                </c:pt>
                <c:pt idx="2">
                  <c:v>0.27</c:v>
                </c:pt>
                <c:pt idx="3">
                  <c:v>0.2</c:v>
                </c:pt>
                <c:pt idx="4">
                  <c:v>0.28999999999999998</c:v>
                </c:pt>
                <c:pt idx="5">
                  <c:v>0.22</c:v>
                </c:pt>
                <c:pt idx="6">
                  <c:v>0.19</c:v>
                </c:pt>
                <c:pt idx="7">
                  <c:v>0.25</c:v>
                </c:pt>
                <c:pt idx="8">
                  <c:v>0.18</c:v>
                </c:pt>
                <c:pt idx="9">
                  <c:v>0.18</c:v>
                </c:pt>
                <c:pt idx="10">
                  <c:v>0.26</c:v>
                </c:pt>
                <c:pt idx="11">
                  <c:v>0.21</c:v>
                </c:pt>
              </c:numCache>
            </c:numRef>
          </c:val>
          <c:extLst>
            <c:ext xmlns:c16="http://schemas.microsoft.com/office/drawing/2014/chart" uri="{C3380CC4-5D6E-409C-BE32-E72D297353CC}">
              <c16:uniqueId val="{00000001-1108-459C-9681-F1C38B55CB2E}"/>
            </c:ext>
          </c:extLst>
        </c:ser>
        <c:dLbls>
          <c:showLegendKey val="0"/>
          <c:showVal val="0"/>
          <c:showCatName val="0"/>
          <c:showSerName val="0"/>
          <c:showPercent val="0"/>
          <c:showBubbleSize val="0"/>
        </c:dLbls>
        <c:gapWidth val="100"/>
        <c:overlap val="100"/>
        <c:axId val="143070720"/>
        <c:axId val="131236992"/>
      </c:barChart>
      <c:catAx>
        <c:axId val="143070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7F7F7F"/>
                </a:solidFill>
                <a:latin typeface="Montserrat" charset="0"/>
                <a:ea typeface="Montserrat" charset="0"/>
                <a:cs typeface="Montserrat" charset="0"/>
              </a:defRPr>
            </a:pPr>
            <a:endParaRPr lang="en-US"/>
          </a:p>
        </c:txPr>
        <c:crossAx val="131236992"/>
        <c:crosses val="autoZero"/>
        <c:auto val="1"/>
        <c:lblAlgn val="ctr"/>
        <c:lblOffset val="100"/>
        <c:noMultiLvlLbl val="0"/>
      </c:catAx>
      <c:valAx>
        <c:axId val="131236992"/>
        <c:scaling>
          <c:orientation val="minMax"/>
        </c:scaling>
        <c:delete val="1"/>
        <c:axPos val="t"/>
        <c:numFmt formatCode="0%" sourceLinked="0"/>
        <c:majorTickMark val="none"/>
        <c:minorTickMark val="none"/>
        <c:tickLblPos val="nextTo"/>
        <c:crossAx val="143070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rgbClr val="7F7F7F"/>
              </a:solidFill>
              <a:latin typeface="Montserrat" charset="0"/>
              <a:ea typeface="Montserrat" charset="0"/>
              <a:cs typeface="Montserrat"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271526996787099"/>
          <c:y val="4.9476303367954701E-2"/>
          <c:w val="0.56890631891740995"/>
          <c:h val="0.80110016598985101"/>
        </c:manualLayout>
      </c:layout>
      <c:barChart>
        <c:barDir val="bar"/>
        <c:grouping val="stacked"/>
        <c:varyColors val="0"/>
        <c:ser>
          <c:idx val="0"/>
          <c:order val="0"/>
          <c:tx>
            <c:strRef>
              <c:f>Sheet1!$B$1</c:f>
              <c:strCache>
                <c:ptCount val="1"/>
                <c:pt idx="0">
                  <c:v>10 (Extremely Satisfied)</c:v>
                </c:pt>
              </c:strCache>
            </c:strRef>
          </c:tx>
          <c:spPr>
            <a:solidFill>
              <a:srgbClr val="44546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ontserrat" charset="0"/>
                    <a:ea typeface="Montserrat" charset="0"/>
                    <a:cs typeface="Montserrat"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  Auckland</c:v>
                </c:pt>
                <c:pt idx="1">
                  <c:v>  Wellington</c:v>
                </c:pt>
                <c:pt idx="2">
                  <c:v>  Hamilton/Waikato </c:v>
                </c:pt>
                <c:pt idx="3">
                  <c:v>  Rotorua</c:v>
                </c:pt>
                <c:pt idx="4">
                  <c:v>  Northland</c:v>
                </c:pt>
                <c:pt idx="5">
                  <c:v>  Taupō </c:v>
                </c:pt>
                <c:pt idx="6">
                  <c:v>  Bay of Plenty (excl. Rotorua)</c:v>
                </c:pt>
                <c:pt idx="7">
                  <c:v>  Christchurch</c:v>
                </c:pt>
                <c:pt idx="8">
                  <c:v>  Queenstown</c:v>
                </c:pt>
                <c:pt idx="9">
                  <c:v>  The Coromandel</c:v>
                </c:pt>
                <c:pt idx="10">
                  <c:v>  Canterbury (excl. Christchurch)</c:v>
                </c:pt>
                <c:pt idx="11">
                  <c:v>  Hawke’s Bay </c:v>
                </c:pt>
                <c:pt idx="12">
                  <c:v>  Palmerston North &amp; Manawatū</c:v>
                </c:pt>
                <c:pt idx="13">
                  <c:v>Dunedin</c:v>
                </c:pt>
                <c:pt idx="14">
                  <c:v>Taranaki </c:v>
                </c:pt>
              </c:strCache>
            </c:strRef>
          </c:cat>
          <c:val>
            <c:numRef>
              <c:f>Sheet1!$B$2:$B$16</c:f>
              <c:numCache>
                <c:formatCode>0%</c:formatCode>
                <c:ptCount val="15"/>
                <c:pt idx="0">
                  <c:v>0.32</c:v>
                </c:pt>
                <c:pt idx="1">
                  <c:v>0.3</c:v>
                </c:pt>
                <c:pt idx="2">
                  <c:v>0.28999999999999998</c:v>
                </c:pt>
                <c:pt idx="3">
                  <c:v>0.31</c:v>
                </c:pt>
                <c:pt idx="4">
                  <c:v>0.42</c:v>
                </c:pt>
                <c:pt idx="5">
                  <c:v>0.3</c:v>
                </c:pt>
                <c:pt idx="6">
                  <c:v>0.37</c:v>
                </c:pt>
                <c:pt idx="7">
                  <c:v>0.37</c:v>
                </c:pt>
                <c:pt idx="8">
                  <c:v>0.36</c:v>
                </c:pt>
                <c:pt idx="9">
                  <c:v>0.36</c:v>
                </c:pt>
                <c:pt idx="10">
                  <c:v>0.37</c:v>
                </c:pt>
                <c:pt idx="11">
                  <c:v>0.33</c:v>
                </c:pt>
                <c:pt idx="12">
                  <c:v>0.4</c:v>
                </c:pt>
                <c:pt idx="13">
                  <c:v>0.31</c:v>
                </c:pt>
                <c:pt idx="14">
                  <c:v>0.37</c:v>
                </c:pt>
              </c:numCache>
            </c:numRef>
          </c:val>
          <c:extLst>
            <c:ext xmlns:c16="http://schemas.microsoft.com/office/drawing/2014/chart" uri="{C3380CC4-5D6E-409C-BE32-E72D297353CC}">
              <c16:uniqueId val="{00000000-83CD-4F41-81E8-34E467A5736F}"/>
            </c:ext>
          </c:extLst>
        </c:ser>
        <c:ser>
          <c:idx val="1"/>
          <c:order val="1"/>
          <c:tx>
            <c:strRef>
              <c:f>Sheet1!$C$1</c:f>
              <c:strCache>
                <c:ptCount val="1"/>
                <c:pt idx="0">
                  <c:v>9</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ontserrat" charset="0"/>
                    <a:ea typeface="Montserrat" charset="0"/>
                    <a:cs typeface="Montserrat"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  Auckland</c:v>
                </c:pt>
                <c:pt idx="1">
                  <c:v>  Wellington</c:v>
                </c:pt>
                <c:pt idx="2">
                  <c:v>  Hamilton/Waikato </c:v>
                </c:pt>
                <c:pt idx="3">
                  <c:v>  Rotorua</c:v>
                </c:pt>
                <c:pt idx="4">
                  <c:v>  Northland</c:v>
                </c:pt>
                <c:pt idx="5">
                  <c:v>  Taupō </c:v>
                </c:pt>
                <c:pt idx="6">
                  <c:v>  Bay of Plenty (excl. Rotorua)</c:v>
                </c:pt>
                <c:pt idx="7">
                  <c:v>  Christchurch</c:v>
                </c:pt>
                <c:pt idx="8">
                  <c:v>  Queenstown</c:v>
                </c:pt>
                <c:pt idx="9">
                  <c:v>  The Coromandel</c:v>
                </c:pt>
                <c:pt idx="10">
                  <c:v>  Canterbury (excl. Christchurch)</c:v>
                </c:pt>
                <c:pt idx="11">
                  <c:v>  Hawke’s Bay </c:v>
                </c:pt>
                <c:pt idx="12">
                  <c:v>  Palmerston North &amp; Manawatū</c:v>
                </c:pt>
                <c:pt idx="13">
                  <c:v>Dunedin</c:v>
                </c:pt>
                <c:pt idx="14">
                  <c:v>Taranaki </c:v>
                </c:pt>
              </c:strCache>
            </c:strRef>
          </c:cat>
          <c:val>
            <c:numRef>
              <c:f>Sheet1!$C$2:$C$16</c:f>
              <c:numCache>
                <c:formatCode>0%</c:formatCode>
                <c:ptCount val="15"/>
                <c:pt idx="0">
                  <c:v>0.2</c:v>
                </c:pt>
                <c:pt idx="1">
                  <c:v>0.19</c:v>
                </c:pt>
                <c:pt idx="2">
                  <c:v>0.22</c:v>
                </c:pt>
                <c:pt idx="3">
                  <c:v>0.23</c:v>
                </c:pt>
                <c:pt idx="4">
                  <c:v>0.25</c:v>
                </c:pt>
                <c:pt idx="5">
                  <c:v>0.24</c:v>
                </c:pt>
                <c:pt idx="6">
                  <c:v>0.26</c:v>
                </c:pt>
                <c:pt idx="7">
                  <c:v>0.21</c:v>
                </c:pt>
                <c:pt idx="8">
                  <c:v>0.21</c:v>
                </c:pt>
                <c:pt idx="9">
                  <c:v>0.22</c:v>
                </c:pt>
                <c:pt idx="10">
                  <c:v>0.22</c:v>
                </c:pt>
                <c:pt idx="11">
                  <c:v>0.28000000000000003</c:v>
                </c:pt>
                <c:pt idx="12">
                  <c:v>0.26</c:v>
                </c:pt>
                <c:pt idx="13">
                  <c:v>0.21</c:v>
                </c:pt>
                <c:pt idx="14">
                  <c:v>0.22</c:v>
                </c:pt>
              </c:numCache>
            </c:numRef>
          </c:val>
          <c:extLst>
            <c:ext xmlns:c16="http://schemas.microsoft.com/office/drawing/2014/chart" uri="{C3380CC4-5D6E-409C-BE32-E72D297353CC}">
              <c16:uniqueId val="{00000001-83CD-4F41-81E8-34E467A5736F}"/>
            </c:ext>
          </c:extLst>
        </c:ser>
        <c:dLbls>
          <c:showLegendKey val="0"/>
          <c:showVal val="0"/>
          <c:showCatName val="0"/>
          <c:showSerName val="0"/>
          <c:showPercent val="0"/>
          <c:showBubbleSize val="0"/>
        </c:dLbls>
        <c:gapWidth val="100"/>
        <c:overlap val="100"/>
        <c:axId val="142733824"/>
        <c:axId val="131238720"/>
      </c:barChart>
      <c:catAx>
        <c:axId val="1427338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7F7F7F"/>
                </a:solidFill>
                <a:latin typeface="Montserrat" charset="0"/>
                <a:ea typeface="Montserrat" charset="0"/>
                <a:cs typeface="Montserrat" charset="0"/>
              </a:defRPr>
            </a:pPr>
            <a:endParaRPr lang="en-US"/>
          </a:p>
        </c:txPr>
        <c:crossAx val="131238720"/>
        <c:crosses val="autoZero"/>
        <c:auto val="1"/>
        <c:lblAlgn val="ctr"/>
        <c:lblOffset val="100"/>
        <c:noMultiLvlLbl val="0"/>
      </c:catAx>
      <c:valAx>
        <c:axId val="131238720"/>
        <c:scaling>
          <c:orientation val="minMax"/>
        </c:scaling>
        <c:delete val="1"/>
        <c:axPos val="t"/>
        <c:numFmt formatCode="0%" sourceLinked="0"/>
        <c:majorTickMark val="out"/>
        <c:minorTickMark val="none"/>
        <c:tickLblPos val="nextTo"/>
        <c:crossAx val="142733824"/>
        <c:crosses val="autoZero"/>
        <c:crossBetween val="between"/>
      </c:valAx>
      <c:spPr>
        <a:noFill/>
        <a:ln>
          <a:noFill/>
        </a:ln>
        <a:effectLst/>
      </c:spPr>
    </c:plotArea>
    <c:legend>
      <c:legendPos val="b"/>
      <c:layout>
        <c:manualLayout>
          <c:xMode val="edge"/>
          <c:yMode val="edge"/>
          <c:x val="0.30509461513319314"/>
          <c:y val="0.87205863373788783"/>
          <c:w val="0.46280246784040024"/>
          <c:h val="7.2325305346107871E-2"/>
        </c:manualLayout>
      </c:layout>
      <c:overlay val="0"/>
      <c:spPr>
        <a:noFill/>
        <a:ln>
          <a:noFill/>
        </a:ln>
        <a:effectLst/>
      </c:spPr>
      <c:txPr>
        <a:bodyPr rot="0" spcFirstLastPara="1" vertOverflow="ellipsis" vert="horz" wrap="square" anchor="ctr" anchorCtr="1"/>
        <a:lstStyle/>
        <a:p>
          <a:pPr>
            <a:defRPr sz="800" b="0" i="0" u="none" strike="noStrike" kern="1200" baseline="0">
              <a:solidFill>
                <a:srgbClr val="7F7F7F"/>
              </a:solidFill>
              <a:latin typeface="Montserrat" charset="0"/>
              <a:ea typeface="Montserrat" charset="0"/>
              <a:cs typeface="Montserrat"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33817017696317E-2"/>
          <c:y val="5.2402428141716868E-2"/>
          <c:w val="0.87932365964607362"/>
          <c:h val="0.89519514371656628"/>
        </c:manualLayout>
      </c:layout>
      <c:barChart>
        <c:barDir val="col"/>
        <c:grouping val="percentStacked"/>
        <c:varyColors val="0"/>
        <c:ser>
          <c:idx val="0"/>
          <c:order val="0"/>
          <c:tx>
            <c:strRef>
              <c:f>Sheet1!$B$1</c:f>
              <c:strCache>
                <c:ptCount val="1"/>
                <c:pt idx="0">
                  <c:v>Much worse than I expected</c:v>
                </c:pt>
              </c:strCache>
            </c:strRef>
          </c:tx>
          <c:spPr>
            <a:solidFill>
              <a:srgbClr val="7F7F7F"/>
            </a:solidFill>
            <a:ln>
              <a:noFill/>
            </a:ln>
            <a:effectLst/>
          </c:spPr>
          <c:invertIfNegative val="0"/>
          <c:cat>
            <c:strRef>
              <c:f>Sheet1!$A$2</c:f>
              <c:strCache>
                <c:ptCount val="1"/>
                <c:pt idx="0">
                  <c:v>Category 1</c:v>
                </c:pt>
              </c:strCache>
            </c:strRef>
          </c:cat>
          <c:val>
            <c:numRef>
              <c:f>Sheet1!$B$2</c:f>
              <c:numCache>
                <c:formatCode>0%</c:formatCode>
                <c:ptCount val="1"/>
                <c:pt idx="0">
                  <c:v>0</c:v>
                </c:pt>
              </c:numCache>
            </c:numRef>
          </c:val>
          <c:extLst>
            <c:ext xmlns:c16="http://schemas.microsoft.com/office/drawing/2014/chart" uri="{C3380CC4-5D6E-409C-BE32-E72D297353CC}">
              <c16:uniqueId val="{00000000-397F-417B-85F6-F2D7845BE3AD}"/>
            </c:ext>
          </c:extLst>
        </c:ser>
        <c:ser>
          <c:idx val="1"/>
          <c:order val="1"/>
          <c:tx>
            <c:strRef>
              <c:f>Sheet1!$C$1</c:f>
              <c:strCache>
                <c:ptCount val="1"/>
                <c:pt idx="0">
                  <c:v>Worse than I expected</c:v>
                </c:pt>
              </c:strCache>
            </c:strRef>
          </c:tx>
          <c:spPr>
            <a:solidFill>
              <a:srgbClr val="BF46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bg1"/>
                    </a:solidFill>
                    <a:latin typeface="Montserrat" charset="0"/>
                    <a:ea typeface="Montserrat" charset="0"/>
                    <a:cs typeface="Montserrat"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0.02</c:v>
                </c:pt>
              </c:numCache>
            </c:numRef>
          </c:val>
          <c:extLst>
            <c:ext xmlns:c16="http://schemas.microsoft.com/office/drawing/2014/chart" uri="{C3380CC4-5D6E-409C-BE32-E72D297353CC}">
              <c16:uniqueId val="{00000001-397F-417B-85F6-F2D7845BE3AD}"/>
            </c:ext>
          </c:extLst>
        </c:ser>
        <c:ser>
          <c:idx val="2"/>
          <c:order val="2"/>
          <c:tx>
            <c:strRef>
              <c:f>Sheet1!$D$1</c:f>
              <c:strCache>
                <c:ptCount val="1"/>
                <c:pt idx="0">
                  <c:v>Just as I expected</c:v>
                </c:pt>
              </c:strCache>
            </c:strRef>
          </c:tx>
          <c:spPr>
            <a:solidFill>
              <a:srgbClr val="32958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bg1"/>
                    </a:solidFill>
                    <a:latin typeface="Montserrat" charset="0"/>
                    <a:ea typeface="Montserrat" charset="0"/>
                    <a:cs typeface="Montserrat"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0.48</c:v>
                </c:pt>
              </c:numCache>
            </c:numRef>
          </c:val>
          <c:extLst>
            <c:ext xmlns:c16="http://schemas.microsoft.com/office/drawing/2014/chart" uri="{C3380CC4-5D6E-409C-BE32-E72D297353CC}">
              <c16:uniqueId val="{00000002-397F-417B-85F6-F2D7845BE3AD}"/>
            </c:ext>
          </c:extLst>
        </c:ser>
        <c:ser>
          <c:idx val="3"/>
          <c:order val="3"/>
          <c:tx>
            <c:strRef>
              <c:f>Sheet1!$E$1</c:f>
              <c:strCache>
                <c:ptCount val="1"/>
                <c:pt idx="0">
                  <c:v>Better than I expected</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bg1"/>
                    </a:solidFill>
                    <a:latin typeface="Montserrat" charset="0"/>
                    <a:ea typeface="Montserrat" charset="0"/>
                    <a:cs typeface="Montserrat"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0.28999999999999998</c:v>
                </c:pt>
              </c:numCache>
            </c:numRef>
          </c:val>
          <c:extLst>
            <c:ext xmlns:c16="http://schemas.microsoft.com/office/drawing/2014/chart" uri="{C3380CC4-5D6E-409C-BE32-E72D297353CC}">
              <c16:uniqueId val="{00000003-397F-417B-85F6-F2D7845BE3AD}"/>
            </c:ext>
          </c:extLst>
        </c:ser>
        <c:ser>
          <c:idx val="4"/>
          <c:order val="4"/>
          <c:tx>
            <c:strRef>
              <c:f>Sheet1!$F$1</c:f>
              <c:strCache>
                <c:ptCount val="1"/>
                <c:pt idx="0">
                  <c:v>Much better than I expected</c:v>
                </c:pt>
              </c:strCache>
            </c:strRef>
          </c:tx>
          <c:spPr>
            <a:solidFill>
              <a:srgbClr val="44546A"/>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bg1"/>
                      </a:solidFill>
                      <a:latin typeface="Montserrat" charset="0"/>
                      <a:ea typeface="Montserrat" charset="0"/>
                      <a:cs typeface="Montserrat"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4-397F-417B-85F6-F2D7845BE3AD}"/>
                </c:ext>
              </c:extLst>
            </c:dLbl>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tx1">
                        <a:lumMod val="75000"/>
                        <a:lumOff val="25000"/>
                      </a:schemeClr>
                    </a:solidFill>
                    <a:latin typeface="Montserrat" charset="0"/>
                    <a:ea typeface="Montserrat" charset="0"/>
                    <a:cs typeface="Montserrat"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0%</c:formatCode>
                <c:ptCount val="1"/>
                <c:pt idx="0">
                  <c:v>0.19</c:v>
                </c:pt>
              </c:numCache>
            </c:numRef>
          </c:val>
          <c:extLst>
            <c:ext xmlns:c16="http://schemas.microsoft.com/office/drawing/2014/chart" uri="{C3380CC4-5D6E-409C-BE32-E72D297353CC}">
              <c16:uniqueId val="{00000005-397F-417B-85F6-F2D7845BE3AD}"/>
            </c:ext>
          </c:extLst>
        </c:ser>
        <c:dLbls>
          <c:showLegendKey val="0"/>
          <c:showVal val="0"/>
          <c:showCatName val="0"/>
          <c:showSerName val="0"/>
          <c:showPercent val="0"/>
          <c:showBubbleSize val="0"/>
        </c:dLbls>
        <c:gapWidth val="150"/>
        <c:overlap val="100"/>
        <c:axId val="143136256"/>
        <c:axId val="131242176"/>
      </c:barChart>
      <c:catAx>
        <c:axId val="143136256"/>
        <c:scaling>
          <c:orientation val="minMax"/>
        </c:scaling>
        <c:delete val="1"/>
        <c:axPos val="b"/>
        <c:numFmt formatCode="General" sourceLinked="1"/>
        <c:majorTickMark val="none"/>
        <c:minorTickMark val="none"/>
        <c:tickLblPos val="nextTo"/>
        <c:crossAx val="131242176"/>
        <c:crosses val="autoZero"/>
        <c:auto val="1"/>
        <c:lblAlgn val="ctr"/>
        <c:lblOffset val="100"/>
        <c:noMultiLvlLbl val="0"/>
      </c:catAx>
      <c:valAx>
        <c:axId val="131242176"/>
        <c:scaling>
          <c:orientation val="minMax"/>
        </c:scaling>
        <c:delete val="1"/>
        <c:axPos val="l"/>
        <c:numFmt formatCode="0%" sourceLinked="1"/>
        <c:majorTickMark val="none"/>
        <c:minorTickMark val="none"/>
        <c:tickLblPos val="nextTo"/>
        <c:crossAx val="143136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458221374696"/>
          <c:y val="5.40781863794376E-2"/>
          <c:w val="0.67482696559656918"/>
          <c:h val="0.55796765593826603"/>
        </c:manualLayout>
      </c:layout>
      <c:barChart>
        <c:barDir val="bar"/>
        <c:grouping val="stacked"/>
        <c:varyColors val="0"/>
        <c:ser>
          <c:idx val="0"/>
          <c:order val="0"/>
          <c:tx>
            <c:strRef>
              <c:f>Sheet1!$B$1</c:f>
              <c:strCache>
                <c:ptCount val="1"/>
                <c:pt idx="0">
                  <c:v>Much better than I expected</c:v>
                </c:pt>
              </c:strCache>
            </c:strRef>
          </c:tx>
          <c:spPr>
            <a:solidFill>
              <a:srgbClr val="44546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bg1"/>
                    </a:solidFill>
                    <a:latin typeface="Montserrat" charset="0"/>
                    <a:ea typeface="Montserrat" charset="0"/>
                    <a:cs typeface="Montserrat"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18 - 29</c:v>
                </c:pt>
                <c:pt idx="1">
                  <c:v>30 - 39</c:v>
                </c:pt>
                <c:pt idx="2">
                  <c:v>40 - 49</c:v>
                </c:pt>
                <c:pt idx="3">
                  <c:v>50 - 59</c:v>
                </c:pt>
                <c:pt idx="4">
                  <c:v>60 - 69</c:v>
                </c:pt>
                <c:pt idx="5">
                  <c:v>70+</c:v>
                </c:pt>
              </c:strCache>
            </c:strRef>
          </c:cat>
          <c:val>
            <c:numRef>
              <c:f>Sheet1!$B$2:$B$7</c:f>
              <c:numCache>
                <c:formatCode>0%</c:formatCode>
                <c:ptCount val="6"/>
                <c:pt idx="0">
                  <c:v>0.18</c:v>
                </c:pt>
                <c:pt idx="1">
                  <c:v>0.18</c:v>
                </c:pt>
                <c:pt idx="2">
                  <c:v>0.25</c:v>
                </c:pt>
                <c:pt idx="3">
                  <c:v>0.17</c:v>
                </c:pt>
                <c:pt idx="4">
                  <c:v>0.18</c:v>
                </c:pt>
                <c:pt idx="5">
                  <c:v>0.12</c:v>
                </c:pt>
              </c:numCache>
            </c:numRef>
          </c:val>
          <c:extLst>
            <c:ext xmlns:c16="http://schemas.microsoft.com/office/drawing/2014/chart" uri="{C3380CC4-5D6E-409C-BE32-E72D297353CC}">
              <c16:uniqueId val="{00000000-AB41-4F70-AB7F-238F2F0EAB46}"/>
            </c:ext>
          </c:extLst>
        </c:ser>
        <c:ser>
          <c:idx val="1"/>
          <c:order val="1"/>
          <c:tx>
            <c:strRef>
              <c:f>Sheet1!$C$1</c:f>
              <c:strCache>
                <c:ptCount val="1"/>
                <c:pt idx="0">
                  <c:v>Better than I expected</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bg1"/>
                    </a:solidFill>
                    <a:latin typeface="Montserrat" charset="0"/>
                    <a:ea typeface="Montserrat" charset="0"/>
                    <a:cs typeface="Montserrat"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18 - 29</c:v>
                </c:pt>
                <c:pt idx="1">
                  <c:v>30 - 39</c:v>
                </c:pt>
                <c:pt idx="2">
                  <c:v>40 - 49</c:v>
                </c:pt>
                <c:pt idx="3">
                  <c:v>50 - 59</c:v>
                </c:pt>
                <c:pt idx="4">
                  <c:v>60 - 69</c:v>
                </c:pt>
                <c:pt idx="5">
                  <c:v>70+</c:v>
                </c:pt>
              </c:strCache>
            </c:strRef>
          </c:cat>
          <c:val>
            <c:numRef>
              <c:f>Sheet1!$C$2:$C$7</c:f>
              <c:numCache>
                <c:formatCode>0%</c:formatCode>
                <c:ptCount val="6"/>
                <c:pt idx="0">
                  <c:v>0.37</c:v>
                </c:pt>
                <c:pt idx="1">
                  <c:v>0.31</c:v>
                </c:pt>
                <c:pt idx="2">
                  <c:v>0.28000000000000003</c:v>
                </c:pt>
                <c:pt idx="3">
                  <c:v>0.28000000000000003</c:v>
                </c:pt>
                <c:pt idx="4">
                  <c:v>0.27</c:v>
                </c:pt>
                <c:pt idx="5">
                  <c:v>0.26</c:v>
                </c:pt>
              </c:numCache>
            </c:numRef>
          </c:val>
          <c:extLst>
            <c:ext xmlns:c16="http://schemas.microsoft.com/office/drawing/2014/chart" uri="{C3380CC4-5D6E-409C-BE32-E72D297353CC}">
              <c16:uniqueId val="{00000001-AB41-4F70-AB7F-238F2F0EAB46}"/>
            </c:ext>
          </c:extLst>
        </c:ser>
        <c:dLbls>
          <c:showLegendKey val="0"/>
          <c:showVal val="0"/>
          <c:showCatName val="0"/>
          <c:showSerName val="0"/>
          <c:showPercent val="0"/>
          <c:showBubbleSize val="0"/>
        </c:dLbls>
        <c:gapWidth val="100"/>
        <c:overlap val="100"/>
        <c:axId val="143135744"/>
        <c:axId val="143523840"/>
      </c:barChart>
      <c:catAx>
        <c:axId val="1431357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50" b="0" i="0" u="none" strike="noStrike" kern="1200" baseline="0">
                <a:solidFill>
                  <a:srgbClr val="7F7F7F"/>
                </a:solidFill>
                <a:latin typeface="Montserrat" charset="0"/>
                <a:ea typeface="Montserrat" charset="0"/>
                <a:cs typeface="Montserrat" charset="0"/>
              </a:defRPr>
            </a:pPr>
            <a:endParaRPr lang="en-US"/>
          </a:p>
        </c:txPr>
        <c:crossAx val="143523840"/>
        <c:crosses val="autoZero"/>
        <c:auto val="1"/>
        <c:lblAlgn val="ctr"/>
        <c:lblOffset val="100"/>
        <c:noMultiLvlLbl val="0"/>
      </c:catAx>
      <c:valAx>
        <c:axId val="143523840"/>
        <c:scaling>
          <c:orientation val="minMax"/>
        </c:scaling>
        <c:delete val="1"/>
        <c:axPos val="t"/>
        <c:numFmt formatCode="0%" sourceLinked="0"/>
        <c:majorTickMark val="none"/>
        <c:minorTickMark val="none"/>
        <c:tickLblPos val="nextTo"/>
        <c:crossAx val="143135744"/>
        <c:crosses val="autoZero"/>
        <c:crossBetween val="between"/>
      </c:valAx>
      <c:spPr>
        <a:noFill/>
        <a:ln>
          <a:noFill/>
        </a:ln>
        <a:effectLst/>
      </c:spPr>
    </c:plotArea>
    <c:legend>
      <c:legendPos val="b"/>
      <c:layout>
        <c:manualLayout>
          <c:xMode val="edge"/>
          <c:yMode val="edge"/>
          <c:x val="1.5457023794661399E-2"/>
          <c:y val="0.674443749678593"/>
          <c:w val="0.89999975520735198"/>
          <c:h val="7.5964620877848499E-2"/>
        </c:manualLayout>
      </c:layout>
      <c:overlay val="0"/>
      <c:spPr>
        <a:noFill/>
        <a:ln>
          <a:noFill/>
        </a:ln>
        <a:effectLst/>
      </c:spPr>
      <c:txPr>
        <a:bodyPr rot="0" spcFirstLastPara="1" vertOverflow="ellipsis" vert="horz" wrap="square" anchor="ctr" anchorCtr="1"/>
        <a:lstStyle/>
        <a:p>
          <a:pPr>
            <a:defRPr sz="850" b="0" i="0" u="none" strike="noStrike" kern="1200" baseline="0">
              <a:solidFill>
                <a:srgbClr val="7F7F7F"/>
              </a:solidFill>
              <a:latin typeface="Montserrat" charset="0"/>
              <a:ea typeface="Montserrat" charset="0"/>
              <a:cs typeface="Montserrat"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Much worse than I expected</c:v>
                </c:pt>
              </c:strCache>
            </c:strRef>
          </c:tx>
          <c:spPr>
            <a:solidFill>
              <a:srgbClr val="7F7F7F"/>
            </a:solidFill>
            <a:ln>
              <a:noFill/>
            </a:ln>
            <a:effectLst/>
          </c:spPr>
          <c:invertIfNegative val="0"/>
          <c:cat>
            <c:strRef>
              <c:f>Sheet1!$A$2</c:f>
              <c:strCache>
                <c:ptCount val="1"/>
                <c:pt idx="0">
                  <c:v>Category 1</c:v>
                </c:pt>
              </c:strCache>
            </c:strRef>
          </c:cat>
          <c:val>
            <c:numRef>
              <c:f>Sheet1!$B$2</c:f>
              <c:numCache>
                <c:formatCode>0%</c:formatCode>
                <c:ptCount val="1"/>
                <c:pt idx="0">
                  <c:v>0.01</c:v>
                </c:pt>
              </c:numCache>
            </c:numRef>
          </c:val>
          <c:extLst>
            <c:ext xmlns:c16="http://schemas.microsoft.com/office/drawing/2014/chart" uri="{C3380CC4-5D6E-409C-BE32-E72D297353CC}">
              <c16:uniqueId val="{00000000-8BD1-4A79-9BBE-3402F80F9837}"/>
            </c:ext>
          </c:extLst>
        </c:ser>
        <c:ser>
          <c:idx val="1"/>
          <c:order val="1"/>
          <c:tx>
            <c:strRef>
              <c:f>Sheet1!$C$1</c:f>
              <c:strCache>
                <c:ptCount val="1"/>
                <c:pt idx="0">
                  <c:v>Worse than I expected</c:v>
                </c:pt>
              </c:strCache>
            </c:strRef>
          </c:tx>
          <c:spPr>
            <a:solidFill>
              <a:srgbClr val="BF463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850" b="0" i="0" u="none" strike="noStrike" kern="1200" baseline="0">
                    <a:solidFill>
                      <a:schemeClr val="bg1"/>
                    </a:solidFill>
                    <a:latin typeface="Montserrat" charset="0"/>
                    <a:ea typeface="Montserrat" charset="0"/>
                    <a:cs typeface="Montserrat"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0.03</c:v>
                </c:pt>
              </c:numCache>
            </c:numRef>
          </c:val>
          <c:extLst>
            <c:ext xmlns:c16="http://schemas.microsoft.com/office/drawing/2014/chart" uri="{C3380CC4-5D6E-409C-BE32-E72D297353CC}">
              <c16:uniqueId val="{00000001-8BD1-4A79-9BBE-3402F80F9837}"/>
            </c:ext>
          </c:extLst>
        </c:ser>
        <c:ser>
          <c:idx val="2"/>
          <c:order val="2"/>
          <c:tx>
            <c:strRef>
              <c:f>Sheet1!$D$1</c:f>
              <c:strCache>
                <c:ptCount val="1"/>
                <c:pt idx="0">
                  <c:v>Just as I expected</c:v>
                </c:pt>
              </c:strCache>
            </c:strRef>
          </c:tx>
          <c:spPr>
            <a:solidFill>
              <a:srgbClr val="32958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bg1"/>
                    </a:solidFill>
                    <a:latin typeface="Montserrat" charset="0"/>
                    <a:ea typeface="Montserrat" charset="0"/>
                    <a:cs typeface="Montserrat"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0.47</c:v>
                </c:pt>
              </c:numCache>
            </c:numRef>
          </c:val>
          <c:extLst>
            <c:ext xmlns:c16="http://schemas.microsoft.com/office/drawing/2014/chart" uri="{C3380CC4-5D6E-409C-BE32-E72D297353CC}">
              <c16:uniqueId val="{00000002-8BD1-4A79-9BBE-3402F80F9837}"/>
            </c:ext>
          </c:extLst>
        </c:ser>
        <c:ser>
          <c:idx val="3"/>
          <c:order val="3"/>
          <c:tx>
            <c:strRef>
              <c:f>Sheet1!$E$1</c:f>
              <c:strCache>
                <c:ptCount val="1"/>
                <c:pt idx="0">
                  <c:v>Better than I expected</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bg1"/>
                    </a:solidFill>
                    <a:latin typeface="Montserrat" charset="0"/>
                    <a:ea typeface="Montserrat" charset="0"/>
                    <a:cs typeface="Montserrat"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c:v>
                </c:pt>
              </c:numCache>
            </c:numRef>
          </c:val>
          <c:extLst>
            <c:ext xmlns:c16="http://schemas.microsoft.com/office/drawing/2014/chart" uri="{C3380CC4-5D6E-409C-BE32-E72D297353CC}">
              <c16:uniqueId val="{00000003-8BD1-4A79-9BBE-3402F80F9837}"/>
            </c:ext>
          </c:extLst>
        </c:ser>
        <c:ser>
          <c:idx val="4"/>
          <c:order val="4"/>
          <c:tx>
            <c:strRef>
              <c:f>Sheet1!$F$1</c:f>
              <c:strCache>
                <c:ptCount val="1"/>
                <c:pt idx="0">
                  <c:v>Much better than I expected</c:v>
                </c:pt>
              </c:strCache>
            </c:strRef>
          </c:tx>
          <c:spPr>
            <a:solidFill>
              <a:srgbClr val="44546A"/>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bg1"/>
                      </a:solidFill>
                      <a:latin typeface="Montserrat" charset="0"/>
                      <a:ea typeface="Montserrat" charset="0"/>
                      <a:cs typeface="Montserrat"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4-8BD1-4A79-9BBE-3402F80F9837}"/>
                </c:ext>
              </c:extLst>
            </c:dLbl>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tx1">
                        <a:lumMod val="75000"/>
                        <a:lumOff val="25000"/>
                      </a:schemeClr>
                    </a:solidFill>
                    <a:latin typeface="Montserrat" charset="0"/>
                    <a:ea typeface="Montserrat" charset="0"/>
                    <a:cs typeface="Montserrat"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0%</c:formatCode>
                <c:ptCount val="1"/>
                <c:pt idx="0">
                  <c:v>0.18</c:v>
                </c:pt>
              </c:numCache>
            </c:numRef>
          </c:val>
          <c:extLst>
            <c:ext xmlns:c16="http://schemas.microsoft.com/office/drawing/2014/chart" uri="{C3380CC4-5D6E-409C-BE32-E72D297353CC}">
              <c16:uniqueId val="{00000005-8BD1-4A79-9BBE-3402F80F9837}"/>
            </c:ext>
          </c:extLst>
        </c:ser>
        <c:dLbls>
          <c:showLegendKey val="0"/>
          <c:showVal val="0"/>
          <c:showCatName val="0"/>
          <c:showSerName val="0"/>
          <c:showPercent val="0"/>
          <c:showBubbleSize val="0"/>
        </c:dLbls>
        <c:gapWidth val="150"/>
        <c:overlap val="100"/>
        <c:axId val="143138304"/>
        <c:axId val="143525568"/>
      </c:barChart>
      <c:catAx>
        <c:axId val="143138304"/>
        <c:scaling>
          <c:orientation val="minMax"/>
        </c:scaling>
        <c:delete val="1"/>
        <c:axPos val="b"/>
        <c:numFmt formatCode="General" sourceLinked="1"/>
        <c:majorTickMark val="none"/>
        <c:minorTickMark val="none"/>
        <c:tickLblPos val="nextTo"/>
        <c:crossAx val="143525568"/>
        <c:crosses val="autoZero"/>
        <c:auto val="1"/>
        <c:lblAlgn val="ctr"/>
        <c:lblOffset val="100"/>
        <c:noMultiLvlLbl val="0"/>
      </c:catAx>
      <c:valAx>
        <c:axId val="143525568"/>
        <c:scaling>
          <c:orientation val="minMax"/>
        </c:scaling>
        <c:delete val="1"/>
        <c:axPos val="l"/>
        <c:numFmt formatCode="0%" sourceLinked="1"/>
        <c:majorTickMark val="none"/>
        <c:minorTickMark val="none"/>
        <c:tickLblPos val="nextTo"/>
        <c:crossAx val="143138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D76D81C-6E52-42B4-9BCD-EA447F4B925B}" type="datetimeFigureOut">
              <a:rPr lang="en-NZ" smtClean="0"/>
              <a:t>11/05/2022</a:t>
            </a:fld>
            <a:endParaRPr lang="en-NZ" dirty="0"/>
          </a:p>
        </p:txBody>
      </p:sp>
      <p:sp>
        <p:nvSpPr>
          <p:cNvPr id="4" name="Slide Image Placeholder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93BE0093-112C-494F-8233-1D0C58E97E07}" type="slidenum">
              <a:rPr lang="en-NZ" smtClean="0"/>
              <a:t>‹#›</a:t>
            </a:fld>
            <a:endParaRPr lang="en-NZ" dirty="0"/>
          </a:p>
        </p:txBody>
      </p:sp>
    </p:spTree>
    <p:extLst>
      <p:ext uri="{BB962C8B-B14F-4D97-AF65-F5344CB8AC3E}">
        <p14:creationId xmlns:p14="http://schemas.microsoft.com/office/powerpoint/2010/main" val="3213129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D4E097-987C-410B-8475-97CE13390956}" type="datetime1">
              <a:rPr lang="en-NZ" smtClean="0"/>
              <a:t>11/05/2022</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a:xfrm>
            <a:off x="6996113" y="6356352"/>
            <a:ext cx="2228850" cy="365125"/>
          </a:xfrm>
          <a:prstGeom prst="rect">
            <a:avLst/>
          </a:prstGeom>
        </p:spPr>
        <p:txBody>
          <a:bodyPr/>
          <a:lstStyle/>
          <a:p>
            <a:fld id="{47F12601-113A-44D3-9220-0C87A041C9D9}" type="slidenum">
              <a:rPr lang="en-NZ" smtClean="0"/>
              <a:t>‹#›</a:t>
            </a:fld>
            <a:endParaRPr lang="en-NZ" dirty="0"/>
          </a:p>
        </p:txBody>
      </p:sp>
    </p:spTree>
    <p:extLst>
      <p:ext uri="{BB962C8B-B14F-4D97-AF65-F5344CB8AC3E}">
        <p14:creationId xmlns:p14="http://schemas.microsoft.com/office/powerpoint/2010/main" val="2711395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FE19C3-92DD-4784-A860-0A5CA6B09948}" type="datetime1">
              <a:rPr lang="en-NZ" smtClean="0"/>
              <a:t>11/05/2022</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a:xfrm>
            <a:off x="6996113" y="6356352"/>
            <a:ext cx="2228850" cy="365125"/>
          </a:xfrm>
          <a:prstGeom prst="rect">
            <a:avLst/>
          </a:prstGeom>
        </p:spPr>
        <p:txBody>
          <a:bodyPr/>
          <a:lstStyle/>
          <a:p>
            <a:fld id="{47F12601-113A-44D3-9220-0C87A041C9D9}" type="slidenum">
              <a:rPr lang="en-NZ" smtClean="0"/>
              <a:t>‹#›</a:t>
            </a:fld>
            <a:endParaRPr lang="en-NZ" dirty="0"/>
          </a:p>
        </p:txBody>
      </p:sp>
    </p:spTree>
    <p:extLst>
      <p:ext uri="{BB962C8B-B14F-4D97-AF65-F5344CB8AC3E}">
        <p14:creationId xmlns:p14="http://schemas.microsoft.com/office/powerpoint/2010/main" val="2000120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62E9E0-85CC-4298-9448-2BDCBE4B10B4}" type="datetime1">
              <a:rPr lang="en-NZ" smtClean="0"/>
              <a:t>11/05/2022</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a:xfrm>
            <a:off x="6996113" y="6356352"/>
            <a:ext cx="2228850" cy="365125"/>
          </a:xfrm>
          <a:prstGeom prst="rect">
            <a:avLst/>
          </a:prstGeom>
        </p:spPr>
        <p:txBody>
          <a:bodyPr/>
          <a:lstStyle/>
          <a:p>
            <a:fld id="{47F12601-113A-44D3-9220-0C87A041C9D9}" type="slidenum">
              <a:rPr lang="en-NZ" smtClean="0"/>
              <a:t>‹#›</a:t>
            </a:fld>
            <a:endParaRPr lang="en-NZ" dirty="0"/>
          </a:p>
        </p:txBody>
      </p:sp>
    </p:spTree>
    <p:extLst>
      <p:ext uri="{BB962C8B-B14F-4D97-AF65-F5344CB8AC3E}">
        <p14:creationId xmlns:p14="http://schemas.microsoft.com/office/powerpoint/2010/main" val="395082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B67373-6028-49C5-9DB4-D205C7CFDA1E}" type="datetime1">
              <a:rPr lang="en-NZ" smtClean="0"/>
              <a:t>11/05/2022</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47F12601-113A-44D3-9220-0C87A041C9D9}" type="slidenum">
              <a:rPr lang="en-NZ" smtClean="0"/>
              <a:t>‹#›</a:t>
            </a:fld>
            <a:endParaRPr lang="en-NZ" dirty="0"/>
          </a:p>
        </p:txBody>
      </p:sp>
    </p:spTree>
    <p:extLst>
      <p:ext uri="{BB962C8B-B14F-4D97-AF65-F5344CB8AC3E}">
        <p14:creationId xmlns:p14="http://schemas.microsoft.com/office/powerpoint/2010/main" val="3988752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1C2E4E-7013-46A3-8B7A-D6699762C65B}" type="datetime1">
              <a:rPr lang="en-NZ" smtClean="0"/>
              <a:t>11/05/2022</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47F12601-113A-44D3-9220-0C87A041C9D9}" type="slidenum">
              <a:rPr lang="en-NZ" smtClean="0"/>
              <a:t>‹#›</a:t>
            </a:fld>
            <a:endParaRPr lang="en-NZ" dirty="0"/>
          </a:p>
        </p:txBody>
      </p:sp>
    </p:spTree>
    <p:extLst>
      <p:ext uri="{BB962C8B-B14F-4D97-AF65-F5344CB8AC3E}">
        <p14:creationId xmlns:p14="http://schemas.microsoft.com/office/powerpoint/2010/main" val="1315668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699218-19BD-43DD-BB90-3281821FC1E1}" type="datetime1">
              <a:rPr lang="en-NZ" smtClean="0"/>
              <a:t>11/05/2022</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47F12601-113A-44D3-9220-0C87A041C9D9}" type="slidenum">
              <a:rPr lang="en-NZ" smtClean="0"/>
              <a:t>‹#›</a:t>
            </a:fld>
            <a:endParaRPr lang="en-NZ" dirty="0"/>
          </a:p>
        </p:txBody>
      </p:sp>
    </p:spTree>
    <p:extLst>
      <p:ext uri="{BB962C8B-B14F-4D97-AF65-F5344CB8AC3E}">
        <p14:creationId xmlns:p14="http://schemas.microsoft.com/office/powerpoint/2010/main" val="569274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B4BA41-4B77-4B67-9961-54F5510F46A1}" type="datetime1">
              <a:rPr lang="en-NZ" smtClean="0"/>
              <a:t>11/05/2022</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47F12601-113A-44D3-9220-0C87A041C9D9}" type="slidenum">
              <a:rPr lang="en-NZ" smtClean="0"/>
              <a:t>‹#›</a:t>
            </a:fld>
            <a:endParaRPr lang="en-NZ" dirty="0"/>
          </a:p>
        </p:txBody>
      </p:sp>
    </p:spTree>
    <p:extLst>
      <p:ext uri="{BB962C8B-B14F-4D97-AF65-F5344CB8AC3E}">
        <p14:creationId xmlns:p14="http://schemas.microsoft.com/office/powerpoint/2010/main" val="762284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95B05F-DA1B-49EF-83CD-C1FAD899E728}" type="datetime1">
              <a:rPr lang="en-NZ" smtClean="0"/>
              <a:t>11/05/2022</a:t>
            </a:fld>
            <a:endParaRPr lang="en-NZ" dirty="0"/>
          </a:p>
        </p:txBody>
      </p:sp>
      <p:sp>
        <p:nvSpPr>
          <p:cNvPr id="8" name="Footer Placeholder 7"/>
          <p:cNvSpPr>
            <a:spLocks noGrp="1"/>
          </p:cNvSpPr>
          <p:nvPr>
            <p:ph type="ftr" sz="quarter" idx="11"/>
          </p:nvPr>
        </p:nvSpPr>
        <p:spPr/>
        <p:txBody>
          <a:bodyPr/>
          <a:lstStyle/>
          <a:p>
            <a:endParaRPr lang="en-NZ" dirty="0"/>
          </a:p>
        </p:txBody>
      </p:sp>
      <p:sp>
        <p:nvSpPr>
          <p:cNvPr id="9" name="Slide Number Placeholder 8"/>
          <p:cNvSpPr>
            <a:spLocks noGrp="1"/>
          </p:cNvSpPr>
          <p:nvPr>
            <p:ph type="sldNum" sz="quarter" idx="12"/>
          </p:nvPr>
        </p:nvSpPr>
        <p:spPr/>
        <p:txBody>
          <a:bodyPr/>
          <a:lstStyle/>
          <a:p>
            <a:fld id="{47F12601-113A-44D3-9220-0C87A041C9D9}" type="slidenum">
              <a:rPr lang="en-NZ" smtClean="0"/>
              <a:t>‹#›</a:t>
            </a:fld>
            <a:endParaRPr lang="en-NZ" dirty="0"/>
          </a:p>
        </p:txBody>
      </p:sp>
    </p:spTree>
    <p:extLst>
      <p:ext uri="{BB962C8B-B14F-4D97-AF65-F5344CB8AC3E}">
        <p14:creationId xmlns:p14="http://schemas.microsoft.com/office/powerpoint/2010/main" val="2761466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A91374-F075-4024-838A-D7749845AE82}" type="datetime1">
              <a:rPr lang="en-NZ" smtClean="0"/>
              <a:t>11/05/2022</a:t>
            </a:fld>
            <a:endParaRPr lang="en-NZ" dirty="0"/>
          </a:p>
        </p:txBody>
      </p:sp>
      <p:sp>
        <p:nvSpPr>
          <p:cNvPr id="4" name="Footer Placeholder 3"/>
          <p:cNvSpPr>
            <a:spLocks noGrp="1"/>
          </p:cNvSpPr>
          <p:nvPr>
            <p:ph type="ftr" sz="quarter" idx="11"/>
          </p:nvPr>
        </p:nvSpPr>
        <p:spPr/>
        <p:txBody>
          <a:bodyPr/>
          <a:lstStyle/>
          <a:p>
            <a:endParaRPr lang="en-NZ" dirty="0"/>
          </a:p>
        </p:txBody>
      </p:sp>
      <p:sp>
        <p:nvSpPr>
          <p:cNvPr id="5" name="Slide Number Placeholder 4"/>
          <p:cNvSpPr>
            <a:spLocks noGrp="1"/>
          </p:cNvSpPr>
          <p:nvPr>
            <p:ph type="sldNum" sz="quarter" idx="12"/>
          </p:nvPr>
        </p:nvSpPr>
        <p:spPr/>
        <p:txBody>
          <a:bodyPr/>
          <a:lstStyle/>
          <a:p>
            <a:fld id="{47F12601-113A-44D3-9220-0C87A041C9D9}" type="slidenum">
              <a:rPr lang="en-NZ" smtClean="0"/>
              <a:t>‹#›</a:t>
            </a:fld>
            <a:endParaRPr lang="en-NZ" dirty="0"/>
          </a:p>
        </p:txBody>
      </p:sp>
    </p:spTree>
    <p:extLst>
      <p:ext uri="{BB962C8B-B14F-4D97-AF65-F5344CB8AC3E}">
        <p14:creationId xmlns:p14="http://schemas.microsoft.com/office/powerpoint/2010/main" val="263494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109A5F-30D2-480E-9DAF-63A7A3D0ACC4}" type="datetime1">
              <a:rPr lang="en-NZ" smtClean="0"/>
              <a:t>11/05/2022</a:t>
            </a:fld>
            <a:endParaRPr lang="en-NZ" dirty="0"/>
          </a:p>
        </p:txBody>
      </p:sp>
      <p:sp>
        <p:nvSpPr>
          <p:cNvPr id="3" name="Footer Placeholder 2"/>
          <p:cNvSpPr>
            <a:spLocks noGrp="1"/>
          </p:cNvSpPr>
          <p:nvPr>
            <p:ph type="ftr" sz="quarter" idx="11"/>
          </p:nvPr>
        </p:nvSpPr>
        <p:spPr/>
        <p:txBody>
          <a:bodyPr/>
          <a:lstStyle/>
          <a:p>
            <a:endParaRPr lang="en-NZ" dirty="0"/>
          </a:p>
        </p:txBody>
      </p:sp>
      <p:sp>
        <p:nvSpPr>
          <p:cNvPr id="4" name="Slide Number Placeholder 3"/>
          <p:cNvSpPr>
            <a:spLocks noGrp="1"/>
          </p:cNvSpPr>
          <p:nvPr>
            <p:ph type="sldNum" sz="quarter" idx="12"/>
          </p:nvPr>
        </p:nvSpPr>
        <p:spPr/>
        <p:txBody>
          <a:bodyPr/>
          <a:lstStyle/>
          <a:p>
            <a:fld id="{47F12601-113A-44D3-9220-0C87A041C9D9}" type="slidenum">
              <a:rPr lang="en-NZ" smtClean="0"/>
              <a:t>‹#›</a:t>
            </a:fld>
            <a:endParaRPr lang="en-NZ" dirty="0"/>
          </a:p>
        </p:txBody>
      </p:sp>
    </p:spTree>
    <p:extLst>
      <p:ext uri="{BB962C8B-B14F-4D97-AF65-F5344CB8AC3E}">
        <p14:creationId xmlns:p14="http://schemas.microsoft.com/office/powerpoint/2010/main" val="40215288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26FFC8-D659-47F6-A45B-07A05EA0669C}" type="datetime1">
              <a:rPr lang="en-NZ" smtClean="0"/>
              <a:t>11/05/2022</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47F12601-113A-44D3-9220-0C87A041C9D9}" type="slidenum">
              <a:rPr lang="en-NZ" smtClean="0"/>
              <a:t>‹#›</a:t>
            </a:fld>
            <a:endParaRPr lang="en-NZ" dirty="0"/>
          </a:p>
        </p:txBody>
      </p:sp>
    </p:spTree>
    <p:extLst>
      <p:ext uri="{BB962C8B-B14F-4D97-AF65-F5344CB8AC3E}">
        <p14:creationId xmlns:p14="http://schemas.microsoft.com/office/powerpoint/2010/main" val="808176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1DF334-45AB-4DA1-8693-87F84174EDD0}" type="datetime1">
              <a:rPr lang="en-NZ" smtClean="0"/>
              <a:t>11/05/2022</a:t>
            </a:fld>
            <a:endParaRPr lang="en-NZ" dirty="0"/>
          </a:p>
        </p:txBody>
      </p:sp>
      <p:sp>
        <p:nvSpPr>
          <p:cNvPr id="5" name="Footer Placeholder 4"/>
          <p:cNvSpPr>
            <a:spLocks noGrp="1"/>
          </p:cNvSpPr>
          <p:nvPr>
            <p:ph type="ftr" sz="quarter" idx="11"/>
          </p:nvPr>
        </p:nvSpPr>
        <p:spPr/>
        <p:txBody>
          <a:bodyPr/>
          <a:lstStyle/>
          <a:p>
            <a:endParaRPr lang="en-NZ" dirty="0"/>
          </a:p>
        </p:txBody>
      </p:sp>
    </p:spTree>
    <p:extLst>
      <p:ext uri="{BB962C8B-B14F-4D97-AF65-F5344CB8AC3E}">
        <p14:creationId xmlns:p14="http://schemas.microsoft.com/office/powerpoint/2010/main" val="553535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CB08C5-52D2-4024-BE47-542B26E8E6DA}" type="datetime1">
              <a:rPr lang="en-NZ" smtClean="0"/>
              <a:t>11/05/2022</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47F12601-113A-44D3-9220-0C87A041C9D9}" type="slidenum">
              <a:rPr lang="en-NZ" smtClean="0"/>
              <a:t>‹#›</a:t>
            </a:fld>
            <a:endParaRPr lang="en-NZ" dirty="0"/>
          </a:p>
        </p:txBody>
      </p:sp>
    </p:spTree>
    <p:extLst>
      <p:ext uri="{BB962C8B-B14F-4D97-AF65-F5344CB8AC3E}">
        <p14:creationId xmlns:p14="http://schemas.microsoft.com/office/powerpoint/2010/main" val="19058670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FA13E7-61B8-4EC8-9466-D7A881E43C62}" type="datetime1">
              <a:rPr lang="en-NZ" smtClean="0"/>
              <a:t>11/05/2022</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47F12601-113A-44D3-9220-0C87A041C9D9}" type="slidenum">
              <a:rPr lang="en-NZ" smtClean="0"/>
              <a:t>‹#›</a:t>
            </a:fld>
            <a:endParaRPr lang="en-NZ" dirty="0"/>
          </a:p>
        </p:txBody>
      </p:sp>
    </p:spTree>
    <p:extLst>
      <p:ext uri="{BB962C8B-B14F-4D97-AF65-F5344CB8AC3E}">
        <p14:creationId xmlns:p14="http://schemas.microsoft.com/office/powerpoint/2010/main" val="11346960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3B53CC-3532-44C9-A41A-D9CD329D3EFB}" type="datetime1">
              <a:rPr lang="en-NZ" smtClean="0"/>
              <a:t>11/05/2022</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47F12601-113A-44D3-9220-0C87A041C9D9}" type="slidenum">
              <a:rPr lang="en-NZ" smtClean="0"/>
              <a:t>‹#›</a:t>
            </a:fld>
            <a:endParaRPr lang="en-NZ" dirty="0"/>
          </a:p>
        </p:txBody>
      </p:sp>
    </p:spTree>
    <p:extLst>
      <p:ext uri="{BB962C8B-B14F-4D97-AF65-F5344CB8AC3E}">
        <p14:creationId xmlns:p14="http://schemas.microsoft.com/office/powerpoint/2010/main" val="2751644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5B2529-7161-40CA-9813-A7FE31B743AC}" type="datetime1">
              <a:rPr lang="en-NZ" smtClean="0"/>
              <a:t>11/05/2022</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47F12601-113A-44D3-9220-0C87A041C9D9}" type="slidenum">
              <a:rPr lang="en-NZ" smtClean="0"/>
              <a:t>‹#›</a:t>
            </a:fld>
            <a:endParaRPr lang="en-NZ" dirty="0"/>
          </a:p>
        </p:txBody>
      </p:sp>
    </p:spTree>
    <p:extLst>
      <p:ext uri="{BB962C8B-B14F-4D97-AF65-F5344CB8AC3E}">
        <p14:creationId xmlns:p14="http://schemas.microsoft.com/office/powerpoint/2010/main" val="1319226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FC91B0-6581-4661-9DA2-AAAB472C2FE8}" type="datetime1">
              <a:rPr lang="en-NZ" smtClean="0"/>
              <a:t>11/05/2022</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47F12601-113A-44D3-9220-0C87A041C9D9}" type="slidenum">
              <a:rPr lang="en-NZ" smtClean="0"/>
              <a:t>‹#›</a:t>
            </a:fld>
            <a:endParaRPr lang="en-NZ" dirty="0"/>
          </a:p>
        </p:txBody>
      </p:sp>
    </p:spTree>
    <p:extLst>
      <p:ext uri="{BB962C8B-B14F-4D97-AF65-F5344CB8AC3E}">
        <p14:creationId xmlns:p14="http://schemas.microsoft.com/office/powerpoint/2010/main" val="19712883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A1C62A-95AB-4ED7-8F31-720CD9C2672E}" type="datetime1">
              <a:rPr lang="en-NZ" smtClean="0"/>
              <a:t>11/05/2022</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47F12601-113A-44D3-9220-0C87A041C9D9}" type="slidenum">
              <a:rPr lang="en-NZ" smtClean="0"/>
              <a:t>‹#›</a:t>
            </a:fld>
            <a:endParaRPr lang="en-NZ" dirty="0"/>
          </a:p>
        </p:txBody>
      </p:sp>
    </p:spTree>
    <p:extLst>
      <p:ext uri="{BB962C8B-B14F-4D97-AF65-F5344CB8AC3E}">
        <p14:creationId xmlns:p14="http://schemas.microsoft.com/office/powerpoint/2010/main" val="38741176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6EC8C2-8306-4806-8AAA-9796FF125056}" type="datetime1">
              <a:rPr lang="en-NZ" smtClean="0"/>
              <a:t>11/05/2022</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47F12601-113A-44D3-9220-0C87A041C9D9}" type="slidenum">
              <a:rPr lang="en-NZ" smtClean="0"/>
              <a:t>‹#›</a:t>
            </a:fld>
            <a:endParaRPr lang="en-NZ" dirty="0"/>
          </a:p>
        </p:txBody>
      </p:sp>
    </p:spTree>
    <p:extLst>
      <p:ext uri="{BB962C8B-B14F-4D97-AF65-F5344CB8AC3E}">
        <p14:creationId xmlns:p14="http://schemas.microsoft.com/office/powerpoint/2010/main" val="8438147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C421E2-0F64-45AF-AC91-14436D30C873}" type="datetime1">
              <a:rPr lang="en-NZ" smtClean="0"/>
              <a:t>11/05/2022</a:t>
            </a:fld>
            <a:endParaRPr lang="en-NZ" dirty="0"/>
          </a:p>
        </p:txBody>
      </p:sp>
      <p:sp>
        <p:nvSpPr>
          <p:cNvPr id="8" name="Footer Placeholder 7"/>
          <p:cNvSpPr>
            <a:spLocks noGrp="1"/>
          </p:cNvSpPr>
          <p:nvPr>
            <p:ph type="ftr" sz="quarter" idx="11"/>
          </p:nvPr>
        </p:nvSpPr>
        <p:spPr/>
        <p:txBody>
          <a:bodyPr/>
          <a:lstStyle/>
          <a:p>
            <a:endParaRPr lang="en-NZ" dirty="0"/>
          </a:p>
        </p:txBody>
      </p:sp>
      <p:sp>
        <p:nvSpPr>
          <p:cNvPr id="9" name="Slide Number Placeholder 8"/>
          <p:cNvSpPr>
            <a:spLocks noGrp="1"/>
          </p:cNvSpPr>
          <p:nvPr>
            <p:ph type="sldNum" sz="quarter" idx="12"/>
          </p:nvPr>
        </p:nvSpPr>
        <p:spPr/>
        <p:txBody>
          <a:bodyPr/>
          <a:lstStyle/>
          <a:p>
            <a:fld id="{47F12601-113A-44D3-9220-0C87A041C9D9}" type="slidenum">
              <a:rPr lang="en-NZ" smtClean="0"/>
              <a:t>‹#›</a:t>
            </a:fld>
            <a:endParaRPr lang="en-NZ" dirty="0"/>
          </a:p>
        </p:txBody>
      </p:sp>
    </p:spTree>
    <p:extLst>
      <p:ext uri="{BB962C8B-B14F-4D97-AF65-F5344CB8AC3E}">
        <p14:creationId xmlns:p14="http://schemas.microsoft.com/office/powerpoint/2010/main" val="31813025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24783A-1BB3-4591-885B-89ECA44DAF01}" type="datetime1">
              <a:rPr lang="en-NZ" smtClean="0"/>
              <a:t>11/05/2022</a:t>
            </a:fld>
            <a:endParaRPr lang="en-NZ" dirty="0"/>
          </a:p>
        </p:txBody>
      </p:sp>
      <p:sp>
        <p:nvSpPr>
          <p:cNvPr id="4" name="Footer Placeholder 3"/>
          <p:cNvSpPr>
            <a:spLocks noGrp="1"/>
          </p:cNvSpPr>
          <p:nvPr>
            <p:ph type="ftr" sz="quarter" idx="11"/>
          </p:nvPr>
        </p:nvSpPr>
        <p:spPr/>
        <p:txBody>
          <a:bodyPr/>
          <a:lstStyle/>
          <a:p>
            <a:endParaRPr lang="en-NZ" dirty="0"/>
          </a:p>
        </p:txBody>
      </p:sp>
      <p:sp>
        <p:nvSpPr>
          <p:cNvPr id="5" name="Slide Number Placeholder 4"/>
          <p:cNvSpPr>
            <a:spLocks noGrp="1"/>
          </p:cNvSpPr>
          <p:nvPr>
            <p:ph type="sldNum" sz="quarter" idx="12"/>
          </p:nvPr>
        </p:nvSpPr>
        <p:spPr/>
        <p:txBody>
          <a:bodyPr/>
          <a:lstStyle/>
          <a:p>
            <a:fld id="{47F12601-113A-44D3-9220-0C87A041C9D9}" type="slidenum">
              <a:rPr lang="en-NZ" smtClean="0"/>
              <a:t>‹#›</a:t>
            </a:fld>
            <a:endParaRPr lang="en-NZ" dirty="0"/>
          </a:p>
        </p:txBody>
      </p:sp>
    </p:spTree>
    <p:extLst>
      <p:ext uri="{BB962C8B-B14F-4D97-AF65-F5344CB8AC3E}">
        <p14:creationId xmlns:p14="http://schemas.microsoft.com/office/powerpoint/2010/main" val="16778440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2E0292-BF92-43BC-8CA9-ED0A56867412}" type="datetime1">
              <a:rPr lang="en-NZ" smtClean="0"/>
              <a:t>11/05/2022</a:t>
            </a:fld>
            <a:endParaRPr lang="en-NZ" dirty="0"/>
          </a:p>
        </p:txBody>
      </p:sp>
      <p:sp>
        <p:nvSpPr>
          <p:cNvPr id="3" name="Footer Placeholder 2"/>
          <p:cNvSpPr>
            <a:spLocks noGrp="1"/>
          </p:cNvSpPr>
          <p:nvPr>
            <p:ph type="ftr" sz="quarter" idx="11"/>
          </p:nvPr>
        </p:nvSpPr>
        <p:spPr/>
        <p:txBody>
          <a:bodyPr/>
          <a:lstStyle/>
          <a:p>
            <a:endParaRPr lang="en-NZ" dirty="0"/>
          </a:p>
        </p:txBody>
      </p:sp>
      <p:sp>
        <p:nvSpPr>
          <p:cNvPr id="4" name="Slide Number Placeholder 3"/>
          <p:cNvSpPr>
            <a:spLocks noGrp="1"/>
          </p:cNvSpPr>
          <p:nvPr>
            <p:ph type="sldNum" sz="quarter" idx="12"/>
          </p:nvPr>
        </p:nvSpPr>
        <p:spPr/>
        <p:txBody>
          <a:bodyPr/>
          <a:lstStyle/>
          <a:p>
            <a:fld id="{47F12601-113A-44D3-9220-0C87A041C9D9}" type="slidenum">
              <a:rPr lang="en-NZ" smtClean="0"/>
              <a:t>‹#›</a:t>
            </a:fld>
            <a:endParaRPr lang="en-NZ" dirty="0"/>
          </a:p>
        </p:txBody>
      </p:sp>
    </p:spTree>
    <p:extLst>
      <p:ext uri="{BB962C8B-B14F-4D97-AF65-F5344CB8AC3E}">
        <p14:creationId xmlns:p14="http://schemas.microsoft.com/office/powerpoint/2010/main" val="4141913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757AB8-8D04-4068-ADB6-131A77406ACB}" type="datetime1">
              <a:rPr lang="en-NZ" smtClean="0"/>
              <a:t>11/05/2022</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a:xfrm>
            <a:off x="6996113" y="6356352"/>
            <a:ext cx="2228850" cy="365125"/>
          </a:xfrm>
          <a:prstGeom prst="rect">
            <a:avLst/>
          </a:prstGeom>
        </p:spPr>
        <p:txBody>
          <a:bodyPr/>
          <a:lstStyle/>
          <a:p>
            <a:fld id="{47F12601-113A-44D3-9220-0C87A041C9D9}" type="slidenum">
              <a:rPr lang="en-NZ" smtClean="0"/>
              <a:t>‹#›</a:t>
            </a:fld>
            <a:endParaRPr lang="en-NZ" dirty="0"/>
          </a:p>
        </p:txBody>
      </p:sp>
    </p:spTree>
    <p:extLst>
      <p:ext uri="{BB962C8B-B14F-4D97-AF65-F5344CB8AC3E}">
        <p14:creationId xmlns:p14="http://schemas.microsoft.com/office/powerpoint/2010/main" val="16511604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F78827-8B37-43F2-90A8-48B3856B977C}" type="datetime1">
              <a:rPr lang="en-NZ" smtClean="0"/>
              <a:t>11/05/2022</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47F12601-113A-44D3-9220-0C87A041C9D9}" type="slidenum">
              <a:rPr lang="en-NZ" smtClean="0"/>
              <a:t>‹#›</a:t>
            </a:fld>
            <a:endParaRPr lang="en-NZ" dirty="0"/>
          </a:p>
        </p:txBody>
      </p:sp>
    </p:spTree>
    <p:extLst>
      <p:ext uri="{BB962C8B-B14F-4D97-AF65-F5344CB8AC3E}">
        <p14:creationId xmlns:p14="http://schemas.microsoft.com/office/powerpoint/2010/main" val="3854452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CE8D63-600E-4B37-BA85-087BE3C965DB}" type="datetime1">
              <a:rPr lang="en-NZ" smtClean="0"/>
              <a:t>11/05/2022</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47F12601-113A-44D3-9220-0C87A041C9D9}" type="slidenum">
              <a:rPr lang="en-NZ" smtClean="0"/>
              <a:t>‹#›</a:t>
            </a:fld>
            <a:endParaRPr lang="en-NZ" dirty="0"/>
          </a:p>
        </p:txBody>
      </p:sp>
    </p:spTree>
    <p:extLst>
      <p:ext uri="{BB962C8B-B14F-4D97-AF65-F5344CB8AC3E}">
        <p14:creationId xmlns:p14="http://schemas.microsoft.com/office/powerpoint/2010/main" val="1899623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55D2E7-13D3-42D2-98C9-4B6EC81740F2}" type="datetime1">
              <a:rPr lang="en-NZ" smtClean="0"/>
              <a:t>11/05/2022</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47F12601-113A-44D3-9220-0C87A041C9D9}" type="slidenum">
              <a:rPr lang="en-NZ" smtClean="0"/>
              <a:t>‹#›</a:t>
            </a:fld>
            <a:endParaRPr lang="en-NZ" dirty="0"/>
          </a:p>
        </p:txBody>
      </p:sp>
    </p:spTree>
    <p:extLst>
      <p:ext uri="{BB962C8B-B14F-4D97-AF65-F5344CB8AC3E}">
        <p14:creationId xmlns:p14="http://schemas.microsoft.com/office/powerpoint/2010/main" val="15463658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9E3E30-F917-4C73-93ED-C1AF707C13EC}" type="datetime1">
              <a:rPr lang="en-NZ" smtClean="0"/>
              <a:t>11/05/2022</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47F12601-113A-44D3-9220-0C87A041C9D9}" type="slidenum">
              <a:rPr lang="en-NZ" smtClean="0"/>
              <a:t>‹#›</a:t>
            </a:fld>
            <a:endParaRPr lang="en-NZ" dirty="0"/>
          </a:p>
        </p:txBody>
      </p:sp>
    </p:spTree>
    <p:extLst>
      <p:ext uri="{BB962C8B-B14F-4D97-AF65-F5344CB8AC3E}">
        <p14:creationId xmlns:p14="http://schemas.microsoft.com/office/powerpoint/2010/main" val="4072399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083635-3247-4EFF-8073-D45CA74518BD}" type="datetime1">
              <a:rPr lang="en-NZ" smtClean="0"/>
              <a:t>11/05/2022</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a:xfrm>
            <a:off x="6996113" y="6356352"/>
            <a:ext cx="2228850" cy="365125"/>
          </a:xfrm>
          <a:prstGeom prst="rect">
            <a:avLst/>
          </a:prstGeom>
        </p:spPr>
        <p:txBody>
          <a:bodyPr/>
          <a:lstStyle/>
          <a:p>
            <a:fld id="{47F12601-113A-44D3-9220-0C87A041C9D9}" type="slidenum">
              <a:rPr lang="en-NZ" smtClean="0"/>
              <a:t>‹#›</a:t>
            </a:fld>
            <a:endParaRPr lang="en-NZ" dirty="0"/>
          </a:p>
        </p:txBody>
      </p:sp>
    </p:spTree>
    <p:extLst>
      <p:ext uri="{BB962C8B-B14F-4D97-AF65-F5344CB8AC3E}">
        <p14:creationId xmlns:p14="http://schemas.microsoft.com/office/powerpoint/2010/main" val="266198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57468B-32E6-4A25-B2D3-1E15E0CAB33C}" type="datetime1">
              <a:rPr lang="en-NZ" smtClean="0"/>
              <a:t>11/05/2022</a:t>
            </a:fld>
            <a:endParaRPr lang="en-NZ" dirty="0"/>
          </a:p>
        </p:txBody>
      </p:sp>
      <p:sp>
        <p:nvSpPr>
          <p:cNvPr id="8" name="Footer Placeholder 7"/>
          <p:cNvSpPr>
            <a:spLocks noGrp="1"/>
          </p:cNvSpPr>
          <p:nvPr>
            <p:ph type="ftr" sz="quarter" idx="11"/>
          </p:nvPr>
        </p:nvSpPr>
        <p:spPr/>
        <p:txBody>
          <a:bodyPr/>
          <a:lstStyle/>
          <a:p>
            <a:endParaRPr lang="en-NZ" dirty="0"/>
          </a:p>
        </p:txBody>
      </p:sp>
      <p:sp>
        <p:nvSpPr>
          <p:cNvPr id="9" name="Slide Number Placeholder 8"/>
          <p:cNvSpPr>
            <a:spLocks noGrp="1"/>
          </p:cNvSpPr>
          <p:nvPr>
            <p:ph type="sldNum" sz="quarter" idx="12"/>
          </p:nvPr>
        </p:nvSpPr>
        <p:spPr>
          <a:xfrm>
            <a:off x="6996113" y="6356352"/>
            <a:ext cx="2228850" cy="365125"/>
          </a:xfrm>
          <a:prstGeom prst="rect">
            <a:avLst/>
          </a:prstGeom>
        </p:spPr>
        <p:txBody>
          <a:bodyPr/>
          <a:lstStyle/>
          <a:p>
            <a:fld id="{47F12601-113A-44D3-9220-0C87A041C9D9}" type="slidenum">
              <a:rPr lang="en-NZ" smtClean="0"/>
              <a:t>‹#›</a:t>
            </a:fld>
            <a:endParaRPr lang="en-NZ" dirty="0"/>
          </a:p>
        </p:txBody>
      </p:sp>
    </p:spTree>
    <p:extLst>
      <p:ext uri="{BB962C8B-B14F-4D97-AF65-F5344CB8AC3E}">
        <p14:creationId xmlns:p14="http://schemas.microsoft.com/office/powerpoint/2010/main" val="4198443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5C0858-4803-4D31-B62E-3110BA3A8766}" type="datetime1">
              <a:rPr lang="en-NZ" smtClean="0"/>
              <a:t>11/05/2022</a:t>
            </a:fld>
            <a:endParaRPr lang="en-NZ" dirty="0"/>
          </a:p>
        </p:txBody>
      </p:sp>
      <p:sp>
        <p:nvSpPr>
          <p:cNvPr id="4" name="Footer Placeholder 3"/>
          <p:cNvSpPr>
            <a:spLocks noGrp="1"/>
          </p:cNvSpPr>
          <p:nvPr>
            <p:ph type="ftr" sz="quarter" idx="11"/>
          </p:nvPr>
        </p:nvSpPr>
        <p:spPr/>
        <p:txBody>
          <a:bodyPr/>
          <a:lstStyle/>
          <a:p>
            <a:endParaRPr lang="en-NZ" dirty="0"/>
          </a:p>
        </p:txBody>
      </p:sp>
      <p:sp>
        <p:nvSpPr>
          <p:cNvPr id="5" name="Slide Number Placeholder 4"/>
          <p:cNvSpPr>
            <a:spLocks noGrp="1"/>
          </p:cNvSpPr>
          <p:nvPr>
            <p:ph type="sldNum" sz="quarter" idx="12"/>
          </p:nvPr>
        </p:nvSpPr>
        <p:spPr>
          <a:xfrm>
            <a:off x="6996113" y="6356352"/>
            <a:ext cx="2228850" cy="365125"/>
          </a:xfrm>
          <a:prstGeom prst="rect">
            <a:avLst/>
          </a:prstGeom>
        </p:spPr>
        <p:txBody>
          <a:bodyPr/>
          <a:lstStyle/>
          <a:p>
            <a:fld id="{47F12601-113A-44D3-9220-0C87A041C9D9}" type="slidenum">
              <a:rPr lang="en-NZ" smtClean="0"/>
              <a:t>‹#›</a:t>
            </a:fld>
            <a:endParaRPr lang="en-NZ" dirty="0"/>
          </a:p>
        </p:txBody>
      </p:sp>
    </p:spTree>
    <p:extLst>
      <p:ext uri="{BB962C8B-B14F-4D97-AF65-F5344CB8AC3E}">
        <p14:creationId xmlns:p14="http://schemas.microsoft.com/office/powerpoint/2010/main" val="4090989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7C3B4A-64A3-4094-9719-CF9BC1367187}" type="datetime1">
              <a:rPr lang="en-NZ" smtClean="0"/>
              <a:t>11/05/2022</a:t>
            </a:fld>
            <a:endParaRPr lang="en-NZ" dirty="0"/>
          </a:p>
        </p:txBody>
      </p:sp>
      <p:sp>
        <p:nvSpPr>
          <p:cNvPr id="3" name="Footer Placeholder 2"/>
          <p:cNvSpPr>
            <a:spLocks noGrp="1"/>
          </p:cNvSpPr>
          <p:nvPr>
            <p:ph type="ftr" sz="quarter" idx="11"/>
          </p:nvPr>
        </p:nvSpPr>
        <p:spPr/>
        <p:txBody>
          <a:bodyPr/>
          <a:lstStyle/>
          <a:p>
            <a:endParaRPr lang="en-NZ" dirty="0"/>
          </a:p>
        </p:txBody>
      </p:sp>
      <p:sp>
        <p:nvSpPr>
          <p:cNvPr id="4" name="Slide Number Placeholder 3"/>
          <p:cNvSpPr>
            <a:spLocks noGrp="1"/>
          </p:cNvSpPr>
          <p:nvPr>
            <p:ph type="sldNum" sz="quarter" idx="12"/>
          </p:nvPr>
        </p:nvSpPr>
        <p:spPr>
          <a:xfrm>
            <a:off x="6996113" y="6356352"/>
            <a:ext cx="2228850" cy="365125"/>
          </a:xfrm>
          <a:prstGeom prst="rect">
            <a:avLst/>
          </a:prstGeom>
        </p:spPr>
        <p:txBody>
          <a:bodyPr/>
          <a:lstStyle/>
          <a:p>
            <a:fld id="{47F12601-113A-44D3-9220-0C87A041C9D9}" type="slidenum">
              <a:rPr lang="en-NZ" smtClean="0"/>
              <a:t>‹#›</a:t>
            </a:fld>
            <a:endParaRPr lang="en-NZ" dirty="0"/>
          </a:p>
        </p:txBody>
      </p:sp>
    </p:spTree>
    <p:extLst>
      <p:ext uri="{BB962C8B-B14F-4D97-AF65-F5344CB8AC3E}">
        <p14:creationId xmlns:p14="http://schemas.microsoft.com/office/powerpoint/2010/main" val="2612252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8D53934-5425-4FE6-98EE-BD6F945B8B4D}" type="datetime1">
              <a:rPr lang="en-NZ" smtClean="0"/>
              <a:t>11/05/2022</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a:xfrm>
            <a:off x="6996113" y="6356352"/>
            <a:ext cx="2228850" cy="365125"/>
          </a:xfrm>
          <a:prstGeom prst="rect">
            <a:avLst/>
          </a:prstGeom>
        </p:spPr>
        <p:txBody>
          <a:bodyPr/>
          <a:lstStyle/>
          <a:p>
            <a:fld id="{47F12601-113A-44D3-9220-0C87A041C9D9}" type="slidenum">
              <a:rPr lang="en-NZ" smtClean="0"/>
              <a:t>‹#›</a:t>
            </a:fld>
            <a:endParaRPr lang="en-NZ" dirty="0"/>
          </a:p>
        </p:txBody>
      </p:sp>
    </p:spTree>
    <p:extLst>
      <p:ext uri="{BB962C8B-B14F-4D97-AF65-F5344CB8AC3E}">
        <p14:creationId xmlns:p14="http://schemas.microsoft.com/office/powerpoint/2010/main" val="4019269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30415B-3CE3-42B0-82F5-6F2A745065BD}" type="datetime1">
              <a:rPr lang="en-NZ" smtClean="0"/>
              <a:t>11/05/2022</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a:xfrm>
            <a:off x="6996113" y="6356352"/>
            <a:ext cx="2228850" cy="365125"/>
          </a:xfrm>
          <a:prstGeom prst="rect">
            <a:avLst/>
          </a:prstGeom>
        </p:spPr>
        <p:txBody>
          <a:bodyPr/>
          <a:lstStyle/>
          <a:p>
            <a:fld id="{47F12601-113A-44D3-9220-0C87A041C9D9}" type="slidenum">
              <a:rPr lang="en-NZ" smtClean="0"/>
              <a:t>‹#›</a:t>
            </a:fld>
            <a:endParaRPr lang="en-NZ" dirty="0"/>
          </a:p>
        </p:txBody>
      </p:sp>
    </p:spTree>
    <p:extLst>
      <p:ext uri="{BB962C8B-B14F-4D97-AF65-F5344CB8AC3E}">
        <p14:creationId xmlns:p14="http://schemas.microsoft.com/office/powerpoint/2010/main" val="1511194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gi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2AD951-894B-44B8-B349-C3A230760276}" type="datetime1">
              <a:rPr lang="en-NZ" smtClean="0"/>
              <a:t>11/05/2022</a:t>
            </a:fld>
            <a:endParaRPr lang="en-NZ"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pic>
        <p:nvPicPr>
          <p:cNvPr id="7" name="Picture 6">
            <a:extLst>
              <a:ext uri="{FF2B5EF4-FFF2-40B4-BE49-F238E27FC236}">
                <a16:creationId xmlns:a16="http://schemas.microsoft.com/office/drawing/2014/main" id="{F0AF1BA2-CB9D-42DD-8B00-B6E93E95A8E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9563" y="6497053"/>
            <a:ext cx="1196508" cy="224424"/>
          </a:xfrm>
          <a:prstGeom prst="rect">
            <a:avLst/>
          </a:prstGeom>
        </p:spPr>
      </p:pic>
      <p:sp>
        <p:nvSpPr>
          <p:cNvPr id="9" name="Rectangle 8">
            <a:extLst>
              <a:ext uri="{FF2B5EF4-FFF2-40B4-BE49-F238E27FC236}">
                <a16:creationId xmlns:a16="http://schemas.microsoft.com/office/drawing/2014/main" id="{2D9CC9B9-7A72-41C3-920A-6C5AB0750E4E}"/>
              </a:ext>
            </a:extLst>
          </p:cNvPr>
          <p:cNvSpPr/>
          <p:nvPr userDrawn="1"/>
        </p:nvSpPr>
        <p:spPr>
          <a:xfrm>
            <a:off x="9323383" y="6492813"/>
            <a:ext cx="324128" cy="215444"/>
          </a:xfrm>
          <a:prstGeom prst="rect">
            <a:avLst/>
          </a:prstGeom>
        </p:spPr>
        <p:txBody>
          <a:bodyPr wrap="none">
            <a:spAutoFit/>
          </a:bodyPr>
          <a:lstStyle/>
          <a:p>
            <a:fld id="{B3879853-EF2D-43C5-8BF8-23323A2102E0}" type="slidenum">
              <a:rPr lang="en-NZ" sz="800" b="1" smtClean="0">
                <a:solidFill>
                  <a:srgbClr val="44546A"/>
                </a:solidFill>
                <a:latin typeface="Montserrat Light" panose="00000400000000000000" pitchFamily="50" charset="0"/>
              </a:rPr>
              <a:t>‹#›</a:t>
            </a:fld>
            <a:endParaRPr lang="en-NZ" sz="800" b="1" dirty="0">
              <a:solidFill>
                <a:srgbClr val="44546A"/>
              </a:solidFill>
              <a:latin typeface="Montserrat Light" panose="00000400000000000000" pitchFamily="50" charset="0"/>
            </a:endParaRPr>
          </a:p>
        </p:txBody>
      </p:sp>
    </p:spTree>
    <p:extLst>
      <p:ext uri="{BB962C8B-B14F-4D97-AF65-F5344CB8AC3E}">
        <p14:creationId xmlns:p14="http://schemas.microsoft.com/office/powerpoint/2010/main" val="2459639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C2BD51-D538-431A-89C8-B2F25720DB75}" type="datetime1">
              <a:rPr lang="en-NZ" smtClean="0"/>
              <a:t>11/05/2022</a:t>
            </a:fld>
            <a:endParaRPr lang="en-NZ"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F12601-113A-44D3-9220-0C87A041C9D9}" type="slidenum">
              <a:rPr lang="en-NZ" smtClean="0"/>
              <a:t>‹#›</a:t>
            </a:fld>
            <a:endParaRPr lang="en-NZ" dirty="0"/>
          </a:p>
        </p:txBody>
      </p:sp>
      <p:pic>
        <p:nvPicPr>
          <p:cNvPr id="7" name="Picture 6">
            <a:extLst>
              <a:ext uri="{FF2B5EF4-FFF2-40B4-BE49-F238E27FC236}">
                <a16:creationId xmlns:a16="http://schemas.microsoft.com/office/drawing/2014/main" id="{F0AF1BA2-CB9D-42DD-8B00-B6E93E95A8E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9563" y="6497053"/>
            <a:ext cx="1196508" cy="224424"/>
          </a:xfrm>
          <a:prstGeom prst="rect">
            <a:avLst/>
          </a:prstGeom>
        </p:spPr>
      </p:pic>
    </p:spTree>
    <p:extLst>
      <p:ext uri="{BB962C8B-B14F-4D97-AF65-F5344CB8AC3E}">
        <p14:creationId xmlns:p14="http://schemas.microsoft.com/office/powerpoint/2010/main" val="8169757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C15776-BDC8-464D-9B76-2AF8703A090E}" type="datetime1">
              <a:rPr lang="en-NZ" smtClean="0"/>
              <a:t>11/05/2022</a:t>
            </a:fld>
            <a:endParaRPr lang="en-NZ"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F12601-113A-44D3-9220-0C87A041C9D9}" type="slidenum">
              <a:rPr lang="en-NZ" smtClean="0"/>
              <a:t>‹#›</a:t>
            </a:fld>
            <a:endParaRPr lang="en-NZ" dirty="0"/>
          </a:p>
        </p:txBody>
      </p:sp>
    </p:spTree>
    <p:extLst>
      <p:ext uri="{BB962C8B-B14F-4D97-AF65-F5344CB8AC3E}">
        <p14:creationId xmlns:p14="http://schemas.microsoft.com/office/powerpoint/2010/main" val="26866383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29.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hyperlink" Target="https://www.tia.org.nz/resources-and-tools/insight/domestic-satisfaction-repor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sv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ad with a mountain in the background&#10;&#10;Description automatically generated">
            <a:extLst>
              <a:ext uri="{FF2B5EF4-FFF2-40B4-BE49-F238E27FC236}">
                <a16:creationId xmlns:a16="http://schemas.microsoft.com/office/drawing/2014/main" id="{DEBFF721-CDA9-4837-8CC3-943B4484D4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0"/>
            <a:ext cx="10287000" cy="6858000"/>
          </a:xfrm>
          <a:prstGeom prst="rect">
            <a:avLst/>
          </a:prstGeom>
        </p:spPr>
      </p:pic>
      <p:sp>
        <p:nvSpPr>
          <p:cNvPr id="20" name="Rectangle 19">
            <a:extLst>
              <a:ext uri="{FF2B5EF4-FFF2-40B4-BE49-F238E27FC236}">
                <a16:creationId xmlns:a16="http://schemas.microsoft.com/office/drawing/2014/main" id="{DB7A130F-DF90-4856-BDD0-47081B49C275}"/>
              </a:ext>
            </a:extLst>
          </p:cNvPr>
          <p:cNvSpPr/>
          <p:nvPr/>
        </p:nvSpPr>
        <p:spPr>
          <a:xfrm>
            <a:off x="-190501" y="0"/>
            <a:ext cx="10286999" cy="6858000"/>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45" name="Picture 44">
            <a:extLst>
              <a:ext uri="{FF2B5EF4-FFF2-40B4-BE49-F238E27FC236}">
                <a16:creationId xmlns:a16="http://schemas.microsoft.com/office/drawing/2014/main" id="{F91B40F6-1C4E-434C-A71C-F0BBC428E9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223" b="27406"/>
          <a:stretch/>
        </p:blipFill>
        <p:spPr>
          <a:xfrm>
            <a:off x="8362950" y="6178110"/>
            <a:ext cx="1419439" cy="550006"/>
          </a:xfrm>
          <a:prstGeom prst="rect">
            <a:avLst/>
          </a:prstGeom>
        </p:spPr>
      </p:pic>
      <p:sp>
        <p:nvSpPr>
          <p:cNvPr id="11" name="TextBox 10">
            <a:extLst>
              <a:ext uri="{FF2B5EF4-FFF2-40B4-BE49-F238E27FC236}">
                <a16:creationId xmlns:a16="http://schemas.microsoft.com/office/drawing/2014/main" id="{88318A68-1F9D-4C0F-87EA-B646EDE60B64}"/>
              </a:ext>
            </a:extLst>
          </p:cNvPr>
          <p:cNvSpPr txBox="1"/>
          <p:nvPr/>
        </p:nvSpPr>
        <p:spPr>
          <a:xfrm>
            <a:off x="1340784" y="2921169"/>
            <a:ext cx="7224432" cy="1200329"/>
          </a:xfrm>
          <a:prstGeom prst="rect">
            <a:avLst/>
          </a:prstGeom>
          <a:noFill/>
        </p:spPr>
        <p:txBody>
          <a:bodyPr wrap="square" rtlCol="0">
            <a:spAutoFit/>
          </a:bodyPr>
          <a:lstStyle/>
          <a:p>
            <a:pPr algn="ctr"/>
            <a:r>
              <a:rPr lang="en-NZ" sz="3600" b="1" dirty="0">
                <a:solidFill>
                  <a:schemeClr val="bg1"/>
                </a:solidFill>
                <a:latin typeface="Bebas Neue Bold" panose="020B0606020202050201" pitchFamily="34" charset="0"/>
              </a:rPr>
              <a:t>DOMESTIC visitor SATISFACTION</a:t>
            </a:r>
          </a:p>
          <a:p>
            <a:pPr algn="ctr"/>
            <a:endParaRPr lang="en-NZ" sz="2000" b="1" dirty="0">
              <a:solidFill>
                <a:schemeClr val="bg1"/>
              </a:solidFill>
              <a:latin typeface="Montserrat Light" panose="00000400000000000000" pitchFamily="50" charset="0"/>
            </a:endParaRPr>
          </a:p>
          <a:p>
            <a:pPr algn="ctr">
              <a:spcAft>
                <a:spcPts val="600"/>
              </a:spcAft>
            </a:pPr>
            <a:r>
              <a:rPr lang="en-NZ" sz="1600" dirty="0">
                <a:solidFill>
                  <a:schemeClr val="bg1"/>
                </a:solidFill>
                <a:latin typeface="Montserrat" panose="00000500000000000000" pitchFamily="50" charset="0"/>
              </a:rPr>
              <a:t>UPDATE: YEAR ENDING MARCH 2022</a:t>
            </a:r>
            <a:endParaRPr lang="en-NZ" sz="1000" dirty="0">
              <a:solidFill>
                <a:schemeClr val="bg1"/>
              </a:solidFill>
              <a:latin typeface="Montserrat Light" panose="00000400000000000000" pitchFamily="50" charset="0"/>
            </a:endParaRPr>
          </a:p>
        </p:txBody>
      </p:sp>
      <p:pic>
        <p:nvPicPr>
          <p:cNvPr id="12" name="Picture 11"/>
          <p:cNvPicPr>
            <a:picLocks noChangeAspect="1"/>
          </p:cNvPicPr>
          <p:nvPr/>
        </p:nvPicPr>
        <p:blipFill>
          <a:blip r:embed="rId4" cstate="print">
            <a:clrChange>
              <a:clrFrom>
                <a:srgbClr val="585858"/>
              </a:clrFrom>
              <a:clrTo>
                <a:srgbClr val="585858">
                  <a:alpha val="0"/>
                </a:srgbClr>
              </a:clrTo>
            </a:clrChange>
            <a:extLst>
              <a:ext uri="{28A0092B-C50C-407E-A947-70E740481C1C}">
                <a14:useLocalDpi xmlns:a14="http://schemas.microsoft.com/office/drawing/2010/main" val="0"/>
              </a:ext>
            </a:extLst>
          </a:blip>
          <a:stretch>
            <a:fillRect/>
          </a:stretch>
        </p:blipFill>
        <p:spPr>
          <a:xfrm>
            <a:off x="219918" y="6243326"/>
            <a:ext cx="1296365" cy="484790"/>
          </a:xfrm>
          <a:prstGeom prst="rect">
            <a:avLst/>
          </a:prstGeom>
        </p:spPr>
      </p:pic>
    </p:spTree>
    <p:extLst>
      <p:ext uri="{BB962C8B-B14F-4D97-AF65-F5344CB8AC3E}">
        <p14:creationId xmlns:p14="http://schemas.microsoft.com/office/powerpoint/2010/main" val="4166004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58AFC95-2167-4E10-8B59-51995BD3DC22}"/>
              </a:ext>
            </a:extLst>
          </p:cNvPr>
          <p:cNvSpPr txBox="1"/>
          <p:nvPr/>
        </p:nvSpPr>
        <p:spPr>
          <a:xfrm>
            <a:off x="453000" y="824431"/>
            <a:ext cx="5357250" cy="461665"/>
          </a:xfrm>
          <a:prstGeom prst="rect">
            <a:avLst/>
          </a:prstGeom>
          <a:noFill/>
        </p:spPr>
        <p:txBody>
          <a:bodyPr wrap="square" rtlCol="0">
            <a:spAutoFit/>
          </a:bodyPr>
          <a:lstStyle/>
          <a:p>
            <a:r>
              <a:rPr lang="en-NZ" sz="2400" b="1" dirty="0">
                <a:solidFill>
                  <a:schemeClr val="bg1">
                    <a:lumMod val="50000"/>
                  </a:schemeClr>
                </a:solidFill>
                <a:latin typeface="Bebas Neue Bold" panose="020B0606020202050201" pitchFamily="34" charset="0"/>
              </a:rPr>
              <a:t>DOMESTIC VISITOR SATISFACTION TRACKING</a:t>
            </a:r>
          </a:p>
        </p:txBody>
      </p:sp>
      <p:sp>
        <p:nvSpPr>
          <p:cNvPr id="12" name="Rectangle 11">
            <a:extLst>
              <a:ext uri="{FF2B5EF4-FFF2-40B4-BE49-F238E27FC236}">
                <a16:creationId xmlns:a16="http://schemas.microsoft.com/office/drawing/2014/main" id="{D2561D6C-D769-49B3-8537-71855A6F6F78}"/>
              </a:ext>
            </a:extLst>
          </p:cNvPr>
          <p:cNvSpPr/>
          <p:nvPr/>
        </p:nvSpPr>
        <p:spPr>
          <a:xfrm>
            <a:off x="543000" y="1367999"/>
            <a:ext cx="8820001" cy="3265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just">
              <a:lnSpc>
                <a:spcPts val="1400"/>
              </a:lnSpc>
            </a:pPr>
            <a:r>
              <a:rPr lang="en-NZ" sz="850" dirty="0">
                <a:solidFill>
                  <a:srgbClr val="44546A"/>
                </a:solidFill>
                <a:latin typeface="Montserrat Light" panose="00000400000000000000" pitchFamily="50" charset="0"/>
              </a:rPr>
              <a:t>This report is based on data collected for the Domestic Visitor Satisfaction module of the Market Perceptions programme - a component of Angus &amp; Associates’ Visitor Insights Programme (VIP). The Visitor Insights Programme is an ongoing research programme revealing how New Zealanders and Australians think, feel and act about travel. </a:t>
            </a:r>
          </a:p>
          <a:p>
            <a:pPr algn="just">
              <a:lnSpc>
                <a:spcPts val="1400"/>
              </a:lnSpc>
            </a:pPr>
            <a:endParaRPr lang="en-NZ" sz="850" dirty="0">
              <a:solidFill>
                <a:srgbClr val="44546A"/>
              </a:solidFill>
              <a:latin typeface="Montserrat Light" panose="00000400000000000000" pitchFamily="50" charset="0"/>
            </a:endParaRPr>
          </a:p>
          <a:p>
            <a:pPr algn="just">
              <a:lnSpc>
                <a:spcPts val="1400"/>
              </a:lnSpc>
            </a:pPr>
            <a:r>
              <a:rPr lang="en-NZ" sz="850" dirty="0">
                <a:solidFill>
                  <a:srgbClr val="44546A"/>
                </a:solidFill>
                <a:latin typeface="Montserrat Light" panose="00000400000000000000" pitchFamily="50" charset="0"/>
              </a:rPr>
              <a:t>The Market Perceptions programme is designed to monitor perceptions of regional travel destinations within New Zealand to meet the needs of organisations across the industry, including Regional Tourism Organisations/Economic Development Agencies and individual operators. The Market Perceptions programme is conducted online, including on mobile devices. A total sample of over 5,000 New Zealand and Australian travellers are included in the programme each year, recruited via Dynata’s consumer panel. Respondents must be aged 18+ years to participate. Quotas based on New Zealand and Australian census data (region of residence, gender and age) are applied to ensure a population-representative sample.  </a:t>
            </a:r>
          </a:p>
          <a:p>
            <a:pPr algn="just">
              <a:lnSpc>
                <a:spcPts val="1400"/>
              </a:lnSpc>
            </a:pPr>
            <a:endParaRPr lang="en-NZ" sz="850" dirty="0">
              <a:solidFill>
                <a:srgbClr val="44546A"/>
              </a:solidFill>
              <a:latin typeface="Montserrat Light" panose="00000400000000000000" pitchFamily="50" charset="0"/>
            </a:endParaRPr>
          </a:p>
          <a:p>
            <a:pPr algn="just">
              <a:lnSpc>
                <a:spcPts val="1400"/>
              </a:lnSpc>
            </a:pPr>
            <a:r>
              <a:rPr lang="en-NZ" sz="850" dirty="0">
                <a:solidFill>
                  <a:srgbClr val="44546A"/>
                </a:solidFill>
                <a:latin typeface="Montserrat Light" panose="00000400000000000000" pitchFamily="50" charset="0"/>
              </a:rPr>
              <a:t>To qualify to participate in the Domestic Visitor Satisfaction tracking module, respondents must also have travelled overnight in New Zealand within the past 12 months for leisure purposes (i.e. excluding trips taken for the primary purpose of business, education, stopover, medical treatment and other non-leisure purposes). </a:t>
            </a:r>
          </a:p>
          <a:p>
            <a:pPr algn="just">
              <a:lnSpc>
                <a:spcPts val="1400"/>
              </a:lnSpc>
            </a:pPr>
            <a:endParaRPr lang="en-NZ" sz="850" dirty="0">
              <a:solidFill>
                <a:srgbClr val="44546A"/>
              </a:solidFill>
              <a:latin typeface="Montserrat Light" panose="00000400000000000000" pitchFamily="50" charset="0"/>
            </a:endParaRPr>
          </a:p>
          <a:p>
            <a:pPr algn="just">
              <a:lnSpc>
                <a:spcPts val="1400"/>
              </a:lnSpc>
            </a:pPr>
            <a:r>
              <a:rPr lang="en-NZ" sz="850" dirty="0">
                <a:solidFill>
                  <a:srgbClr val="44546A"/>
                </a:solidFill>
                <a:latin typeface="Montserrat Light" panose="00000400000000000000" pitchFamily="50" charset="0"/>
              </a:rPr>
              <a:t>This update is based on data collected between 1 April 2021 and 31 March 2022.  The next update will be available in July 2022. </a:t>
            </a:r>
          </a:p>
          <a:p>
            <a:pPr algn="just">
              <a:lnSpc>
                <a:spcPts val="1400"/>
              </a:lnSpc>
            </a:pPr>
            <a:endParaRPr lang="en-NZ" sz="850" dirty="0">
              <a:solidFill>
                <a:srgbClr val="44546A"/>
              </a:solidFill>
              <a:latin typeface="Montserrat Light" panose="00000400000000000000" pitchFamily="50" charset="0"/>
            </a:endParaRPr>
          </a:p>
          <a:p>
            <a:pPr algn="just">
              <a:lnSpc>
                <a:spcPts val="1400"/>
              </a:lnSpc>
            </a:pPr>
            <a:r>
              <a:rPr lang="en-NZ" sz="850" dirty="0">
                <a:solidFill>
                  <a:srgbClr val="44546A"/>
                </a:solidFill>
                <a:latin typeface="Montserrat Light" panose="00000400000000000000" pitchFamily="50" charset="0"/>
              </a:rPr>
              <a:t>For more information about these findings, and the Visitor Insights Programme, please contact:</a:t>
            </a:r>
          </a:p>
          <a:p>
            <a:pPr algn="just">
              <a:lnSpc>
                <a:spcPts val="1400"/>
              </a:lnSpc>
            </a:pPr>
            <a:endParaRPr lang="en-NZ" sz="850" dirty="0">
              <a:solidFill>
                <a:srgbClr val="44546A"/>
              </a:solidFill>
              <a:latin typeface="Montserrat Light" panose="00000400000000000000" pitchFamily="50" charset="0"/>
            </a:endParaRPr>
          </a:p>
          <a:p>
            <a:pPr algn="just">
              <a:lnSpc>
                <a:spcPts val="1400"/>
              </a:lnSpc>
            </a:pPr>
            <a:endParaRPr lang="en-NZ" sz="850" dirty="0">
              <a:solidFill>
                <a:srgbClr val="44546A"/>
              </a:solidFill>
              <a:latin typeface="Montserrat Light" panose="00000400000000000000" pitchFamily="50" charset="0"/>
            </a:endParaRPr>
          </a:p>
          <a:p>
            <a:pPr algn="just">
              <a:lnSpc>
                <a:spcPts val="1400"/>
              </a:lnSpc>
              <a:spcAft>
                <a:spcPts val="800"/>
              </a:spcAft>
            </a:pPr>
            <a:endParaRPr lang="en-NZ" sz="850" dirty="0">
              <a:solidFill>
                <a:srgbClr val="44546A"/>
              </a:solidFill>
              <a:latin typeface="Montserrat Light" panose="00000400000000000000" pitchFamily="50" charset="0"/>
            </a:endParaRPr>
          </a:p>
          <a:p>
            <a:pPr algn="just">
              <a:lnSpc>
                <a:spcPts val="1400"/>
              </a:lnSpc>
              <a:spcAft>
                <a:spcPts val="800"/>
              </a:spcAft>
            </a:pPr>
            <a:endParaRPr lang="en-NZ" sz="850" dirty="0">
              <a:solidFill>
                <a:srgbClr val="44546A"/>
              </a:solidFill>
              <a:latin typeface="Montserrat Light" panose="00000400000000000000" pitchFamily="50" charset="0"/>
            </a:endParaRPr>
          </a:p>
        </p:txBody>
      </p:sp>
      <p:grpSp>
        <p:nvGrpSpPr>
          <p:cNvPr id="25" name="Group 24"/>
          <p:cNvGrpSpPr/>
          <p:nvPr/>
        </p:nvGrpSpPr>
        <p:grpSpPr>
          <a:xfrm>
            <a:off x="1794431" y="4765606"/>
            <a:ext cx="6317138" cy="1041674"/>
            <a:chOff x="1897626" y="5157824"/>
            <a:chExt cx="6317138" cy="1041674"/>
          </a:xfrm>
        </p:grpSpPr>
        <p:sp>
          <p:nvSpPr>
            <p:cNvPr id="4" name="Rectangle 3"/>
            <p:cNvSpPr/>
            <p:nvPr/>
          </p:nvSpPr>
          <p:spPr>
            <a:xfrm>
              <a:off x="1897626" y="5157824"/>
              <a:ext cx="6307492" cy="1041674"/>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F91B40F6-1C4E-434C-A71C-F0BBC428E99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223" b="27406"/>
            <a:stretch/>
          </p:blipFill>
          <p:spPr>
            <a:xfrm>
              <a:off x="5118294" y="5431656"/>
              <a:ext cx="1312330" cy="508503"/>
            </a:xfrm>
            <a:prstGeom prst="rect">
              <a:avLst/>
            </a:prstGeom>
          </p:spPr>
        </p:pic>
        <p:pic>
          <p:nvPicPr>
            <p:cNvPr id="23" name="Picture 22"/>
            <p:cNvPicPr>
              <a:picLocks noChangeAspect="1"/>
            </p:cNvPicPr>
            <p:nvPr/>
          </p:nvPicPr>
          <p:blipFill>
            <a:blip r:embed="rId3" cstate="print">
              <a:clrChange>
                <a:clrFrom>
                  <a:srgbClr val="585858"/>
                </a:clrFrom>
                <a:clrTo>
                  <a:srgbClr val="585858">
                    <a:alpha val="0"/>
                  </a:srgbClr>
                </a:clrTo>
              </a:clrChange>
              <a:extLst>
                <a:ext uri="{28A0092B-C50C-407E-A947-70E740481C1C}">
                  <a14:useLocalDpi xmlns:a14="http://schemas.microsoft.com/office/drawing/2010/main" val="0"/>
                </a:ext>
              </a:extLst>
            </a:blip>
            <a:stretch>
              <a:fillRect/>
            </a:stretch>
          </p:blipFill>
          <p:spPr>
            <a:xfrm>
              <a:off x="2107713" y="5520789"/>
              <a:ext cx="1023912" cy="382903"/>
            </a:xfrm>
            <a:prstGeom prst="rect">
              <a:avLst/>
            </a:prstGeom>
          </p:spPr>
        </p:pic>
        <p:sp>
          <p:nvSpPr>
            <p:cNvPr id="19" name="Rectangle 18">
              <a:extLst>
                <a:ext uri="{FF2B5EF4-FFF2-40B4-BE49-F238E27FC236}">
                  <a16:creationId xmlns:a16="http://schemas.microsoft.com/office/drawing/2014/main" id="{69623BC0-91E6-4531-B240-53026B5A5926}"/>
                </a:ext>
              </a:extLst>
            </p:cNvPr>
            <p:cNvSpPr/>
            <p:nvPr/>
          </p:nvSpPr>
          <p:spPr>
            <a:xfrm>
              <a:off x="6461556" y="5324290"/>
              <a:ext cx="1753208" cy="669414"/>
            </a:xfrm>
            <a:prstGeom prst="rect">
              <a:avLst/>
            </a:prstGeom>
          </p:spPr>
          <p:txBody>
            <a:bodyPr wrap="square">
              <a:spAutoFit/>
            </a:bodyPr>
            <a:lstStyle/>
            <a:p>
              <a:pPr algn="just">
                <a:lnSpc>
                  <a:spcPts val="1500"/>
                </a:lnSpc>
              </a:pPr>
              <a:r>
                <a:rPr lang="en-NZ" sz="850" dirty="0">
                  <a:solidFill>
                    <a:schemeClr val="bg1"/>
                  </a:solidFill>
                  <a:latin typeface="Montserrat" charset="0"/>
                  <a:ea typeface="Montserrat" charset="0"/>
                  <a:cs typeface="Montserrat" charset="0"/>
                </a:rPr>
                <a:t>Angus &amp; Associates</a:t>
              </a:r>
            </a:p>
            <a:p>
              <a:pPr algn="just">
                <a:lnSpc>
                  <a:spcPts val="1500"/>
                </a:lnSpc>
              </a:pPr>
              <a:r>
                <a:rPr lang="en-NZ" sz="850" dirty="0">
                  <a:solidFill>
                    <a:schemeClr val="bg1"/>
                  </a:solidFill>
                  <a:latin typeface="Montserrat" charset="0"/>
                  <a:ea typeface="Montserrat" charset="0"/>
                  <a:cs typeface="Montserrat" charset="0"/>
                </a:rPr>
                <a:t>(04) 499 2212</a:t>
              </a:r>
            </a:p>
            <a:p>
              <a:pPr algn="just">
                <a:lnSpc>
                  <a:spcPts val="1500"/>
                </a:lnSpc>
              </a:pPr>
              <a:r>
                <a:rPr lang="en-NZ" sz="850" dirty="0">
                  <a:solidFill>
                    <a:schemeClr val="bg1"/>
                  </a:solidFill>
                  <a:latin typeface="Montserrat" charset="0"/>
                  <a:ea typeface="Montserrat" charset="0"/>
                  <a:cs typeface="Montserrat" charset="0"/>
                </a:rPr>
                <a:t>vip@angusassociates.co.nz</a:t>
              </a:r>
            </a:p>
          </p:txBody>
        </p:sp>
        <p:sp>
          <p:nvSpPr>
            <p:cNvPr id="18" name="Rectangle 17">
              <a:extLst>
                <a:ext uri="{FF2B5EF4-FFF2-40B4-BE49-F238E27FC236}">
                  <a16:creationId xmlns:a16="http://schemas.microsoft.com/office/drawing/2014/main" id="{45369248-627A-43C3-BA7D-60B21D259B74}"/>
                </a:ext>
              </a:extLst>
            </p:cNvPr>
            <p:cNvSpPr/>
            <p:nvPr/>
          </p:nvSpPr>
          <p:spPr>
            <a:xfrm>
              <a:off x="3295778" y="5324290"/>
              <a:ext cx="1736694" cy="669414"/>
            </a:xfrm>
            <a:prstGeom prst="rect">
              <a:avLst/>
            </a:prstGeom>
          </p:spPr>
          <p:txBody>
            <a:bodyPr wrap="square">
              <a:spAutoFit/>
            </a:bodyPr>
            <a:lstStyle/>
            <a:p>
              <a:pPr algn="just">
                <a:lnSpc>
                  <a:spcPts val="1500"/>
                </a:lnSpc>
              </a:pPr>
              <a:r>
                <a:rPr lang="en-NZ" sz="850" dirty="0">
                  <a:solidFill>
                    <a:schemeClr val="bg1"/>
                  </a:solidFill>
                  <a:latin typeface="Montserrat" charset="0"/>
                  <a:ea typeface="Montserrat" charset="0"/>
                  <a:cs typeface="Montserrat" charset="0"/>
                </a:rPr>
                <a:t>Tourism Industry Aotearoa</a:t>
              </a:r>
            </a:p>
            <a:p>
              <a:pPr algn="just">
                <a:lnSpc>
                  <a:spcPts val="1500"/>
                </a:lnSpc>
              </a:pPr>
              <a:r>
                <a:rPr lang="en-NZ" sz="850" dirty="0">
                  <a:solidFill>
                    <a:schemeClr val="bg1"/>
                  </a:solidFill>
                  <a:latin typeface="Montserrat" charset="0"/>
                  <a:ea typeface="Montserrat" charset="0"/>
                  <a:cs typeface="Montserrat" charset="0"/>
                </a:rPr>
                <a:t>Bruce Bassett</a:t>
              </a:r>
            </a:p>
            <a:p>
              <a:pPr algn="just">
                <a:lnSpc>
                  <a:spcPts val="1500"/>
                </a:lnSpc>
              </a:pPr>
              <a:r>
                <a:rPr lang="en-NZ" sz="850" dirty="0">
                  <a:solidFill>
                    <a:schemeClr val="bg1"/>
                  </a:solidFill>
                  <a:latin typeface="Montserrat" charset="0"/>
                  <a:ea typeface="Montserrat" charset="0"/>
                  <a:cs typeface="Montserrat" charset="0"/>
                </a:rPr>
                <a:t>bruce.bassett@tia.org.nz</a:t>
              </a:r>
            </a:p>
          </p:txBody>
        </p:sp>
        <p:cxnSp>
          <p:nvCxnSpPr>
            <p:cNvPr id="24" name="Straight Connector 23"/>
            <p:cNvCxnSpPr/>
            <p:nvPr/>
          </p:nvCxnSpPr>
          <p:spPr>
            <a:xfrm>
              <a:off x="5032472" y="5324290"/>
              <a:ext cx="0" cy="72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Rectangle 12">
            <a:extLst>
              <a:ext uri="{FF2B5EF4-FFF2-40B4-BE49-F238E27FC236}">
                <a16:creationId xmlns:a16="http://schemas.microsoft.com/office/drawing/2014/main" id="{0C028769-8414-4CE8-829A-605EF7DF760C}"/>
              </a:ext>
            </a:extLst>
          </p:cNvPr>
          <p:cNvSpPr/>
          <p:nvPr/>
        </p:nvSpPr>
        <p:spPr>
          <a:xfrm>
            <a:off x="1794431" y="5838963"/>
            <a:ext cx="6307492" cy="305777"/>
          </a:xfrm>
          <a:prstGeom prst="rect">
            <a:avLst/>
          </a:prstGeom>
          <a:solidFill>
            <a:srgbClr val="3493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spcAft>
                <a:spcPts val="800"/>
              </a:spcAft>
            </a:pPr>
            <a:r>
              <a:rPr lang="en-NZ" sz="850" dirty="0">
                <a:solidFill>
                  <a:schemeClr val="bg1"/>
                </a:solidFill>
                <a:latin typeface="Montserrat" panose="00000500000000000000" pitchFamily="50" charset="0"/>
                <a:hlinkClick r:id="rId4">
                  <a:extLst>
                    <a:ext uri="{A12FA001-AC4F-418D-AE19-62706E023703}">
                      <ahyp:hlinkClr xmlns:ahyp="http://schemas.microsoft.com/office/drawing/2018/hyperlinkcolor" val="tx"/>
                    </a:ext>
                  </a:extLst>
                </a:hlinkClick>
              </a:rPr>
              <a:t>https://www.tia.org.nz/resources-and-tools/insight/domestic-satisfaction-report</a:t>
            </a:r>
            <a:r>
              <a:rPr lang="en-NZ" sz="850" dirty="0">
                <a:solidFill>
                  <a:schemeClr val="bg1"/>
                </a:solidFill>
                <a:latin typeface="Montserrat" panose="00000500000000000000" pitchFamily="50" charset="0"/>
              </a:rPr>
              <a:t> </a:t>
            </a:r>
          </a:p>
        </p:txBody>
      </p:sp>
      <p:sp>
        <p:nvSpPr>
          <p:cNvPr id="15" name="TextBox 14">
            <a:extLst>
              <a:ext uri="{FF2B5EF4-FFF2-40B4-BE49-F238E27FC236}">
                <a16:creationId xmlns:a16="http://schemas.microsoft.com/office/drawing/2014/main" id="{D12604B0-E1B7-4E71-F1BB-FDFE657D0801}"/>
              </a:ext>
            </a:extLst>
          </p:cNvPr>
          <p:cNvSpPr txBox="1"/>
          <p:nvPr/>
        </p:nvSpPr>
        <p:spPr>
          <a:xfrm>
            <a:off x="453000" y="629373"/>
            <a:ext cx="5526459" cy="253916"/>
          </a:xfrm>
          <a:prstGeom prst="rect">
            <a:avLst/>
          </a:prstGeom>
          <a:noFill/>
        </p:spPr>
        <p:txBody>
          <a:bodyPr wrap="square" rtlCol="0">
            <a:spAutoFit/>
          </a:bodyPr>
          <a:lstStyle/>
          <a:p>
            <a:r>
              <a:rPr lang="en-NZ" sz="1050" dirty="0">
                <a:solidFill>
                  <a:schemeClr val="bg1">
                    <a:lumMod val="75000"/>
                  </a:schemeClr>
                </a:solidFill>
                <a:latin typeface="Montserrat" panose="00000500000000000000" pitchFamily="50" charset="0"/>
              </a:rPr>
              <a:t>DOMESTIC VISITOR </a:t>
            </a:r>
            <a:r>
              <a:rPr lang="en-NZ" sz="1050" dirty="0">
                <a:solidFill>
                  <a:srgbClr val="BFBFBF"/>
                </a:solidFill>
                <a:latin typeface="Montserrat" panose="00000500000000000000" pitchFamily="50" charset="0"/>
              </a:rPr>
              <a:t>SATISFACTION</a:t>
            </a:r>
            <a:r>
              <a:rPr lang="en-NZ" sz="1050" dirty="0">
                <a:solidFill>
                  <a:schemeClr val="bg1">
                    <a:lumMod val="75000"/>
                  </a:schemeClr>
                </a:solidFill>
                <a:latin typeface="Montserrat" panose="00000500000000000000" pitchFamily="50" charset="0"/>
              </a:rPr>
              <a:t> (YE MARCH 2022)</a:t>
            </a:r>
          </a:p>
        </p:txBody>
      </p:sp>
    </p:spTree>
    <p:extLst>
      <p:ext uri="{BB962C8B-B14F-4D97-AF65-F5344CB8AC3E}">
        <p14:creationId xmlns:p14="http://schemas.microsoft.com/office/powerpoint/2010/main" val="42210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ad with a mountain in the background&#10;&#10;Description automatically generated">
            <a:extLst>
              <a:ext uri="{FF2B5EF4-FFF2-40B4-BE49-F238E27FC236}">
                <a16:creationId xmlns:a16="http://schemas.microsoft.com/office/drawing/2014/main" id="{49ED26B0-7F62-4A75-AA67-1D00285F51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0"/>
            <a:ext cx="10287000" cy="6858000"/>
          </a:xfrm>
          <a:prstGeom prst="rect">
            <a:avLst/>
          </a:prstGeom>
        </p:spPr>
      </p:pic>
      <p:sp>
        <p:nvSpPr>
          <p:cNvPr id="20" name="Rectangle 19">
            <a:extLst>
              <a:ext uri="{FF2B5EF4-FFF2-40B4-BE49-F238E27FC236}">
                <a16:creationId xmlns:a16="http://schemas.microsoft.com/office/drawing/2014/main" id="{DB7A130F-DF90-4856-BDD0-47081B49C275}"/>
              </a:ext>
            </a:extLst>
          </p:cNvPr>
          <p:cNvSpPr/>
          <p:nvPr/>
        </p:nvSpPr>
        <p:spPr>
          <a:xfrm>
            <a:off x="-190501" y="0"/>
            <a:ext cx="10286999" cy="6858000"/>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45" name="Picture 44">
            <a:extLst>
              <a:ext uri="{FF2B5EF4-FFF2-40B4-BE49-F238E27FC236}">
                <a16:creationId xmlns:a16="http://schemas.microsoft.com/office/drawing/2014/main" id="{F91B40F6-1C4E-434C-A71C-F0BBC428E9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223" b="27406"/>
          <a:stretch/>
        </p:blipFill>
        <p:spPr>
          <a:xfrm>
            <a:off x="8362950" y="6178110"/>
            <a:ext cx="1419439" cy="550006"/>
          </a:xfrm>
          <a:prstGeom prst="rect">
            <a:avLst/>
          </a:prstGeom>
        </p:spPr>
      </p:pic>
      <p:pic>
        <p:nvPicPr>
          <p:cNvPr id="12" name="Picture 11"/>
          <p:cNvPicPr>
            <a:picLocks noChangeAspect="1"/>
          </p:cNvPicPr>
          <p:nvPr/>
        </p:nvPicPr>
        <p:blipFill>
          <a:blip r:embed="rId4" cstate="print">
            <a:clrChange>
              <a:clrFrom>
                <a:srgbClr val="585858"/>
              </a:clrFrom>
              <a:clrTo>
                <a:srgbClr val="585858">
                  <a:alpha val="0"/>
                </a:srgbClr>
              </a:clrTo>
            </a:clrChange>
            <a:extLst>
              <a:ext uri="{28A0092B-C50C-407E-A947-70E740481C1C}">
                <a14:useLocalDpi xmlns:a14="http://schemas.microsoft.com/office/drawing/2010/main" val="0"/>
              </a:ext>
            </a:extLst>
          </a:blip>
          <a:stretch>
            <a:fillRect/>
          </a:stretch>
        </p:blipFill>
        <p:spPr>
          <a:xfrm>
            <a:off x="219918" y="6243326"/>
            <a:ext cx="1296365" cy="484790"/>
          </a:xfrm>
          <a:prstGeom prst="rect">
            <a:avLst/>
          </a:prstGeom>
        </p:spPr>
      </p:pic>
    </p:spTree>
    <p:extLst>
      <p:ext uri="{BB962C8B-B14F-4D97-AF65-F5344CB8AC3E}">
        <p14:creationId xmlns:p14="http://schemas.microsoft.com/office/powerpoint/2010/main" val="775836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58AFC95-2167-4E10-8B59-51995BD3DC22}"/>
              </a:ext>
            </a:extLst>
          </p:cNvPr>
          <p:cNvSpPr txBox="1"/>
          <p:nvPr/>
        </p:nvSpPr>
        <p:spPr>
          <a:xfrm>
            <a:off x="453000" y="824431"/>
            <a:ext cx="5357250" cy="461665"/>
          </a:xfrm>
          <a:prstGeom prst="rect">
            <a:avLst/>
          </a:prstGeom>
          <a:noFill/>
        </p:spPr>
        <p:txBody>
          <a:bodyPr wrap="square" rtlCol="0">
            <a:spAutoFit/>
          </a:bodyPr>
          <a:lstStyle/>
          <a:p>
            <a:r>
              <a:rPr lang="en-NZ" sz="2400" b="1" dirty="0">
                <a:solidFill>
                  <a:schemeClr val="bg1">
                    <a:lumMod val="50000"/>
                  </a:schemeClr>
                </a:solidFill>
                <a:latin typeface="Bebas Neue Bold" panose="020B0606020202050201" pitchFamily="34" charset="0"/>
              </a:rPr>
              <a:t>Key </a:t>
            </a:r>
            <a:r>
              <a:rPr lang="en-NZ" sz="2400" b="1" dirty="0">
                <a:solidFill>
                  <a:srgbClr val="7F7F7F"/>
                </a:solidFill>
                <a:latin typeface="Bebas Neue Bold" panose="020B0606020202050201" pitchFamily="34" charset="0"/>
              </a:rPr>
              <a:t>insights</a:t>
            </a:r>
          </a:p>
        </p:txBody>
      </p:sp>
      <p:sp>
        <p:nvSpPr>
          <p:cNvPr id="7" name="TextBox 6">
            <a:extLst>
              <a:ext uri="{FF2B5EF4-FFF2-40B4-BE49-F238E27FC236}">
                <a16:creationId xmlns:a16="http://schemas.microsoft.com/office/drawing/2014/main" id="{37DCE2A1-7F4C-45AE-B40C-E3024AE4F2A5}"/>
              </a:ext>
            </a:extLst>
          </p:cNvPr>
          <p:cNvSpPr txBox="1"/>
          <p:nvPr/>
        </p:nvSpPr>
        <p:spPr>
          <a:xfrm>
            <a:off x="453000" y="629373"/>
            <a:ext cx="5526459" cy="253916"/>
          </a:xfrm>
          <a:prstGeom prst="rect">
            <a:avLst/>
          </a:prstGeom>
          <a:noFill/>
        </p:spPr>
        <p:txBody>
          <a:bodyPr wrap="square" rtlCol="0">
            <a:spAutoFit/>
          </a:bodyPr>
          <a:lstStyle/>
          <a:p>
            <a:r>
              <a:rPr lang="en-NZ" sz="1050" dirty="0">
                <a:solidFill>
                  <a:schemeClr val="bg1">
                    <a:lumMod val="75000"/>
                  </a:schemeClr>
                </a:solidFill>
                <a:latin typeface="Montserrat" panose="00000500000000000000" pitchFamily="50" charset="0"/>
              </a:rPr>
              <a:t>DOMESTIC VISITOR </a:t>
            </a:r>
            <a:r>
              <a:rPr lang="en-NZ" sz="1050" dirty="0">
                <a:solidFill>
                  <a:srgbClr val="BFBFBF"/>
                </a:solidFill>
                <a:latin typeface="Montserrat" panose="00000500000000000000" pitchFamily="50" charset="0"/>
              </a:rPr>
              <a:t>SATISFACTION</a:t>
            </a:r>
            <a:r>
              <a:rPr lang="en-NZ" sz="1050" dirty="0">
                <a:solidFill>
                  <a:schemeClr val="bg1">
                    <a:lumMod val="75000"/>
                  </a:schemeClr>
                </a:solidFill>
                <a:latin typeface="Montserrat" panose="00000500000000000000" pitchFamily="50" charset="0"/>
              </a:rPr>
              <a:t> (YE MARCH 2022)</a:t>
            </a:r>
          </a:p>
        </p:txBody>
      </p:sp>
      <p:sp>
        <p:nvSpPr>
          <p:cNvPr id="12" name="Rectangle 11">
            <a:extLst>
              <a:ext uri="{FF2B5EF4-FFF2-40B4-BE49-F238E27FC236}">
                <a16:creationId xmlns:a16="http://schemas.microsoft.com/office/drawing/2014/main" id="{D2561D6C-D769-49B3-8537-71855A6F6F78}"/>
              </a:ext>
            </a:extLst>
          </p:cNvPr>
          <p:cNvSpPr/>
          <p:nvPr/>
        </p:nvSpPr>
        <p:spPr>
          <a:xfrm>
            <a:off x="548227" y="1286096"/>
            <a:ext cx="8809546" cy="5296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just">
              <a:lnSpc>
                <a:spcPts val="1400"/>
              </a:lnSpc>
            </a:pPr>
            <a:r>
              <a:rPr lang="en-NZ" sz="850" dirty="0">
                <a:solidFill>
                  <a:srgbClr val="44546A"/>
                </a:solidFill>
                <a:latin typeface="Montserrat Light" panose="00000400000000000000" pitchFamily="50" charset="0"/>
              </a:rPr>
              <a:t>This report provides an overview of New Zealanders’ most recent domestic leisure trip (taken during the 12 months prior to completion). The data presents an aggregate view from surveys completed between </a:t>
            </a:r>
            <a:r>
              <a:rPr lang="en-NZ" sz="850" b="1" dirty="0">
                <a:solidFill>
                  <a:srgbClr val="44546A"/>
                </a:solidFill>
                <a:latin typeface="Montserrat Light" panose="00000400000000000000" pitchFamily="50" charset="0"/>
              </a:rPr>
              <a:t>April 2021 </a:t>
            </a:r>
            <a:r>
              <a:rPr lang="en-NZ" sz="850" dirty="0">
                <a:solidFill>
                  <a:srgbClr val="44546A"/>
                </a:solidFill>
                <a:latin typeface="Montserrat Light" panose="00000400000000000000" pitchFamily="50" charset="0"/>
              </a:rPr>
              <a:t>and </a:t>
            </a:r>
            <a:r>
              <a:rPr lang="en-NZ" sz="850" b="1" dirty="0">
                <a:solidFill>
                  <a:srgbClr val="44546A"/>
                </a:solidFill>
                <a:latin typeface="Montserrat Light" panose="00000400000000000000" pitchFamily="50" charset="0"/>
              </a:rPr>
              <a:t>March 2022 </a:t>
            </a:r>
            <a:r>
              <a:rPr lang="en-NZ" sz="850" dirty="0">
                <a:solidFill>
                  <a:srgbClr val="44546A"/>
                </a:solidFill>
                <a:latin typeface="Montserrat Light" panose="00000400000000000000" pitchFamily="50" charset="0"/>
              </a:rPr>
              <a:t>(meaning that the trip reported on may have taken place as far back as April 2020 or as recently as March 2022). Below are key insights for the survey year ending March 2022, in comparison with the year ending March 2021.</a:t>
            </a:r>
          </a:p>
          <a:p>
            <a:pPr algn="just">
              <a:lnSpc>
                <a:spcPts val="1400"/>
              </a:lnSpc>
            </a:pPr>
            <a:endParaRPr lang="en-NZ" sz="850" dirty="0">
              <a:solidFill>
                <a:srgbClr val="44546A"/>
              </a:solidFill>
              <a:latin typeface="Montserrat Light" panose="00000400000000000000" pitchFamily="50" charset="0"/>
            </a:endParaRPr>
          </a:p>
          <a:p>
            <a:pPr marL="171450" indent="-171450" algn="just">
              <a:lnSpc>
                <a:spcPts val="1400"/>
              </a:lnSpc>
              <a:buFont typeface="Arial" panose="020B0604020202020204" pitchFamily="34" charset="0"/>
              <a:buChar char="•"/>
            </a:pPr>
            <a:r>
              <a:rPr lang="en-NZ" sz="850" u="sng" dirty="0">
                <a:solidFill>
                  <a:srgbClr val="44546A"/>
                </a:solidFill>
                <a:latin typeface="Montserrat Light" panose="00000400000000000000" pitchFamily="50" charset="0"/>
              </a:rPr>
              <a:t>Incidence of travel and reason for travel</a:t>
            </a:r>
            <a:r>
              <a:rPr lang="en-NZ" sz="850" dirty="0">
                <a:solidFill>
                  <a:srgbClr val="44546A"/>
                </a:solidFill>
                <a:latin typeface="Montserrat Light" panose="00000400000000000000" pitchFamily="50" charset="0"/>
              </a:rPr>
              <a:t>: Three in four New Zealanders took a domestic leisure trip during the survey period. While this proportion has been relatively stable over time, reason for travel has changed recently – a higher proportion of New Zealanders are travelling for holidays/short-breaks, and a lower proportion are travelling to attend public and private events. This likely reflects the impact of the COVID-19 pandemic on the number and type of events staged during the survey period, as well as the decreased ability of New Zealanders to holiday overseas.</a:t>
            </a:r>
          </a:p>
          <a:p>
            <a:pPr marL="171450" indent="-171450" algn="just">
              <a:lnSpc>
                <a:spcPts val="1400"/>
              </a:lnSpc>
              <a:buFont typeface="Arial" panose="020B0604020202020204" pitchFamily="34" charset="0"/>
              <a:buChar char="•"/>
            </a:pPr>
            <a:endParaRPr lang="en-NZ" sz="850" dirty="0">
              <a:solidFill>
                <a:srgbClr val="44546A"/>
              </a:solidFill>
              <a:latin typeface="Montserrat Light" panose="00000400000000000000" pitchFamily="50" charset="0"/>
            </a:endParaRPr>
          </a:p>
          <a:p>
            <a:pPr marL="171450" indent="-171450" algn="just">
              <a:lnSpc>
                <a:spcPts val="1400"/>
              </a:lnSpc>
              <a:buFont typeface="Arial" panose="020B0604020202020204" pitchFamily="34" charset="0"/>
              <a:buChar char="•"/>
            </a:pPr>
            <a:r>
              <a:rPr lang="en-NZ" sz="850" u="sng" dirty="0">
                <a:solidFill>
                  <a:srgbClr val="44546A"/>
                </a:solidFill>
                <a:latin typeface="Montserrat Light" panose="00000400000000000000" pitchFamily="50" charset="0"/>
              </a:rPr>
              <a:t>Length of trip</a:t>
            </a:r>
            <a:r>
              <a:rPr lang="en-NZ" sz="850" dirty="0">
                <a:solidFill>
                  <a:srgbClr val="44546A"/>
                </a:solidFill>
                <a:latin typeface="Montserrat Light" panose="00000400000000000000" pitchFamily="50" charset="0"/>
              </a:rPr>
              <a:t>: There is no significant change over time in the length of trips undertaken. The median length of domestic leisure trips is three nights.</a:t>
            </a:r>
          </a:p>
          <a:p>
            <a:pPr marL="171450" indent="-171450" algn="just">
              <a:lnSpc>
                <a:spcPts val="1400"/>
              </a:lnSpc>
              <a:buFont typeface="Arial" panose="020B0604020202020204" pitchFamily="34" charset="0"/>
              <a:buChar char="•"/>
            </a:pPr>
            <a:endParaRPr lang="en-NZ" sz="850" dirty="0">
              <a:solidFill>
                <a:srgbClr val="44546A"/>
              </a:solidFill>
              <a:latin typeface="Montserrat Light" panose="00000400000000000000" pitchFamily="50" charset="0"/>
            </a:endParaRPr>
          </a:p>
          <a:p>
            <a:pPr marL="171450" indent="-171450" algn="just">
              <a:lnSpc>
                <a:spcPts val="1400"/>
              </a:lnSpc>
              <a:buFont typeface="Arial" panose="020B0604020202020204" pitchFamily="34" charset="0"/>
              <a:buChar char="•"/>
            </a:pPr>
            <a:r>
              <a:rPr lang="en-NZ" sz="850" u="sng" dirty="0">
                <a:solidFill>
                  <a:srgbClr val="44546A"/>
                </a:solidFill>
                <a:latin typeface="Montserrat Light" panose="00000400000000000000" pitchFamily="50" charset="0"/>
              </a:rPr>
              <a:t>Destination market share</a:t>
            </a:r>
            <a:r>
              <a:rPr lang="en-NZ" sz="850" dirty="0">
                <a:solidFill>
                  <a:srgbClr val="44546A"/>
                </a:solidFill>
                <a:latin typeface="Montserrat Light" panose="00000400000000000000" pitchFamily="50" charset="0"/>
              </a:rPr>
              <a:t>: Auckland has experienced a decline in market share of domestic overnight leisure trips. Several factors are likely to have influenced this change such as a higher proportion of Aucklanders than usual visiting other regions, lockdowns specific to Auckland, and fewer event trips occurring. Queenstown has gained market share over the same period.</a:t>
            </a:r>
          </a:p>
          <a:p>
            <a:pPr marL="171450" indent="-171450" algn="just">
              <a:lnSpc>
                <a:spcPts val="1400"/>
              </a:lnSpc>
              <a:buFont typeface="Arial" panose="020B0604020202020204" pitchFamily="34" charset="0"/>
              <a:buChar char="•"/>
            </a:pPr>
            <a:endParaRPr lang="en-NZ" sz="850" dirty="0">
              <a:solidFill>
                <a:srgbClr val="44546A"/>
              </a:solidFill>
              <a:latin typeface="Montserrat Light" panose="00000400000000000000" pitchFamily="50" charset="0"/>
            </a:endParaRPr>
          </a:p>
          <a:p>
            <a:pPr marL="171450" indent="-171450" algn="just">
              <a:lnSpc>
                <a:spcPts val="1400"/>
              </a:lnSpc>
              <a:buFont typeface="Arial" panose="020B0604020202020204" pitchFamily="34" charset="0"/>
              <a:buChar char="•"/>
            </a:pPr>
            <a:r>
              <a:rPr lang="en-NZ" sz="850" u="sng" dirty="0">
                <a:solidFill>
                  <a:srgbClr val="44546A"/>
                </a:solidFill>
                <a:latin typeface="Montserrat Light" panose="00000400000000000000" pitchFamily="50" charset="0"/>
              </a:rPr>
              <a:t>Satisfaction</a:t>
            </a:r>
            <a:r>
              <a:rPr lang="en-NZ" sz="850" dirty="0">
                <a:solidFill>
                  <a:srgbClr val="44546A"/>
                </a:solidFill>
                <a:latin typeface="Montserrat Light" panose="00000400000000000000" pitchFamily="50" charset="0"/>
              </a:rPr>
              <a:t>: A slight decrease in overall satisfaction levels is evident - 57% scored their satisfaction as 9 or 10 out of 10 in the most recent year compared to 63% in the previous year. Older New Zealanders continue to be more satisfied than younger New Zealanders, as do those taking longer trips.</a:t>
            </a:r>
          </a:p>
          <a:p>
            <a:pPr marL="171450" indent="-171450" algn="just">
              <a:lnSpc>
                <a:spcPts val="1400"/>
              </a:lnSpc>
              <a:buFont typeface="Arial" panose="020B0604020202020204" pitchFamily="34" charset="0"/>
              <a:buChar char="•"/>
            </a:pPr>
            <a:endParaRPr lang="en-NZ" sz="850" dirty="0">
              <a:solidFill>
                <a:srgbClr val="44546A"/>
              </a:solidFill>
              <a:latin typeface="Montserrat Light" panose="00000400000000000000" pitchFamily="50" charset="0"/>
            </a:endParaRPr>
          </a:p>
          <a:p>
            <a:pPr marL="171450" indent="-171450" algn="just">
              <a:lnSpc>
                <a:spcPts val="1400"/>
              </a:lnSpc>
              <a:buFont typeface="Arial" panose="020B0604020202020204" pitchFamily="34" charset="0"/>
              <a:buChar char="•"/>
            </a:pPr>
            <a:r>
              <a:rPr lang="en-NZ" sz="850" u="sng" dirty="0">
                <a:solidFill>
                  <a:srgbClr val="44546A"/>
                </a:solidFill>
                <a:latin typeface="Montserrat Light" panose="00000400000000000000" pitchFamily="50" charset="0"/>
              </a:rPr>
              <a:t>Experience vs Expectation</a:t>
            </a:r>
            <a:r>
              <a:rPr lang="en-NZ" sz="850" dirty="0">
                <a:solidFill>
                  <a:srgbClr val="44546A"/>
                </a:solidFill>
                <a:latin typeface="Montserrat Light" panose="00000400000000000000" pitchFamily="50" charset="0"/>
              </a:rPr>
              <a:t>: Half of New Zealanders had their expectations exceeded on their most recent domestic overnight leisure trip, and a similar proportion found it just as they expected. Only a very small proportion found it worse than expected.</a:t>
            </a:r>
          </a:p>
          <a:p>
            <a:pPr algn="just">
              <a:lnSpc>
                <a:spcPts val="1400"/>
              </a:lnSpc>
            </a:pPr>
            <a:r>
              <a:rPr lang="en-NZ" sz="850" dirty="0">
                <a:solidFill>
                  <a:srgbClr val="44546A"/>
                </a:solidFill>
                <a:latin typeface="Montserrat Light" panose="00000400000000000000" pitchFamily="50" charset="0"/>
              </a:rPr>
              <a:t> </a:t>
            </a:r>
          </a:p>
          <a:p>
            <a:pPr marL="171450" indent="-171450" algn="just">
              <a:lnSpc>
                <a:spcPts val="1400"/>
              </a:lnSpc>
              <a:buFont typeface="Arial" panose="020B0604020202020204" pitchFamily="34" charset="0"/>
              <a:buChar char="•"/>
            </a:pPr>
            <a:r>
              <a:rPr lang="en-NZ" sz="850" u="sng" dirty="0">
                <a:solidFill>
                  <a:srgbClr val="44546A"/>
                </a:solidFill>
                <a:latin typeface="Montserrat Light" panose="00000400000000000000" pitchFamily="50" charset="0"/>
              </a:rPr>
              <a:t>Net Promotor Score</a:t>
            </a:r>
            <a:r>
              <a:rPr lang="en-NZ" sz="850" dirty="0">
                <a:solidFill>
                  <a:srgbClr val="44546A"/>
                </a:solidFill>
                <a:latin typeface="Montserrat Light" panose="00000400000000000000" pitchFamily="50" charset="0"/>
              </a:rPr>
              <a:t>: NPS is used to measure an individual’s propensity to recommend New Zealand as a holiday destination for other New Zealanders. NPS has fallen again compared with the previous year, from +64 to +55. The change in NPS is being driven by a lower proportion of ‘promoters’ and a slight increase in the proportion of ‘detractors’. Like satisfaction, NPS is lower for younger New Zealanders and higher for older New Zealanders.</a:t>
            </a:r>
          </a:p>
        </p:txBody>
      </p:sp>
    </p:spTree>
    <p:extLst>
      <p:ext uri="{BB962C8B-B14F-4D97-AF65-F5344CB8AC3E}">
        <p14:creationId xmlns:p14="http://schemas.microsoft.com/office/powerpoint/2010/main" val="2368423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58AFC95-2167-4E10-8B59-51995BD3DC22}"/>
              </a:ext>
            </a:extLst>
          </p:cNvPr>
          <p:cNvSpPr txBox="1"/>
          <p:nvPr/>
        </p:nvSpPr>
        <p:spPr>
          <a:xfrm>
            <a:off x="453000" y="824431"/>
            <a:ext cx="5357250" cy="461665"/>
          </a:xfrm>
          <a:prstGeom prst="rect">
            <a:avLst/>
          </a:prstGeom>
          <a:noFill/>
        </p:spPr>
        <p:txBody>
          <a:bodyPr wrap="square" rtlCol="0">
            <a:spAutoFit/>
          </a:bodyPr>
          <a:lstStyle/>
          <a:p>
            <a:r>
              <a:rPr lang="en-NZ" sz="2400" b="1" dirty="0">
                <a:solidFill>
                  <a:schemeClr val="bg1">
                    <a:lumMod val="50000"/>
                  </a:schemeClr>
                </a:solidFill>
                <a:latin typeface="Bebas Neue Bold" panose="020B0606020202050201" pitchFamily="34" charset="0"/>
              </a:rPr>
              <a:t>PROFILE OF LAST DOMESTIC OVERNIGHT LEISURE TRIP</a:t>
            </a:r>
          </a:p>
        </p:txBody>
      </p:sp>
      <p:graphicFrame>
        <p:nvGraphicFramePr>
          <p:cNvPr id="5" name="Table 4">
            <a:extLst>
              <a:ext uri="{FF2B5EF4-FFF2-40B4-BE49-F238E27FC236}">
                <a16:creationId xmlns:a16="http://schemas.microsoft.com/office/drawing/2014/main" id="{416780FB-C910-4779-BB4C-4DC4CBF851DD}"/>
              </a:ext>
            </a:extLst>
          </p:cNvPr>
          <p:cNvGraphicFramePr>
            <a:graphicFrameLocks noGrp="1"/>
          </p:cNvGraphicFramePr>
          <p:nvPr>
            <p:extLst>
              <p:ext uri="{D42A27DB-BD31-4B8C-83A1-F6EECF244321}">
                <p14:modId xmlns:p14="http://schemas.microsoft.com/office/powerpoint/2010/main" val="2951348302"/>
              </p:ext>
            </p:extLst>
          </p:nvPr>
        </p:nvGraphicFramePr>
        <p:xfrm>
          <a:off x="5437101" y="3157773"/>
          <a:ext cx="4010400" cy="2783221"/>
        </p:xfrm>
        <a:graphic>
          <a:graphicData uri="http://schemas.openxmlformats.org/drawingml/2006/table">
            <a:tbl>
              <a:tblPr firstRow="1" lastRow="1" bandRow="1">
                <a:tableStyleId>{C083E6E3-FA7D-4D7B-A595-EF9225AFEA82}</a:tableStyleId>
              </a:tblPr>
              <a:tblGrid>
                <a:gridCol w="2610394">
                  <a:extLst>
                    <a:ext uri="{9D8B030D-6E8A-4147-A177-3AD203B41FA5}">
                      <a16:colId xmlns:a16="http://schemas.microsoft.com/office/drawing/2014/main" val="2770449959"/>
                    </a:ext>
                  </a:extLst>
                </a:gridCol>
                <a:gridCol w="719528">
                  <a:extLst>
                    <a:ext uri="{9D8B030D-6E8A-4147-A177-3AD203B41FA5}">
                      <a16:colId xmlns:a16="http://schemas.microsoft.com/office/drawing/2014/main" val="1774495561"/>
                    </a:ext>
                  </a:extLst>
                </a:gridCol>
                <a:gridCol w="680478">
                  <a:extLst>
                    <a:ext uri="{9D8B030D-6E8A-4147-A177-3AD203B41FA5}">
                      <a16:colId xmlns:a16="http://schemas.microsoft.com/office/drawing/2014/main" val="3528025715"/>
                    </a:ext>
                  </a:extLst>
                </a:gridCol>
              </a:tblGrid>
              <a:tr h="432000">
                <a:tc>
                  <a:txBody>
                    <a:bodyPr/>
                    <a:lstStyle/>
                    <a:p>
                      <a:endParaRPr lang="en-NZ" sz="800" dirty="0">
                        <a:solidFill>
                          <a:schemeClr val="tx1">
                            <a:lumMod val="65000"/>
                            <a:lumOff val="35000"/>
                          </a:schemeClr>
                        </a:solidFill>
                        <a:latin typeface="Montserrat Light" panose="00000400000000000000" pitchFamily="50" charset="0"/>
                      </a:endParaRPr>
                    </a:p>
                  </a:txBody>
                  <a:tcPr marL="72000" marR="72000" marT="36000" marB="36000"/>
                </a:tc>
                <a:tc>
                  <a:txBody>
                    <a:bodyPr/>
                    <a:lstStyle/>
                    <a:p>
                      <a:pPr algn="ctr">
                        <a:lnSpc>
                          <a:spcPct val="114000"/>
                        </a:lnSpc>
                      </a:pPr>
                      <a:r>
                        <a:rPr lang="en-NZ" sz="800" dirty="0">
                          <a:solidFill>
                            <a:schemeClr val="tx1">
                              <a:lumMod val="65000"/>
                              <a:lumOff val="35000"/>
                            </a:schemeClr>
                          </a:solidFill>
                          <a:latin typeface="Montserrat Light" panose="00000400000000000000" pitchFamily="50" charset="0"/>
                        </a:rPr>
                        <a:t>YE Mar </a:t>
                      </a:r>
                    </a:p>
                    <a:p>
                      <a:pPr algn="ctr">
                        <a:lnSpc>
                          <a:spcPct val="114000"/>
                        </a:lnSpc>
                      </a:pPr>
                      <a:r>
                        <a:rPr lang="en-NZ" sz="800" dirty="0">
                          <a:solidFill>
                            <a:schemeClr val="tx1">
                              <a:lumMod val="65000"/>
                              <a:lumOff val="35000"/>
                            </a:schemeClr>
                          </a:solidFill>
                          <a:latin typeface="Montserrat Light" panose="00000400000000000000" pitchFamily="50" charset="0"/>
                        </a:rPr>
                        <a:t>2021</a:t>
                      </a:r>
                    </a:p>
                  </a:txBody>
                  <a:tcPr marL="36000" marR="36000" marT="36000" marB="36000" anchor="ctr"/>
                </a:tc>
                <a:tc>
                  <a:txBody>
                    <a:bodyPr/>
                    <a:lstStyle/>
                    <a:p>
                      <a:pPr algn="ctr">
                        <a:lnSpc>
                          <a:spcPct val="114000"/>
                        </a:lnSpc>
                      </a:pPr>
                      <a:r>
                        <a:rPr lang="en-NZ" sz="800" dirty="0">
                          <a:solidFill>
                            <a:schemeClr val="bg1"/>
                          </a:solidFill>
                          <a:latin typeface="Montserrat Light" panose="00000400000000000000" pitchFamily="50" charset="0"/>
                        </a:rPr>
                        <a:t>YE Mar 2022</a:t>
                      </a:r>
                    </a:p>
                  </a:txBody>
                  <a:tcPr marL="36000" marR="36000" marT="36000" marB="36000" anchor="ctr">
                    <a:solidFill>
                      <a:srgbClr val="44546A"/>
                    </a:solidFill>
                  </a:tcPr>
                </a:tc>
                <a:extLst>
                  <a:ext uri="{0D108BD9-81ED-4DB2-BD59-A6C34878D82A}">
                    <a16:rowId xmlns:a16="http://schemas.microsoft.com/office/drawing/2014/main" val="3863430360"/>
                  </a:ext>
                </a:extLst>
              </a:tr>
              <a:tr h="245221">
                <a:tc>
                  <a:txBody>
                    <a:bodyPr/>
                    <a:lstStyle/>
                    <a:p>
                      <a:pPr algn="l" fontAlgn="b"/>
                      <a:r>
                        <a:rPr lang="en-US" sz="800" b="0" i="0" u="none" strike="noStrike" dirty="0">
                          <a:solidFill>
                            <a:schemeClr val="bg1"/>
                          </a:solidFill>
                          <a:effectLst/>
                          <a:latin typeface="Montserrat" charset="0"/>
                          <a:ea typeface="Montserrat" charset="0"/>
                          <a:cs typeface="Montserrat" charset="0"/>
                        </a:rPr>
                        <a:t>Length</a:t>
                      </a:r>
                      <a:r>
                        <a:rPr lang="en-US" sz="800" b="0" i="0" u="none" strike="noStrike" baseline="0" dirty="0">
                          <a:solidFill>
                            <a:schemeClr val="bg1"/>
                          </a:solidFill>
                          <a:effectLst/>
                          <a:latin typeface="Montserrat" charset="0"/>
                          <a:ea typeface="Montserrat" charset="0"/>
                          <a:cs typeface="Montserrat" charset="0"/>
                        </a:rPr>
                        <a:t> of Trip:</a:t>
                      </a:r>
                      <a:endParaRPr lang="en-US" sz="800" b="0" i="0" u="none" strike="noStrike" dirty="0">
                        <a:solidFill>
                          <a:schemeClr val="bg1"/>
                        </a:solidFill>
                        <a:effectLst/>
                        <a:latin typeface="Montserrat" charset="0"/>
                        <a:ea typeface="Montserrat" charset="0"/>
                        <a:cs typeface="Montserrat" charset="0"/>
                      </a:endParaRPr>
                    </a:p>
                  </a:txBody>
                  <a:tcPr marL="72000" marR="12700" marT="12700" marB="0" anchor="ctr">
                    <a:solidFill>
                      <a:srgbClr val="44546A"/>
                    </a:solidFill>
                  </a:tcPr>
                </a:tc>
                <a:tc>
                  <a:txBody>
                    <a:bodyPr/>
                    <a:lstStyle/>
                    <a:p>
                      <a:pPr algn="ctr" fontAlgn="b"/>
                      <a:endParaRPr lang="mr-IN" sz="800" b="0" i="0" u="none" strike="noStrike" dirty="0">
                        <a:solidFill>
                          <a:srgbClr val="7F7F7F"/>
                        </a:solidFill>
                        <a:effectLst/>
                        <a:latin typeface="Montserrat" charset="0"/>
                        <a:ea typeface="Montserrat" charset="0"/>
                        <a:cs typeface="Montserrat" charset="0"/>
                      </a:endParaRPr>
                    </a:p>
                  </a:txBody>
                  <a:tcPr marL="12700" marR="12700" marT="12700" marB="0" anchor="ctr">
                    <a:solidFill>
                      <a:srgbClr val="44546A"/>
                    </a:solidFill>
                  </a:tcPr>
                </a:tc>
                <a:tc>
                  <a:txBody>
                    <a:bodyPr/>
                    <a:lstStyle/>
                    <a:p>
                      <a:pPr algn="ctr" fontAlgn="b"/>
                      <a:endParaRPr lang="mr-IN" sz="800" b="0" i="0" u="none" strike="noStrike" dirty="0">
                        <a:solidFill>
                          <a:schemeClr val="bg1"/>
                        </a:solidFill>
                        <a:effectLst/>
                        <a:latin typeface="Montserrat" charset="0"/>
                        <a:ea typeface="Montserrat" charset="0"/>
                        <a:cs typeface="Montserrat" charset="0"/>
                      </a:endParaRPr>
                    </a:p>
                  </a:txBody>
                  <a:tcPr marL="12700" marR="12700" marT="12700" marB="0" anchor="ctr">
                    <a:solidFill>
                      <a:srgbClr val="44546A"/>
                    </a:solidFill>
                  </a:tcPr>
                </a:tc>
                <a:extLst>
                  <a:ext uri="{0D108BD9-81ED-4DB2-BD59-A6C34878D82A}">
                    <a16:rowId xmlns:a16="http://schemas.microsoft.com/office/drawing/2014/main" val="10001"/>
                  </a:ext>
                </a:extLst>
              </a:tr>
              <a:tr h="234000">
                <a:tc>
                  <a:txBody>
                    <a:bodyPr/>
                    <a:lstStyle/>
                    <a:p>
                      <a:pPr algn="l" fontAlgn="b"/>
                      <a:r>
                        <a:rPr lang="en-US" sz="800" b="0" i="0" u="none" strike="noStrike" dirty="0">
                          <a:solidFill>
                            <a:srgbClr val="7F7F7F"/>
                          </a:solidFill>
                          <a:effectLst/>
                          <a:latin typeface="Montserrat" charset="0"/>
                          <a:ea typeface="Montserrat" charset="0"/>
                          <a:cs typeface="Montserrat" charset="0"/>
                        </a:rPr>
                        <a:t>1 Night</a:t>
                      </a:r>
                    </a:p>
                  </a:txBody>
                  <a:tcPr marL="72000" marR="12700" marT="12700" marB="0" anchor="ctr"/>
                </a:tc>
                <a:tc>
                  <a:txBody>
                    <a:bodyPr/>
                    <a:lstStyle/>
                    <a:p>
                      <a:pPr algn="ctr" fontAlgn="b"/>
                      <a:r>
                        <a:rPr lang="en-NZ" sz="800" b="0" i="0" u="none" strike="noStrike" dirty="0">
                          <a:solidFill>
                            <a:srgbClr val="7F7F7F"/>
                          </a:solidFill>
                          <a:effectLst/>
                          <a:latin typeface="Montserrat" charset="0"/>
                          <a:ea typeface="Montserrat" charset="0"/>
                          <a:cs typeface="Montserrat" charset="0"/>
                        </a:rPr>
                        <a:t>13%</a:t>
                      </a:r>
                      <a:endParaRPr lang="mr-IN" sz="800" b="0" i="0" u="none" strike="noStrike" dirty="0">
                        <a:solidFill>
                          <a:srgbClr val="7F7F7F"/>
                        </a:solidFill>
                        <a:effectLst/>
                        <a:latin typeface="Montserrat" charset="0"/>
                        <a:ea typeface="Montserrat" charset="0"/>
                        <a:cs typeface="Montserrat" charset="0"/>
                      </a:endParaRPr>
                    </a:p>
                  </a:txBody>
                  <a:tcPr marL="12700" marR="12700" marT="12700" marB="0" anchor="ctr"/>
                </a:tc>
                <a:tc>
                  <a:txBody>
                    <a:bodyPr/>
                    <a:lstStyle/>
                    <a:p>
                      <a:pPr algn="ctr" fontAlgn="b"/>
                      <a:r>
                        <a:rPr lang="en-NZ" sz="800" b="0" i="0" u="none" strike="noStrike" dirty="0">
                          <a:solidFill>
                            <a:schemeClr val="bg1"/>
                          </a:solidFill>
                          <a:effectLst/>
                          <a:latin typeface="Montserrat" charset="0"/>
                          <a:ea typeface="Montserrat" charset="0"/>
                          <a:cs typeface="Montserrat" charset="0"/>
                        </a:rPr>
                        <a:t>13%</a:t>
                      </a:r>
                      <a:endParaRPr lang="mr-IN" sz="800" b="0" i="0" u="none" strike="noStrike" dirty="0">
                        <a:solidFill>
                          <a:schemeClr val="bg1"/>
                        </a:solidFill>
                        <a:effectLst/>
                        <a:latin typeface="Montserrat" charset="0"/>
                        <a:ea typeface="Montserrat" charset="0"/>
                        <a:cs typeface="Montserrat" charset="0"/>
                      </a:endParaRPr>
                    </a:p>
                  </a:txBody>
                  <a:tcPr marL="12700" marR="12700" marT="12700" marB="0" anchor="ctr">
                    <a:solidFill>
                      <a:srgbClr val="44546A"/>
                    </a:solidFill>
                  </a:tcPr>
                </a:tc>
                <a:extLst>
                  <a:ext uri="{0D108BD9-81ED-4DB2-BD59-A6C34878D82A}">
                    <a16:rowId xmlns:a16="http://schemas.microsoft.com/office/drawing/2014/main" val="10002"/>
                  </a:ext>
                </a:extLst>
              </a:tr>
              <a:tr h="234000">
                <a:tc>
                  <a:txBody>
                    <a:bodyPr/>
                    <a:lstStyle/>
                    <a:p>
                      <a:pPr algn="l" fontAlgn="b"/>
                      <a:r>
                        <a:rPr lang="en-US" sz="800" b="0" i="0" u="none" strike="noStrike" dirty="0">
                          <a:solidFill>
                            <a:srgbClr val="7F7F7F"/>
                          </a:solidFill>
                          <a:effectLst/>
                          <a:latin typeface="Montserrat" charset="0"/>
                          <a:ea typeface="Montserrat" charset="0"/>
                          <a:cs typeface="Montserrat" charset="0"/>
                        </a:rPr>
                        <a:t>2 Nights</a:t>
                      </a:r>
                    </a:p>
                  </a:txBody>
                  <a:tcPr marL="72000" marR="12700" marT="12700" marB="0" anchor="ctr"/>
                </a:tc>
                <a:tc>
                  <a:txBody>
                    <a:bodyPr/>
                    <a:lstStyle/>
                    <a:p>
                      <a:pPr algn="ctr" fontAlgn="b"/>
                      <a:r>
                        <a:rPr lang="en-NZ" sz="800" b="0" i="0" u="none" strike="noStrike" dirty="0">
                          <a:solidFill>
                            <a:srgbClr val="7F7F7F"/>
                          </a:solidFill>
                          <a:effectLst/>
                          <a:latin typeface="Montserrat" charset="0"/>
                          <a:ea typeface="Montserrat" charset="0"/>
                          <a:cs typeface="Montserrat" charset="0"/>
                        </a:rPr>
                        <a:t>24%</a:t>
                      </a:r>
                      <a:endParaRPr lang="mr-IN" sz="800" b="0" i="0" u="none" strike="noStrike" dirty="0">
                        <a:solidFill>
                          <a:srgbClr val="7F7F7F"/>
                        </a:solidFill>
                        <a:effectLst/>
                        <a:latin typeface="Montserrat" charset="0"/>
                        <a:ea typeface="Montserrat" charset="0"/>
                        <a:cs typeface="Montserrat" charset="0"/>
                      </a:endParaRPr>
                    </a:p>
                  </a:txBody>
                  <a:tcPr marL="12700" marR="12700" marT="12700" marB="0" anchor="ctr"/>
                </a:tc>
                <a:tc>
                  <a:txBody>
                    <a:bodyPr/>
                    <a:lstStyle/>
                    <a:p>
                      <a:pPr algn="ctr" fontAlgn="b"/>
                      <a:r>
                        <a:rPr lang="en-NZ" sz="800" b="0" i="0" u="none" strike="noStrike" dirty="0">
                          <a:solidFill>
                            <a:schemeClr val="bg1"/>
                          </a:solidFill>
                          <a:effectLst/>
                          <a:latin typeface="Montserrat" charset="0"/>
                          <a:ea typeface="Montserrat" charset="0"/>
                          <a:cs typeface="Montserrat" charset="0"/>
                        </a:rPr>
                        <a:t>26%</a:t>
                      </a:r>
                      <a:endParaRPr lang="mr-IN" sz="800" b="0" i="0" u="none" strike="noStrike" dirty="0">
                        <a:solidFill>
                          <a:schemeClr val="bg1"/>
                        </a:solidFill>
                        <a:effectLst/>
                        <a:latin typeface="Montserrat" charset="0"/>
                        <a:ea typeface="Montserrat" charset="0"/>
                        <a:cs typeface="Montserrat" charset="0"/>
                      </a:endParaRPr>
                    </a:p>
                  </a:txBody>
                  <a:tcPr marL="12700" marR="12700" marT="12700" marB="0" anchor="ctr">
                    <a:solidFill>
                      <a:srgbClr val="44546A"/>
                    </a:solidFill>
                  </a:tcPr>
                </a:tc>
                <a:extLst>
                  <a:ext uri="{0D108BD9-81ED-4DB2-BD59-A6C34878D82A}">
                    <a16:rowId xmlns:a16="http://schemas.microsoft.com/office/drawing/2014/main" val="10003"/>
                  </a:ext>
                </a:extLst>
              </a:tr>
              <a:tr h="234000">
                <a:tc>
                  <a:txBody>
                    <a:bodyPr/>
                    <a:lstStyle/>
                    <a:p>
                      <a:pPr algn="l" fontAlgn="b"/>
                      <a:r>
                        <a:rPr lang="en-US" sz="800" b="0" i="0" u="none" strike="noStrike" dirty="0">
                          <a:solidFill>
                            <a:srgbClr val="7F7F7F"/>
                          </a:solidFill>
                          <a:effectLst/>
                          <a:latin typeface="Montserrat" charset="0"/>
                          <a:ea typeface="Montserrat" charset="0"/>
                          <a:cs typeface="Montserrat" charset="0"/>
                        </a:rPr>
                        <a:t>3 Nights</a:t>
                      </a:r>
                    </a:p>
                  </a:txBody>
                  <a:tcPr marL="72000" marR="12700" marT="12700" marB="0" anchor="ctr"/>
                </a:tc>
                <a:tc>
                  <a:txBody>
                    <a:bodyPr/>
                    <a:lstStyle/>
                    <a:p>
                      <a:pPr algn="ctr" fontAlgn="b"/>
                      <a:r>
                        <a:rPr lang="en-NZ" sz="800" b="0" i="0" u="none" strike="noStrike" dirty="0">
                          <a:solidFill>
                            <a:srgbClr val="7F7F7F"/>
                          </a:solidFill>
                          <a:effectLst/>
                          <a:latin typeface="Montserrat" charset="0"/>
                          <a:ea typeface="Montserrat" charset="0"/>
                          <a:cs typeface="Montserrat" charset="0"/>
                        </a:rPr>
                        <a:t>19%</a:t>
                      </a:r>
                      <a:endParaRPr lang="mr-IN" sz="800" b="0" i="0" u="none" strike="noStrike" dirty="0">
                        <a:solidFill>
                          <a:srgbClr val="7F7F7F"/>
                        </a:solidFill>
                        <a:effectLst/>
                        <a:latin typeface="Montserrat" charset="0"/>
                        <a:ea typeface="Montserrat" charset="0"/>
                        <a:cs typeface="Montserrat" charset="0"/>
                      </a:endParaRPr>
                    </a:p>
                  </a:txBody>
                  <a:tcPr marL="12700" marR="12700" marT="12700" marB="0" anchor="ctr"/>
                </a:tc>
                <a:tc>
                  <a:txBody>
                    <a:bodyPr/>
                    <a:lstStyle/>
                    <a:p>
                      <a:pPr algn="ctr" fontAlgn="b"/>
                      <a:r>
                        <a:rPr lang="en-NZ" sz="800" b="0" i="0" u="none" strike="noStrike" dirty="0">
                          <a:solidFill>
                            <a:schemeClr val="bg1"/>
                          </a:solidFill>
                          <a:effectLst/>
                          <a:latin typeface="Montserrat" charset="0"/>
                          <a:ea typeface="Montserrat" charset="0"/>
                          <a:cs typeface="Montserrat" charset="0"/>
                        </a:rPr>
                        <a:t>20%</a:t>
                      </a:r>
                      <a:endParaRPr lang="mr-IN" sz="800" b="0" i="0" u="none" strike="noStrike" dirty="0">
                        <a:solidFill>
                          <a:schemeClr val="bg1"/>
                        </a:solidFill>
                        <a:effectLst/>
                        <a:latin typeface="Montserrat" charset="0"/>
                        <a:ea typeface="Montserrat" charset="0"/>
                        <a:cs typeface="Montserrat" charset="0"/>
                      </a:endParaRPr>
                    </a:p>
                  </a:txBody>
                  <a:tcPr marL="12700" marR="12700" marT="12700" marB="0" anchor="ctr">
                    <a:solidFill>
                      <a:srgbClr val="44546A"/>
                    </a:solidFill>
                  </a:tcPr>
                </a:tc>
                <a:extLst>
                  <a:ext uri="{0D108BD9-81ED-4DB2-BD59-A6C34878D82A}">
                    <a16:rowId xmlns:a16="http://schemas.microsoft.com/office/drawing/2014/main" val="10004"/>
                  </a:ext>
                </a:extLst>
              </a:tr>
              <a:tr h="234000">
                <a:tc>
                  <a:txBody>
                    <a:bodyPr/>
                    <a:lstStyle/>
                    <a:p>
                      <a:pPr algn="l" fontAlgn="b"/>
                      <a:r>
                        <a:rPr lang="en-US" sz="800" b="0" i="0" u="none" strike="noStrike" dirty="0">
                          <a:solidFill>
                            <a:srgbClr val="7F7F7F"/>
                          </a:solidFill>
                          <a:effectLst/>
                          <a:latin typeface="Montserrat" charset="0"/>
                          <a:ea typeface="Montserrat" charset="0"/>
                          <a:cs typeface="Montserrat" charset="0"/>
                        </a:rPr>
                        <a:t>4 Nights</a:t>
                      </a:r>
                    </a:p>
                  </a:txBody>
                  <a:tcPr marL="72000" marR="12700" marT="12700" marB="0" anchor="ctr"/>
                </a:tc>
                <a:tc>
                  <a:txBody>
                    <a:bodyPr/>
                    <a:lstStyle/>
                    <a:p>
                      <a:pPr algn="ctr" fontAlgn="b"/>
                      <a:r>
                        <a:rPr lang="en-NZ" sz="800" b="0" i="0" u="none" strike="noStrike" dirty="0">
                          <a:solidFill>
                            <a:srgbClr val="7F7F7F"/>
                          </a:solidFill>
                          <a:effectLst/>
                          <a:latin typeface="Montserrat" charset="0"/>
                          <a:ea typeface="Montserrat" charset="0"/>
                          <a:cs typeface="Montserrat" charset="0"/>
                        </a:rPr>
                        <a:t>11%</a:t>
                      </a:r>
                      <a:endParaRPr lang="mr-IN" sz="800" b="0" i="0" u="none" strike="noStrike" dirty="0">
                        <a:solidFill>
                          <a:srgbClr val="7F7F7F"/>
                        </a:solidFill>
                        <a:effectLst/>
                        <a:latin typeface="Montserrat" charset="0"/>
                        <a:ea typeface="Montserrat" charset="0"/>
                        <a:cs typeface="Montserrat" charset="0"/>
                      </a:endParaRPr>
                    </a:p>
                  </a:txBody>
                  <a:tcPr marL="12700" marR="12700" marT="12700" marB="0" anchor="ctr"/>
                </a:tc>
                <a:tc>
                  <a:txBody>
                    <a:bodyPr/>
                    <a:lstStyle/>
                    <a:p>
                      <a:pPr algn="ctr" fontAlgn="b"/>
                      <a:r>
                        <a:rPr lang="en-NZ" sz="800" b="0" i="0" u="none" strike="noStrike" dirty="0">
                          <a:solidFill>
                            <a:schemeClr val="bg1"/>
                          </a:solidFill>
                          <a:effectLst/>
                          <a:latin typeface="Montserrat" charset="0"/>
                          <a:ea typeface="Montserrat" charset="0"/>
                          <a:cs typeface="Montserrat" charset="0"/>
                        </a:rPr>
                        <a:t>10%</a:t>
                      </a:r>
                      <a:endParaRPr lang="mr-IN" sz="800" b="0" i="0" u="none" strike="noStrike" dirty="0">
                        <a:solidFill>
                          <a:schemeClr val="bg1"/>
                        </a:solidFill>
                        <a:effectLst/>
                        <a:latin typeface="Montserrat" charset="0"/>
                        <a:ea typeface="Montserrat" charset="0"/>
                        <a:cs typeface="Montserrat" charset="0"/>
                      </a:endParaRPr>
                    </a:p>
                  </a:txBody>
                  <a:tcPr marL="12700" marR="12700" marT="12700" marB="0" anchor="ctr">
                    <a:solidFill>
                      <a:srgbClr val="44546A"/>
                    </a:solidFill>
                  </a:tcPr>
                </a:tc>
                <a:extLst>
                  <a:ext uri="{0D108BD9-81ED-4DB2-BD59-A6C34878D82A}">
                    <a16:rowId xmlns:a16="http://schemas.microsoft.com/office/drawing/2014/main" val="10005"/>
                  </a:ext>
                </a:extLst>
              </a:tr>
              <a:tr h="234000">
                <a:tc>
                  <a:txBody>
                    <a:bodyPr/>
                    <a:lstStyle/>
                    <a:p>
                      <a:pPr algn="l" fontAlgn="b"/>
                      <a:r>
                        <a:rPr lang="en-US" sz="800" b="0" i="0" u="none" strike="noStrike" dirty="0">
                          <a:solidFill>
                            <a:srgbClr val="7F7F7F"/>
                          </a:solidFill>
                          <a:effectLst/>
                          <a:latin typeface="Montserrat" charset="0"/>
                          <a:ea typeface="Montserrat" charset="0"/>
                          <a:cs typeface="Montserrat" charset="0"/>
                        </a:rPr>
                        <a:t>5 Nights</a:t>
                      </a:r>
                    </a:p>
                  </a:txBody>
                  <a:tcPr marL="72000" marR="12700" marT="12700" marB="0" anchor="ctr"/>
                </a:tc>
                <a:tc>
                  <a:txBody>
                    <a:bodyPr/>
                    <a:lstStyle/>
                    <a:p>
                      <a:pPr algn="ctr" fontAlgn="b"/>
                      <a:r>
                        <a:rPr lang="en-NZ" sz="800" b="0" i="0" u="none" strike="noStrike" dirty="0">
                          <a:solidFill>
                            <a:srgbClr val="7F7F7F"/>
                          </a:solidFill>
                          <a:effectLst/>
                          <a:latin typeface="Montserrat" charset="0"/>
                          <a:ea typeface="Montserrat" charset="0"/>
                          <a:cs typeface="Montserrat" charset="0"/>
                        </a:rPr>
                        <a:t>10%</a:t>
                      </a:r>
                      <a:endParaRPr lang="mr-IN" sz="800" b="0" i="0" u="none" strike="noStrike" dirty="0">
                        <a:solidFill>
                          <a:srgbClr val="7F7F7F"/>
                        </a:solidFill>
                        <a:effectLst/>
                        <a:latin typeface="Montserrat" charset="0"/>
                        <a:ea typeface="Montserrat" charset="0"/>
                        <a:cs typeface="Montserrat" charset="0"/>
                      </a:endParaRPr>
                    </a:p>
                  </a:txBody>
                  <a:tcPr marL="12700" marR="12700" marT="12700" marB="0" anchor="ctr"/>
                </a:tc>
                <a:tc>
                  <a:txBody>
                    <a:bodyPr/>
                    <a:lstStyle/>
                    <a:p>
                      <a:pPr algn="ctr" fontAlgn="b"/>
                      <a:r>
                        <a:rPr lang="en-NZ" sz="800" b="0" i="0" u="none" strike="noStrike" dirty="0">
                          <a:solidFill>
                            <a:schemeClr val="bg1"/>
                          </a:solidFill>
                          <a:effectLst/>
                          <a:latin typeface="Montserrat" charset="0"/>
                          <a:ea typeface="Montserrat" charset="0"/>
                          <a:cs typeface="Montserrat" charset="0"/>
                        </a:rPr>
                        <a:t>8%</a:t>
                      </a:r>
                      <a:endParaRPr lang="mr-IN" sz="800" b="0" i="0" u="none" strike="noStrike" dirty="0">
                        <a:solidFill>
                          <a:schemeClr val="bg1"/>
                        </a:solidFill>
                        <a:effectLst/>
                        <a:latin typeface="Montserrat" charset="0"/>
                        <a:ea typeface="Montserrat" charset="0"/>
                        <a:cs typeface="Montserrat" charset="0"/>
                      </a:endParaRPr>
                    </a:p>
                  </a:txBody>
                  <a:tcPr marL="12700" marR="12700" marT="12700" marB="0" anchor="ctr">
                    <a:solidFill>
                      <a:srgbClr val="44546A"/>
                    </a:solidFill>
                  </a:tcPr>
                </a:tc>
                <a:extLst>
                  <a:ext uri="{0D108BD9-81ED-4DB2-BD59-A6C34878D82A}">
                    <a16:rowId xmlns:a16="http://schemas.microsoft.com/office/drawing/2014/main" val="10006"/>
                  </a:ext>
                </a:extLst>
              </a:tr>
              <a:tr h="234000">
                <a:tc>
                  <a:txBody>
                    <a:bodyPr/>
                    <a:lstStyle/>
                    <a:p>
                      <a:pPr algn="l" fontAlgn="b"/>
                      <a:r>
                        <a:rPr lang="en-US" sz="800" b="0" i="0" u="none" strike="noStrike" dirty="0">
                          <a:solidFill>
                            <a:srgbClr val="7F7F7F"/>
                          </a:solidFill>
                          <a:effectLst/>
                          <a:latin typeface="Montserrat" charset="0"/>
                          <a:ea typeface="Montserrat" charset="0"/>
                          <a:cs typeface="Montserrat" charset="0"/>
                        </a:rPr>
                        <a:t>6 Nights</a:t>
                      </a:r>
                    </a:p>
                  </a:txBody>
                  <a:tcPr marL="72000" marR="12700" marT="12700" marB="0" anchor="ctr"/>
                </a:tc>
                <a:tc>
                  <a:txBody>
                    <a:bodyPr/>
                    <a:lstStyle/>
                    <a:p>
                      <a:pPr algn="ctr" fontAlgn="b"/>
                      <a:r>
                        <a:rPr lang="en-NZ" sz="800" b="0" i="0" u="none" strike="noStrike" dirty="0">
                          <a:solidFill>
                            <a:srgbClr val="7F7F7F"/>
                          </a:solidFill>
                          <a:effectLst/>
                          <a:latin typeface="Montserrat" charset="0"/>
                          <a:ea typeface="Montserrat" charset="0"/>
                          <a:cs typeface="Montserrat" charset="0"/>
                        </a:rPr>
                        <a:t>3%</a:t>
                      </a:r>
                      <a:endParaRPr lang="mr-IN" sz="800" b="0" i="0" u="none" strike="noStrike" dirty="0">
                        <a:solidFill>
                          <a:srgbClr val="7F7F7F"/>
                        </a:solidFill>
                        <a:effectLst/>
                        <a:latin typeface="Montserrat" charset="0"/>
                        <a:ea typeface="Montserrat" charset="0"/>
                        <a:cs typeface="Montserrat" charset="0"/>
                      </a:endParaRPr>
                    </a:p>
                  </a:txBody>
                  <a:tcPr marL="12700" marR="12700" marT="12700" marB="0" anchor="ctr"/>
                </a:tc>
                <a:tc>
                  <a:txBody>
                    <a:bodyPr/>
                    <a:lstStyle/>
                    <a:p>
                      <a:pPr algn="ctr" fontAlgn="b"/>
                      <a:r>
                        <a:rPr lang="en-NZ" sz="800" b="0" i="0" u="none" strike="noStrike" dirty="0">
                          <a:solidFill>
                            <a:schemeClr val="bg1"/>
                          </a:solidFill>
                          <a:effectLst/>
                          <a:latin typeface="Montserrat" charset="0"/>
                          <a:ea typeface="Montserrat" charset="0"/>
                          <a:cs typeface="Montserrat" charset="0"/>
                        </a:rPr>
                        <a:t>4%</a:t>
                      </a:r>
                      <a:endParaRPr lang="mr-IN" sz="800" b="0" i="0" u="none" strike="noStrike" dirty="0">
                        <a:solidFill>
                          <a:schemeClr val="bg1"/>
                        </a:solidFill>
                        <a:effectLst/>
                        <a:latin typeface="Montserrat" charset="0"/>
                        <a:ea typeface="Montserrat" charset="0"/>
                        <a:cs typeface="Montserrat" charset="0"/>
                      </a:endParaRPr>
                    </a:p>
                  </a:txBody>
                  <a:tcPr marL="12700" marR="12700" marT="12700" marB="0" anchor="ctr">
                    <a:solidFill>
                      <a:srgbClr val="44546A"/>
                    </a:solidFill>
                  </a:tcPr>
                </a:tc>
                <a:extLst>
                  <a:ext uri="{0D108BD9-81ED-4DB2-BD59-A6C34878D82A}">
                    <a16:rowId xmlns:a16="http://schemas.microsoft.com/office/drawing/2014/main" val="10007"/>
                  </a:ext>
                </a:extLst>
              </a:tr>
              <a:tr h="234000">
                <a:tc>
                  <a:txBody>
                    <a:bodyPr/>
                    <a:lstStyle/>
                    <a:p>
                      <a:pPr algn="l" fontAlgn="b"/>
                      <a:r>
                        <a:rPr lang="en-US" sz="800" b="0" i="0" u="none" strike="noStrike" dirty="0">
                          <a:solidFill>
                            <a:srgbClr val="7F7F7F"/>
                          </a:solidFill>
                          <a:effectLst/>
                          <a:latin typeface="Montserrat" charset="0"/>
                          <a:ea typeface="Montserrat" charset="0"/>
                          <a:cs typeface="Montserrat" charset="0"/>
                        </a:rPr>
                        <a:t>7 Nights</a:t>
                      </a:r>
                      <a:r>
                        <a:rPr lang="en-US" sz="800" b="0" i="0" u="none" strike="noStrike" baseline="0" dirty="0">
                          <a:solidFill>
                            <a:srgbClr val="7F7F7F"/>
                          </a:solidFill>
                          <a:effectLst/>
                          <a:latin typeface="Montserrat" charset="0"/>
                          <a:ea typeface="Montserrat" charset="0"/>
                          <a:cs typeface="Montserrat" charset="0"/>
                        </a:rPr>
                        <a:t> (or more)</a:t>
                      </a:r>
                      <a:endParaRPr lang="en-US" sz="800" b="0" i="0" u="none" strike="noStrike" dirty="0">
                        <a:solidFill>
                          <a:srgbClr val="7F7F7F"/>
                        </a:solidFill>
                        <a:effectLst/>
                        <a:latin typeface="Montserrat" charset="0"/>
                        <a:ea typeface="Montserrat" charset="0"/>
                        <a:cs typeface="Montserrat" charset="0"/>
                      </a:endParaRPr>
                    </a:p>
                  </a:txBody>
                  <a:tcPr marL="72000" marR="12700" marT="12700" marB="0" anchor="ctr"/>
                </a:tc>
                <a:tc>
                  <a:txBody>
                    <a:bodyPr/>
                    <a:lstStyle/>
                    <a:p>
                      <a:pPr algn="ctr" fontAlgn="b"/>
                      <a:r>
                        <a:rPr lang="en-NZ" sz="800" b="0" i="0" u="none" strike="noStrike" dirty="0">
                          <a:solidFill>
                            <a:srgbClr val="7F7F7F"/>
                          </a:solidFill>
                          <a:effectLst/>
                          <a:latin typeface="Montserrat" charset="0"/>
                          <a:ea typeface="Montserrat" charset="0"/>
                          <a:cs typeface="Montserrat" charset="0"/>
                        </a:rPr>
                        <a:t>19%</a:t>
                      </a:r>
                      <a:endParaRPr lang="mr-IN" sz="800" b="0" i="0" u="none" strike="noStrike" dirty="0">
                        <a:solidFill>
                          <a:srgbClr val="7F7F7F"/>
                        </a:solidFill>
                        <a:effectLst/>
                        <a:latin typeface="Montserrat" charset="0"/>
                        <a:ea typeface="Montserrat" charset="0"/>
                        <a:cs typeface="Montserrat" charset="0"/>
                      </a:endParaRPr>
                    </a:p>
                  </a:txBody>
                  <a:tcPr marL="12700" marR="12700" marT="12700" marB="0" anchor="ctr"/>
                </a:tc>
                <a:tc>
                  <a:txBody>
                    <a:bodyPr/>
                    <a:lstStyle/>
                    <a:p>
                      <a:pPr algn="ctr" fontAlgn="b"/>
                      <a:r>
                        <a:rPr lang="en-NZ" sz="800" b="0" i="0" u="none" strike="noStrike" dirty="0">
                          <a:solidFill>
                            <a:schemeClr val="bg1"/>
                          </a:solidFill>
                          <a:effectLst/>
                          <a:latin typeface="Montserrat" charset="0"/>
                          <a:ea typeface="Montserrat" charset="0"/>
                          <a:cs typeface="Montserrat" charset="0"/>
                        </a:rPr>
                        <a:t>19%</a:t>
                      </a:r>
                      <a:endParaRPr lang="mr-IN" sz="800" b="0" i="0" u="none" strike="noStrike" dirty="0">
                        <a:solidFill>
                          <a:schemeClr val="bg1"/>
                        </a:solidFill>
                        <a:effectLst/>
                        <a:latin typeface="Montserrat" charset="0"/>
                        <a:ea typeface="Montserrat" charset="0"/>
                        <a:cs typeface="Montserrat" charset="0"/>
                      </a:endParaRPr>
                    </a:p>
                  </a:txBody>
                  <a:tcPr marL="12700" marR="12700" marT="12700" marB="0" anchor="ctr">
                    <a:solidFill>
                      <a:srgbClr val="44546A"/>
                    </a:solidFill>
                  </a:tcPr>
                </a:tc>
                <a:extLst>
                  <a:ext uri="{0D108BD9-81ED-4DB2-BD59-A6C34878D82A}">
                    <a16:rowId xmlns:a16="http://schemas.microsoft.com/office/drawing/2014/main" val="3686698778"/>
                  </a:ext>
                </a:extLst>
              </a:tr>
              <a:tr h="234000">
                <a:tc>
                  <a:txBody>
                    <a:bodyPr/>
                    <a:lstStyle/>
                    <a:p>
                      <a:pPr algn="l" fontAlgn="b"/>
                      <a:r>
                        <a:rPr lang="en-US" sz="800" b="0" i="0" u="none" strike="noStrike" dirty="0">
                          <a:solidFill>
                            <a:schemeClr val="bg1"/>
                          </a:solidFill>
                          <a:effectLst/>
                          <a:latin typeface="Montserrat" charset="0"/>
                          <a:ea typeface="Montserrat" charset="0"/>
                          <a:cs typeface="Montserrat" charset="0"/>
                        </a:rPr>
                        <a:t>Average Number of Nights (Median)</a:t>
                      </a:r>
                    </a:p>
                  </a:txBody>
                  <a:tcPr marL="72000" marR="12700" marT="12700" marB="0" anchor="ctr">
                    <a:solidFill>
                      <a:srgbClr val="8497B0"/>
                    </a:solidFill>
                  </a:tcPr>
                </a:tc>
                <a:tc>
                  <a:txBody>
                    <a:bodyPr/>
                    <a:lstStyle/>
                    <a:p>
                      <a:pPr algn="ctr" fontAlgn="b"/>
                      <a:r>
                        <a:rPr lang="en-NZ" sz="800" b="0" i="0" u="none" strike="noStrike" dirty="0">
                          <a:solidFill>
                            <a:schemeClr val="bg1"/>
                          </a:solidFill>
                          <a:effectLst/>
                          <a:latin typeface="Montserrat" charset="0"/>
                          <a:ea typeface="Montserrat" charset="0"/>
                          <a:cs typeface="Montserrat" charset="0"/>
                        </a:rPr>
                        <a:t>3</a:t>
                      </a:r>
                      <a:endParaRPr lang="mr-IN" sz="800" b="0" i="0" u="none" strike="noStrike" dirty="0">
                        <a:solidFill>
                          <a:schemeClr val="bg1"/>
                        </a:solidFill>
                        <a:effectLst/>
                        <a:latin typeface="Montserrat" charset="0"/>
                        <a:ea typeface="Montserrat" charset="0"/>
                        <a:cs typeface="Montserrat" charset="0"/>
                      </a:endParaRPr>
                    </a:p>
                  </a:txBody>
                  <a:tcPr marL="12700" marR="12700" marT="12700" marB="0" anchor="ctr">
                    <a:solidFill>
                      <a:srgbClr val="8497B0"/>
                    </a:solidFill>
                  </a:tcPr>
                </a:tc>
                <a:tc>
                  <a:txBody>
                    <a:bodyPr/>
                    <a:lstStyle/>
                    <a:p>
                      <a:pPr algn="ctr" fontAlgn="b"/>
                      <a:r>
                        <a:rPr lang="en-NZ" sz="800" b="0" i="0" u="none" strike="noStrike" dirty="0">
                          <a:solidFill>
                            <a:schemeClr val="bg1"/>
                          </a:solidFill>
                          <a:effectLst/>
                          <a:latin typeface="Montserrat" charset="0"/>
                          <a:ea typeface="Montserrat" charset="0"/>
                          <a:cs typeface="Montserrat" charset="0"/>
                        </a:rPr>
                        <a:t>3</a:t>
                      </a:r>
                      <a:endParaRPr lang="mr-IN" sz="800" b="0" i="0" u="none" strike="noStrike" dirty="0">
                        <a:solidFill>
                          <a:schemeClr val="bg1"/>
                        </a:solidFill>
                        <a:effectLst/>
                        <a:latin typeface="Montserrat" charset="0"/>
                        <a:ea typeface="Montserrat" charset="0"/>
                        <a:cs typeface="Montserrat" charset="0"/>
                      </a:endParaRPr>
                    </a:p>
                  </a:txBody>
                  <a:tcPr marL="12700" marR="12700" marT="12700" marB="0" anchor="ctr">
                    <a:solidFill>
                      <a:srgbClr val="8497B0"/>
                    </a:solidFill>
                  </a:tcPr>
                </a:tc>
                <a:extLst>
                  <a:ext uri="{0D108BD9-81ED-4DB2-BD59-A6C34878D82A}">
                    <a16:rowId xmlns:a16="http://schemas.microsoft.com/office/drawing/2014/main" val="10009"/>
                  </a:ext>
                </a:extLst>
              </a:tr>
              <a:tr h="23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800" b="0" dirty="0">
                          <a:solidFill>
                            <a:schemeClr val="tx1">
                              <a:lumMod val="65000"/>
                              <a:lumOff val="35000"/>
                            </a:schemeClr>
                          </a:solidFill>
                          <a:latin typeface="Montserrat Light" panose="00000400000000000000" pitchFamily="50" charset="0"/>
                        </a:rPr>
                        <a:t>Base: Total Sample</a:t>
                      </a:r>
                    </a:p>
                  </a:txBody>
                  <a:tcPr marL="72000" marR="72000" marT="36000" marB="36000" anchor="ctr"/>
                </a:tc>
                <a:tc>
                  <a:txBody>
                    <a:bodyPr/>
                    <a:lstStyle/>
                    <a:p>
                      <a:pPr algn="ctr"/>
                      <a:r>
                        <a:rPr lang="en-NZ" sz="800" b="0" dirty="0">
                          <a:solidFill>
                            <a:schemeClr val="tx1">
                              <a:lumMod val="65000"/>
                              <a:lumOff val="35000"/>
                            </a:schemeClr>
                          </a:solidFill>
                          <a:latin typeface="Montserrat Light" panose="00000400000000000000" pitchFamily="50" charset="0"/>
                        </a:rPr>
                        <a:t>n=2,187</a:t>
                      </a:r>
                    </a:p>
                  </a:txBody>
                  <a:tcPr marL="36000" marR="36000" marT="36000" marB="36000" anchor="ctr"/>
                </a:tc>
                <a:tc>
                  <a:txBody>
                    <a:bodyPr/>
                    <a:lstStyle/>
                    <a:p>
                      <a:pPr algn="ctr"/>
                      <a:r>
                        <a:rPr lang="en-NZ" sz="800" b="0" dirty="0">
                          <a:solidFill>
                            <a:schemeClr val="bg1"/>
                          </a:solidFill>
                          <a:latin typeface="Montserrat Light" panose="00000400000000000000" pitchFamily="50" charset="0"/>
                        </a:rPr>
                        <a:t>n=2,273</a:t>
                      </a:r>
                    </a:p>
                  </a:txBody>
                  <a:tcPr marL="36000" marR="36000" marT="36000" marB="36000" anchor="ctr">
                    <a:solidFill>
                      <a:srgbClr val="44546A"/>
                    </a:solidFill>
                  </a:tcPr>
                </a:tc>
                <a:extLst>
                  <a:ext uri="{0D108BD9-81ED-4DB2-BD59-A6C34878D82A}">
                    <a16:rowId xmlns:a16="http://schemas.microsoft.com/office/drawing/2014/main" val="3313120108"/>
                  </a:ext>
                </a:extLst>
              </a:tr>
            </a:tbl>
          </a:graphicData>
        </a:graphic>
      </p:graphicFrame>
      <p:graphicFrame>
        <p:nvGraphicFramePr>
          <p:cNvPr id="9" name="Chart 8"/>
          <p:cNvGraphicFramePr/>
          <p:nvPr>
            <p:extLst>
              <p:ext uri="{D42A27DB-BD31-4B8C-83A1-F6EECF244321}">
                <p14:modId xmlns:p14="http://schemas.microsoft.com/office/powerpoint/2010/main" val="719177577"/>
              </p:ext>
            </p:extLst>
          </p:nvPr>
        </p:nvGraphicFramePr>
        <p:xfrm>
          <a:off x="2523288" y="3245420"/>
          <a:ext cx="2262237" cy="157695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3124727" y="3856925"/>
            <a:ext cx="865238" cy="382156"/>
          </a:xfrm>
          <a:prstGeom prst="rect">
            <a:avLst/>
          </a:prstGeom>
          <a:noFill/>
        </p:spPr>
        <p:txBody>
          <a:bodyPr wrap="square" rtlCol="0">
            <a:spAutoFit/>
          </a:bodyPr>
          <a:lstStyle/>
          <a:p>
            <a:pPr algn="ctr">
              <a:lnSpc>
                <a:spcPct val="114000"/>
              </a:lnSpc>
            </a:pPr>
            <a:r>
              <a:rPr lang="en-US" sz="850" dirty="0">
                <a:solidFill>
                  <a:schemeClr val="tx1">
                    <a:lumMod val="65000"/>
                    <a:lumOff val="35000"/>
                  </a:schemeClr>
                </a:solidFill>
                <a:latin typeface="Montserrat" charset="0"/>
                <a:ea typeface="Montserrat" charset="0"/>
                <a:cs typeface="Montserrat" charset="0"/>
              </a:rPr>
              <a:t>YE Mar</a:t>
            </a:r>
          </a:p>
          <a:p>
            <a:pPr algn="ctr">
              <a:lnSpc>
                <a:spcPct val="114000"/>
              </a:lnSpc>
            </a:pPr>
            <a:r>
              <a:rPr lang="en-US" sz="850" dirty="0">
                <a:solidFill>
                  <a:schemeClr val="tx1">
                    <a:lumMod val="65000"/>
                    <a:lumOff val="35000"/>
                  </a:schemeClr>
                </a:solidFill>
                <a:latin typeface="Montserrat" charset="0"/>
                <a:ea typeface="Montserrat" charset="0"/>
                <a:cs typeface="Montserrat" charset="0"/>
              </a:rPr>
              <a:t>2022</a:t>
            </a:r>
          </a:p>
        </p:txBody>
      </p:sp>
      <p:sp>
        <p:nvSpPr>
          <p:cNvPr id="10" name="TextBox 9"/>
          <p:cNvSpPr txBox="1"/>
          <p:nvPr/>
        </p:nvSpPr>
        <p:spPr>
          <a:xfrm>
            <a:off x="1190557" y="3856925"/>
            <a:ext cx="865238" cy="382156"/>
          </a:xfrm>
          <a:prstGeom prst="rect">
            <a:avLst/>
          </a:prstGeom>
          <a:noFill/>
        </p:spPr>
        <p:txBody>
          <a:bodyPr wrap="square" rtlCol="0">
            <a:spAutoFit/>
          </a:bodyPr>
          <a:lstStyle/>
          <a:p>
            <a:pPr algn="ctr">
              <a:lnSpc>
                <a:spcPct val="114000"/>
              </a:lnSpc>
            </a:pPr>
            <a:r>
              <a:rPr lang="en-US" sz="850" dirty="0">
                <a:solidFill>
                  <a:schemeClr val="tx1">
                    <a:lumMod val="65000"/>
                    <a:lumOff val="35000"/>
                  </a:schemeClr>
                </a:solidFill>
                <a:latin typeface="Montserrat" charset="0"/>
                <a:ea typeface="Montserrat" charset="0"/>
                <a:cs typeface="Montserrat" charset="0"/>
              </a:rPr>
              <a:t>YE Mar</a:t>
            </a:r>
          </a:p>
          <a:p>
            <a:pPr algn="ctr">
              <a:lnSpc>
                <a:spcPct val="114000"/>
              </a:lnSpc>
            </a:pPr>
            <a:r>
              <a:rPr lang="en-US" sz="850" dirty="0">
                <a:solidFill>
                  <a:schemeClr val="tx1">
                    <a:lumMod val="65000"/>
                    <a:lumOff val="35000"/>
                  </a:schemeClr>
                </a:solidFill>
                <a:latin typeface="Montserrat" charset="0"/>
                <a:ea typeface="Montserrat" charset="0"/>
                <a:cs typeface="Montserrat" charset="0"/>
              </a:rPr>
              <a:t>2021</a:t>
            </a:r>
          </a:p>
        </p:txBody>
      </p:sp>
      <p:sp>
        <p:nvSpPr>
          <p:cNvPr id="11" name="TextBox 10">
            <a:extLst>
              <a:ext uri="{FF2B5EF4-FFF2-40B4-BE49-F238E27FC236}">
                <a16:creationId xmlns:a16="http://schemas.microsoft.com/office/drawing/2014/main" id="{139E253C-FE32-409F-9BD1-0EAD5B65A689}"/>
              </a:ext>
            </a:extLst>
          </p:cNvPr>
          <p:cNvSpPr txBox="1"/>
          <p:nvPr/>
        </p:nvSpPr>
        <p:spPr>
          <a:xfrm>
            <a:off x="1657218" y="2784281"/>
            <a:ext cx="1732139" cy="338554"/>
          </a:xfrm>
          <a:prstGeom prst="rect">
            <a:avLst/>
          </a:prstGeom>
          <a:noFill/>
        </p:spPr>
        <p:txBody>
          <a:bodyPr wrap="square" rtlCol="0">
            <a:spAutoFit/>
          </a:bodyPr>
          <a:lstStyle/>
          <a:p>
            <a:pPr algn="ctr"/>
            <a:r>
              <a:rPr lang="en-NZ" sz="1600" b="1" dirty="0">
                <a:solidFill>
                  <a:srgbClr val="44546A"/>
                </a:solidFill>
                <a:latin typeface="Bebas Neue Bold" panose="020B0606020202050201" pitchFamily="34" charset="0"/>
              </a:rPr>
              <a:t>MAIN REASON FOR TRIP</a:t>
            </a:r>
          </a:p>
        </p:txBody>
      </p:sp>
      <p:graphicFrame>
        <p:nvGraphicFramePr>
          <p:cNvPr id="4" name="Table 3"/>
          <p:cNvGraphicFramePr>
            <a:graphicFrameLocks noGrp="1"/>
          </p:cNvGraphicFramePr>
          <p:nvPr>
            <p:extLst>
              <p:ext uri="{D42A27DB-BD31-4B8C-83A1-F6EECF244321}">
                <p14:modId xmlns:p14="http://schemas.microsoft.com/office/powerpoint/2010/main" val="2340410953"/>
              </p:ext>
            </p:extLst>
          </p:nvPr>
        </p:nvGraphicFramePr>
        <p:xfrm>
          <a:off x="487043" y="5083396"/>
          <a:ext cx="4640110" cy="1061330"/>
        </p:xfrm>
        <a:graphic>
          <a:graphicData uri="http://schemas.openxmlformats.org/drawingml/2006/table">
            <a:tbl>
              <a:tblPr firstRow="1" bandRow="1">
                <a:tableStyleId>{5C22544A-7EE6-4342-B048-85BDC9FD1C3A}</a:tableStyleId>
              </a:tblPr>
              <a:tblGrid>
                <a:gridCol w="235460">
                  <a:extLst>
                    <a:ext uri="{9D8B030D-6E8A-4147-A177-3AD203B41FA5}">
                      <a16:colId xmlns:a16="http://schemas.microsoft.com/office/drawing/2014/main" val="20000"/>
                    </a:ext>
                  </a:extLst>
                </a:gridCol>
                <a:gridCol w="4404650">
                  <a:extLst>
                    <a:ext uri="{9D8B030D-6E8A-4147-A177-3AD203B41FA5}">
                      <a16:colId xmlns:a16="http://schemas.microsoft.com/office/drawing/2014/main" val="20001"/>
                    </a:ext>
                  </a:extLst>
                </a:gridCol>
              </a:tblGrid>
              <a:tr h="212266">
                <a:tc>
                  <a:txBody>
                    <a:bodyPr/>
                    <a:lstStyle/>
                    <a:p>
                      <a:endParaRPr lang="en-US" sz="800" dirty="0"/>
                    </a:p>
                  </a:txBody>
                  <a:tcPr marL="72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b="0" i="0" u="none" strike="noStrike" dirty="0">
                          <a:solidFill>
                            <a:srgbClr val="7F7F7F"/>
                          </a:solidFill>
                          <a:effectLst/>
                          <a:latin typeface="Montserrat" charset="0"/>
                          <a:ea typeface="Montserrat" charset="0"/>
                          <a:cs typeface="Montserrat" charset="0"/>
                        </a:rPr>
                        <a:t>For a holiday or short-break</a:t>
                      </a:r>
                    </a:p>
                  </a:txBody>
                  <a:tcPr marL="720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12266">
                <a:tc>
                  <a:txBody>
                    <a:bodyPr/>
                    <a:lstStyle/>
                    <a:p>
                      <a:endParaRPr lang="en-US" sz="800" dirty="0"/>
                    </a:p>
                  </a:txBody>
                  <a:tcPr marL="72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b="0" i="0" u="none" strike="noStrike" dirty="0">
                          <a:solidFill>
                            <a:srgbClr val="7F7F7F"/>
                          </a:solidFill>
                          <a:effectLst/>
                          <a:latin typeface="Montserrat" charset="0"/>
                          <a:ea typeface="Montserrat" charset="0"/>
                          <a:cs typeface="Montserrat" charset="0"/>
                        </a:rPr>
                        <a:t>To visit family or friends</a:t>
                      </a:r>
                    </a:p>
                  </a:txBody>
                  <a:tcPr marL="720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2266">
                <a:tc>
                  <a:txBody>
                    <a:bodyPr/>
                    <a:lstStyle/>
                    <a:p>
                      <a:endParaRPr lang="en-US" sz="800" dirty="0"/>
                    </a:p>
                  </a:txBody>
                  <a:tcPr marL="72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b="0" i="0" u="none" strike="noStrike" dirty="0">
                          <a:solidFill>
                            <a:srgbClr val="7F7F7F"/>
                          </a:solidFill>
                          <a:effectLst/>
                          <a:latin typeface="Montserrat" charset="0"/>
                          <a:ea typeface="Montserrat" charset="0"/>
                          <a:cs typeface="Montserrat" charset="0"/>
                        </a:rPr>
                        <a:t>To attend an event held by friends or family (e.g., wedding, funeral, or reunion)</a:t>
                      </a:r>
                    </a:p>
                  </a:txBody>
                  <a:tcPr marL="720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2266">
                <a:tc>
                  <a:txBody>
                    <a:bodyPr/>
                    <a:lstStyle/>
                    <a:p>
                      <a:endParaRPr lang="en-US" sz="800" dirty="0"/>
                    </a:p>
                  </a:txBody>
                  <a:tcPr marL="72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b="0" i="0" u="none" strike="noStrike" dirty="0">
                          <a:solidFill>
                            <a:srgbClr val="7F7F7F"/>
                          </a:solidFill>
                          <a:effectLst/>
                          <a:latin typeface="Montserrat" charset="0"/>
                          <a:ea typeface="Montserrat" charset="0"/>
                          <a:cs typeface="Montserrat" charset="0"/>
                        </a:rPr>
                        <a:t>To attend an event held by someone else (e.g., a sporting event, concert or festival)</a:t>
                      </a:r>
                    </a:p>
                  </a:txBody>
                  <a:tcPr marL="720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12266">
                <a:tc>
                  <a:txBody>
                    <a:bodyPr/>
                    <a:lstStyle/>
                    <a:p>
                      <a:endParaRPr lang="en-US" sz="800" dirty="0"/>
                    </a:p>
                  </a:txBody>
                  <a:tcPr marL="72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b="0" i="0" u="none" strike="noStrike" dirty="0">
                          <a:solidFill>
                            <a:srgbClr val="7F7F7F"/>
                          </a:solidFill>
                          <a:effectLst/>
                          <a:latin typeface="Montserrat" charset="0"/>
                          <a:ea typeface="Montserrat" charset="0"/>
                          <a:cs typeface="Montserrat" charset="0"/>
                        </a:rPr>
                        <a:t>Other</a:t>
                      </a:r>
                    </a:p>
                  </a:txBody>
                  <a:tcPr marL="720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4" name="Rectangle 13"/>
          <p:cNvSpPr/>
          <p:nvPr/>
        </p:nvSpPr>
        <p:spPr>
          <a:xfrm>
            <a:off x="487043" y="5128592"/>
            <a:ext cx="144000" cy="14400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487043" y="5333785"/>
            <a:ext cx="144000" cy="144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487043" y="5538978"/>
            <a:ext cx="144000" cy="144000"/>
          </a:xfrm>
          <a:prstGeom prst="rect">
            <a:avLst/>
          </a:prstGeom>
          <a:solidFill>
            <a:srgbClr val="329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487043" y="5744171"/>
            <a:ext cx="144000" cy="144000"/>
          </a:xfrm>
          <a:prstGeom prst="rect">
            <a:avLst/>
          </a:prstGeom>
          <a:solidFill>
            <a:srgbClr val="BF4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487043" y="5949364"/>
            <a:ext cx="144000" cy="144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E321BD4-CD24-473C-92B8-684578E5D0F9}"/>
              </a:ext>
            </a:extLst>
          </p:cNvPr>
          <p:cNvSpPr txBox="1"/>
          <p:nvPr/>
        </p:nvSpPr>
        <p:spPr>
          <a:xfrm>
            <a:off x="1968280" y="6273890"/>
            <a:ext cx="7577905" cy="215444"/>
          </a:xfrm>
          <a:prstGeom prst="rect">
            <a:avLst/>
          </a:prstGeom>
          <a:noFill/>
        </p:spPr>
        <p:txBody>
          <a:bodyPr wrap="square" rtlCol="0">
            <a:spAutoFit/>
          </a:bodyPr>
          <a:lstStyle/>
          <a:p>
            <a:pPr algn="r"/>
            <a:r>
              <a:rPr lang="en-NZ" sz="800" b="1" dirty="0">
                <a:solidFill>
                  <a:schemeClr val="tx1">
                    <a:lumMod val="50000"/>
                    <a:lumOff val="50000"/>
                  </a:schemeClr>
                </a:solidFill>
                <a:latin typeface="Montserrat Light" panose="00000400000000000000" pitchFamily="50" charset="0"/>
              </a:rPr>
              <a:t>Base: NZ residents who travelled domestically for leisure during the 12 months prior to survey completion (n=2,273)</a:t>
            </a:r>
            <a:endParaRPr lang="en-NZ" sz="400" dirty="0">
              <a:solidFill>
                <a:schemeClr val="tx1">
                  <a:lumMod val="50000"/>
                  <a:lumOff val="50000"/>
                </a:schemeClr>
              </a:solidFill>
              <a:latin typeface="Montserrat Light" panose="00000400000000000000" pitchFamily="50" charset="0"/>
            </a:endParaRPr>
          </a:p>
        </p:txBody>
      </p:sp>
      <p:sp>
        <p:nvSpPr>
          <p:cNvPr id="22" name="TextBox 21">
            <a:extLst>
              <a:ext uri="{FF2B5EF4-FFF2-40B4-BE49-F238E27FC236}">
                <a16:creationId xmlns:a16="http://schemas.microsoft.com/office/drawing/2014/main" id="{D3CCA9E0-F262-2EA0-466D-B7122BCCC3DB}"/>
              </a:ext>
            </a:extLst>
          </p:cNvPr>
          <p:cNvSpPr txBox="1"/>
          <p:nvPr/>
        </p:nvSpPr>
        <p:spPr>
          <a:xfrm>
            <a:off x="453000" y="629373"/>
            <a:ext cx="5526459" cy="253916"/>
          </a:xfrm>
          <a:prstGeom prst="rect">
            <a:avLst/>
          </a:prstGeom>
          <a:noFill/>
        </p:spPr>
        <p:txBody>
          <a:bodyPr wrap="square" rtlCol="0">
            <a:spAutoFit/>
          </a:bodyPr>
          <a:lstStyle/>
          <a:p>
            <a:r>
              <a:rPr lang="en-NZ" sz="1050" dirty="0">
                <a:solidFill>
                  <a:schemeClr val="bg1">
                    <a:lumMod val="75000"/>
                  </a:schemeClr>
                </a:solidFill>
                <a:latin typeface="Montserrat" panose="00000500000000000000" pitchFamily="50" charset="0"/>
              </a:rPr>
              <a:t>DOMESTIC VISITOR </a:t>
            </a:r>
            <a:r>
              <a:rPr lang="en-NZ" sz="1050" dirty="0">
                <a:solidFill>
                  <a:srgbClr val="BFBFBF"/>
                </a:solidFill>
                <a:latin typeface="Montserrat" panose="00000500000000000000" pitchFamily="50" charset="0"/>
              </a:rPr>
              <a:t>SATISFACTION</a:t>
            </a:r>
            <a:r>
              <a:rPr lang="en-NZ" sz="1050" dirty="0">
                <a:solidFill>
                  <a:schemeClr val="bg1">
                    <a:lumMod val="75000"/>
                  </a:schemeClr>
                </a:solidFill>
                <a:latin typeface="Montserrat" panose="00000500000000000000" pitchFamily="50" charset="0"/>
              </a:rPr>
              <a:t> (YE MARCH 2022)</a:t>
            </a:r>
          </a:p>
        </p:txBody>
      </p:sp>
      <p:graphicFrame>
        <p:nvGraphicFramePr>
          <p:cNvPr id="23" name="Chart 22">
            <a:extLst>
              <a:ext uri="{FF2B5EF4-FFF2-40B4-BE49-F238E27FC236}">
                <a16:creationId xmlns:a16="http://schemas.microsoft.com/office/drawing/2014/main" id="{A4624C00-6733-DC34-ABB1-F61AECB1EB0D}"/>
              </a:ext>
            </a:extLst>
          </p:cNvPr>
          <p:cNvGraphicFramePr/>
          <p:nvPr>
            <p:extLst>
              <p:ext uri="{D42A27DB-BD31-4B8C-83A1-F6EECF244321}">
                <p14:modId xmlns:p14="http://schemas.microsoft.com/office/powerpoint/2010/main" val="672011279"/>
              </p:ext>
            </p:extLst>
          </p:nvPr>
        </p:nvGraphicFramePr>
        <p:xfrm>
          <a:off x="644241" y="3245420"/>
          <a:ext cx="2262237" cy="1576954"/>
        </p:xfrm>
        <a:graphic>
          <a:graphicData uri="http://schemas.openxmlformats.org/drawingml/2006/chart">
            <c:chart xmlns:c="http://schemas.openxmlformats.org/drawingml/2006/chart" xmlns:r="http://schemas.openxmlformats.org/officeDocument/2006/relationships" r:id="rId3"/>
          </a:graphicData>
        </a:graphic>
      </p:graphicFrame>
      <p:sp>
        <p:nvSpPr>
          <p:cNvPr id="29" name="Freeform 222">
            <a:extLst>
              <a:ext uri="{FF2B5EF4-FFF2-40B4-BE49-F238E27FC236}">
                <a16:creationId xmlns:a16="http://schemas.microsoft.com/office/drawing/2014/main" id="{5CCDDC1E-56F4-E084-10BB-C16E7EF264B6}"/>
              </a:ext>
            </a:extLst>
          </p:cNvPr>
          <p:cNvSpPr>
            <a:spLocks noChangeAspect="1" noEditPoints="1"/>
          </p:cNvSpPr>
          <p:nvPr/>
        </p:nvSpPr>
        <p:spPr bwMode="auto">
          <a:xfrm>
            <a:off x="560721" y="1671929"/>
            <a:ext cx="324000" cy="540000"/>
          </a:xfrm>
          <a:custGeom>
            <a:avLst/>
            <a:gdLst>
              <a:gd name="T0" fmla="*/ 355507 w 39"/>
              <a:gd name="T1" fmla="*/ 375630 h 67"/>
              <a:gd name="T2" fmla="*/ 319045 w 39"/>
              <a:gd name="T3" fmla="*/ 412277 h 67"/>
              <a:gd name="T4" fmla="*/ 282582 w 39"/>
              <a:gd name="T5" fmla="*/ 375630 h 67"/>
              <a:gd name="T6" fmla="*/ 282582 w 39"/>
              <a:gd name="T7" fmla="*/ 256528 h 67"/>
              <a:gd name="T8" fmla="*/ 264351 w 39"/>
              <a:gd name="T9" fmla="*/ 256528 h 67"/>
              <a:gd name="T10" fmla="*/ 264351 w 39"/>
              <a:gd name="T11" fmla="*/ 568026 h 67"/>
              <a:gd name="T12" fmla="*/ 227889 w 39"/>
              <a:gd name="T13" fmla="*/ 613835 h 67"/>
              <a:gd name="T14" fmla="*/ 182311 w 39"/>
              <a:gd name="T15" fmla="*/ 568026 h 67"/>
              <a:gd name="T16" fmla="*/ 182311 w 39"/>
              <a:gd name="T17" fmla="*/ 412277 h 67"/>
              <a:gd name="T18" fmla="*/ 164080 w 39"/>
              <a:gd name="T19" fmla="*/ 412277 h 67"/>
              <a:gd name="T20" fmla="*/ 164080 w 39"/>
              <a:gd name="T21" fmla="*/ 568026 h 67"/>
              <a:gd name="T22" fmla="*/ 127618 w 39"/>
              <a:gd name="T23" fmla="*/ 613835 h 67"/>
              <a:gd name="T24" fmla="*/ 82040 w 39"/>
              <a:gd name="T25" fmla="*/ 568026 h 67"/>
              <a:gd name="T26" fmla="*/ 82040 w 39"/>
              <a:gd name="T27" fmla="*/ 256528 h 67"/>
              <a:gd name="T28" fmla="*/ 63809 w 39"/>
              <a:gd name="T29" fmla="*/ 256528 h 67"/>
              <a:gd name="T30" fmla="*/ 63809 w 39"/>
              <a:gd name="T31" fmla="*/ 375630 h 67"/>
              <a:gd name="T32" fmla="*/ 27347 w 39"/>
              <a:gd name="T33" fmla="*/ 412277 h 67"/>
              <a:gd name="T34" fmla="*/ 0 w 39"/>
              <a:gd name="T35" fmla="*/ 375630 h 67"/>
              <a:gd name="T36" fmla="*/ 0 w 39"/>
              <a:gd name="T37" fmla="*/ 229043 h 67"/>
              <a:gd name="T38" fmla="*/ 63809 w 39"/>
              <a:gd name="T39" fmla="*/ 164911 h 67"/>
              <a:gd name="T40" fmla="*/ 282582 w 39"/>
              <a:gd name="T41" fmla="*/ 164911 h 67"/>
              <a:gd name="T42" fmla="*/ 355507 w 39"/>
              <a:gd name="T43" fmla="*/ 229043 h 67"/>
              <a:gd name="T44" fmla="*/ 355507 w 39"/>
              <a:gd name="T45" fmla="*/ 375630 h 67"/>
              <a:gd name="T46" fmla="*/ 173196 w 39"/>
              <a:gd name="T47" fmla="*/ 155749 h 67"/>
              <a:gd name="T48" fmla="*/ 100271 w 39"/>
              <a:gd name="T49" fmla="*/ 73294 h 67"/>
              <a:gd name="T50" fmla="*/ 173196 w 39"/>
              <a:gd name="T51" fmla="*/ 0 h 67"/>
              <a:gd name="T52" fmla="*/ 255236 w 39"/>
              <a:gd name="T53" fmla="*/ 73294 h 67"/>
              <a:gd name="T54" fmla="*/ 173196 w 39"/>
              <a:gd name="T55" fmla="*/ 155749 h 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9" h="67">
                <a:moveTo>
                  <a:pt x="39" y="41"/>
                </a:moveTo>
                <a:cubicBezTo>
                  <a:pt x="39" y="43"/>
                  <a:pt x="37" y="45"/>
                  <a:pt x="35" y="45"/>
                </a:cubicBezTo>
                <a:cubicBezTo>
                  <a:pt x="33" y="45"/>
                  <a:pt x="31" y="43"/>
                  <a:pt x="31" y="41"/>
                </a:cubicBezTo>
                <a:cubicBezTo>
                  <a:pt x="31" y="28"/>
                  <a:pt x="31" y="28"/>
                  <a:pt x="31" y="28"/>
                </a:cubicBezTo>
                <a:cubicBezTo>
                  <a:pt x="29" y="28"/>
                  <a:pt x="29" y="28"/>
                  <a:pt x="29" y="28"/>
                </a:cubicBezTo>
                <a:cubicBezTo>
                  <a:pt x="29" y="62"/>
                  <a:pt x="29" y="62"/>
                  <a:pt x="29" y="62"/>
                </a:cubicBezTo>
                <a:cubicBezTo>
                  <a:pt x="29" y="65"/>
                  <a:pt x="27" y="67"/>
                  <a:pt x="25" y="67"/>
                </a:cubicBezTo>
                <a:cubicBezTo>
                  <a:pt x="22" y="67"/>
                  <a:pt x="20" y="65"/>
                  <a:pt x="20" y="62"/>
                </a:cubicBezTo>
                <a:cubicBezTo>
                  <a:pt x="20" y="45"/>
                  <a:pt x="20" y="45"/>
                  <a:pt x="20" y="45"/>
                </a:cubicBezTo>
                <a:cubicBezTo>
                  <a:pt x="18" y="45"/>
                  <a:pt x="18" y="45"/>
                  <a:pt x="18" y="45"/>
                </a:cubicBezTo>
                <a:cubicBezTo>
                  <a:pt x="18" y="62"/>
                  <a:pt x="18" y="62"/>
                  <a:pt x="18" y="62"/>
                </a:cubicBezTo>
                <a:cubicBezTo>
                  <a:pt x="18" y="65"/>
                  <a:pt x="16" y="67"/>
                  <a:pt x="14" y="67"/>
                </a:cubicBezTo>
                <a:cubicBezTo>
                  <a:pt x="11" y="67"/>
                  <a:pt x="9" y="65"/>
                  <a:pt x="9" y="62"/>
                </a:cubicBezTo>
                <a:cubicBezTo>
                  <a:pt x="9" y="28"/>
                  <a:pt x="9" y="28"/>
                  <a:pt x="9" y="28"/>
                </a:cubicBezTo>
                <a:cubicBezTo>
                  <a:pt x="7" y="28"/>
                  <a:pt x="7" y="28"/>
                  <a:pt x="7" y="28"/>
                </a:cubicBezTo>
                <a:cubicBezTo>
                  <a:pt x="7" y="41"/>
                  <a:pt x="7" y="41"/>
                  <a:pt x="7" y="41"/>
                </a:cubicBezTo>
                <a:cubicBezTo>
                  <a:pt x="7" y="43"/>
                  <a:pt x="5" y="45"/>
                  <a:pt x="3" y="45"/>
                </a:cubicBezTo>
                <a:cubicBezTo>
                  <a:pt x="1" y="45"/>
                  <a:pt x="0" y="43"/>
                  <a:pt x="0" y="41"/>
                </a:cubicBezTo>
                <a:cubicBezTo>
                  <a:pt x="0" y="25"/>
                  <a:pt x="0" y="25"/>
                  <a:pt x="0" y="25"/>
                </a:cubicBezTo>
                <a:cubicBezTo>
                  <a:pt x="0" y="21"/>
                  <a:pt x="3" y="18"/>
                  <a:pt x="7" y="18"/>
                </a:cubicBezTo>
                <a:cubicBezTo>
                  <a:pt x="31" y="18"/>
                  <a:pt x="31" y="18"/>
                  <a:pt x="31" y="18"/>
                </a:cubicBezTo>
                <a:cubicBezTo>
                  <a:pt x="35" y="18"/>
                  <a:pt x="39" y="21"/>
                  <a:pt x="39" y="25"/>
                </a:cubicBezTo>
                <a:lnTo>
                  <a:pt x="39" y="41"/>
                </a:lnTo>
                <a:close/>
                <a:moveTo>
                  <a:pt x="19" y="17"/>
                </a:moveTo>
                <a:cubicBezTo>
                  <a:pt x="14" y="17"/>
                  <a:pt x="11" y="13"/>
                  <a:pt x="11" y="8"/>
                </a:cubicBezTo>
                <a:cubicBezTo>
                  <a:pt x="11" y="4"/>
                  <a:pt x="14" y="0"/>
                  <a:pt x="19" y="0"/>
                </a:cubicBezTo>
                <a:cubicBezTo>
                  <a:pt x="24" y="0"/>
                  <a:pt x="28" y="4"/>
                  <a:pt x="28" y="8"/>
                </a:cubicBezTo>
                <a:cubicBezTo>
                  <a:pt x="28" y="13"/>
                  <a:pt x="24" y="17"/>
                  <a:pt x="19" y="17"/>
                </a:cubicBezTo>
                <a:close/>
              </a:path>
            </a:pathLst>
          </a:custGeom>
          <a:solidFill>
            <a:srgbClr val="329585"/>
          </a:solidFill>
          <a:ln>
            <a:noFill/>
          </a:ln>
        </p:spPr>
        <p:txBody>
          <a:bodyPr lIns="243797" tIns="121899" rIns="243797" bIns="121899"/>
          <a:lstStyle/>
          <a:p>
            <a:endParaRPr lang="en-NZ" dirty="0"/>
          </a:p>
        </p:txBody>
      </p:sp>
      <p:sp>
        <p:nvSpPr>
          <p:cNvPr id="30" name="Freeform 222">
            <a:extLst>
              <a:ext uri="{FF2B5EF4-FFF2-40B4-BE49-F238E27FC236}">
                <a16:creationId xmlns:a16="http://schemas.microsoft.com/office/drawing/2014/main" id="{5F11AE5E-B033-160D-7523-5CDBA1F0D3D2}"/>
              </a:ext>
            </a:extLst>
          </p:cNvPr>
          <p:cNvSpPr>
            <a:spLocks noChangeAspect="1" noEditPoints="1"/>
          </p:cNvSpPr>
          <p:nvPr/>
        </p:nvSpPr>
        <p:spPr bwMode="auto">
          <a:xfrm>
            <a:off x="946717" y="1671929"/>
            <a:ext cx="324000" cy="540000"/>
          </a:xfrm>
          <a:custGeom>
            <a:avLst/>
            <a:gdLst>
              <a:gd name="T0" fmla="*/ 355507 w 39"/>
              <a:gd name="T1" fmla="*/ 375630 h 67"/>
              <a:gd name="T2" fmla="*/ 319045 w 39"/>
              <a:gd name="T3" fmla="*/ 412277 h 67"/>
              <a:gd name="T4" fmla="*/ 282582 w 39"/>
              <a:gd name="T5" fmla="*/ 375630 h 67"/>
              <a:gd name="T6" fmla="*/ 282582 w 39"/>
              <a:gd name="T7" fmla="*/ 256528 h 67"/>
              <a:gd name="T8" fmla="*/ 264351 w 39"/>
              <a:gd name="T9" fmla="*/ 256528 h 67"/>
              <a:gd name="T10" fmla="*/ 264351 w 39"/>
              <a:gd name="T11" fmla="*/ 568026 h 67"/>
              <a:gd name="T12" fmla="*/ 227889 w 39"/>
              <a:gd name="T13" fmla="*/ 613835 h 67"/>
              <a:gd name="T14" fmla="*/ 182311 w 39"/>
              <a:gd name="T15" fmla="*/ 568026 h 67"/>
              <a:gd name="T16" fmla="*/ 182311 w 39"/>
              <a:gd name="T17" fmla="*/ 412277 h 67"/>
              <a:gd name="T18" fmla="*/ 164080 w 39"/>
              <a:gd name="T19" fmla="*/ 412277 h 67"/>
              <a:gd name="T20" fmla="*/ 164080 w 39"/>
              <a:gd name="T21" fmla="*/ 568026 h 67"/>
              <a:gd name="T22" fmla="*/ 127618 w 39"/>
              <a:gd name="T23" fmla="*/ 613835 h 67"/>
              <a:gd name="T24" fmla="*/ 82040 w 39"/>
              <a:gd name="T25" fmla="*/ 568026 h 67"/>
              <a:gd name="T26" fmla="*/ 82040 w 39"/>
              <a:gd name="T27" fmla="*/ 256528 h 67"/>
              <a:gd name="T28" fmla="*/ 63809 w 39"/>
              <a:gd name="T29" fmla="*/ 256528 h 67"/>
              <a:gd name="T30" fmla="*/ 63809 w 39"/>
              <a:gd name="T31" fmla="*/ 375630 h 67"/>
              <a:gd name="T32" fmla="*/ 27347 w 39"/>
              <a:gd name="T33" fmla="*/ 412277 h 67"/>
              <a:gd name="T34" fmla="*/ 0 w 39"/>
              <a:gd name="T35" fmla="*/ 375630 h 67"/>
              <a:gd name="T36" fmla="*/ 0 w 39"/>
              <a:gd name="T37" fmla="*/ 229043 h 67"/>
              <a:gd name="T38" fmla="*/ 63809 w 39"/>
              <a:gd name="T39" fmla="*/ 164911 h 67"/>
              <a:gd name="T40" fmla="*/ 282582 w 39"/>
              <a:gd name="T41" fmla="*/ 164911 h 67"/>
              <a:gd name="T42" fmla="*/ 355507 w 39"/>
              <a:gd name="T43" fmla="*/ 229043 h 67"/>
              <a:gd name="T44" fmla="*/ 355507 w 39"/>
              <a:gd name="T45" fmla="*/ 375630 h 67"/>
              <a:gd name="T46" fmla="*/ 173196 w 39"/>
              <a:gd name="T47" fmla="*/ 155749 h 67"/>
              <a:gd name="T48" fmla="*/ 100271 w 39"/>
              <a:gd name="T49" fmla="*/ 73294 h 67"/>
              <a:gd name="T50" fmla="*/ 173196 w 39"/>
              <a:gd name="T51" fmla="*/ 0 h 67"/>
              <a:gd name="T52" fmla="*/ 255236 w 39"/>
              <a:gd name="T53" fmla="*/ 73294 h 67"/>
              <a:gd name="T54" fmla="*/ 173196 w 39"/>
              <a:gd name="T55" fmla="*/ 155749 h 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9" h="67">
                <a:moveTo>
                  <a:pt x="39" y="41"/>
                </a:moveTo>
                <a:cubicBezTo>
                  <a:pt x="39" y="43"/>
                  <a:pt x="37" y="45"/>
                  <a:pt x="35" y="45"/>
                </a:cubicBezTo>
                <a:cubicBezTo>
                  <a:pt x="33" y="45"/>
                  <a:pt x="31" y="43"/>
                  <a:pt x="31" y="41"/>
                </a:cubicBezTo>
                <a:cubicBezTo>
                  <a:pt x="31" y="28"/>
                  <a:pt x="31" y="28"/>
                  <a:pt x="31" y="28"/>
                </a:cubicBezTo>
                <a:cubicBezTo>
                  <a:pt x="29" y="28"/>
                  <a:pt x="29" y="28"/>
                  <a:pt x="29" y="28"/>
                </a:cubicBezTo>
                <a:cubicBezTo>
                  <a:pt x="29" y="62"/>
                  <a:pt x="29" y="62"/>
                  <a:pt x="29" y="62"/>
                </a:cubicBezTo>
                <a:cubicBezTo>
                  <a:pt x="29" y="65"/>
                  <a:pt x="27" y="67"/>
                  <a:pt x="25" y="67"/>
                </a:cubicBezTo>
                <a:cubicBezTo>
                  <a:pt x="22" y="67"/>
                  <a:pt x="20" y="65"/>
                  <a:pt x="20" y="62"/>
                </a:cubicBezTo>
                <a:cubicBezTo>
                  <a:pt x="20" y="45"/>
                  <a:pt x="20" y="45"/>
                  <a:pt x="20" y="45"/>
                </a:cubicBezTo>
                <a:cubicBezTo>
                  <a:pt x="18" y="45"/>
                  <a:pt x="18" y="45"/>
                  <a:pt x="18" y="45"/>
                </a:cubicBezTo>
                <a:cubicBezTo>
                  <a:pt x="18" y="62"/>
                  <a:pt x="18" y="62"/>
                  <a:pt x="18" y="62"/>
                </a:cubicBezTo>
                <a:cubicBezTo>
                  <a:pt x="18" y="65"/>
                  <a:pt x="16" y="67"/>
                  <a:pt x="14" y="67"/>
                </a:cubicBezTo>
                <a:cubicBezTo>
                  <a:pt x="11" y="67"/>
                  <a:pt x="9" y="65"/>
                  <a:pt x="9" y="62"/>
                </a:cubicBezTo>
                <a:cubicBezTo>
                  <a:pt x="9" y="28"/>
                  <a:pt x="9" y="28"/>
                  <a:pt x="9" y="28"/>
                </a:cubicBezTo>
                <a:cubicBezTo>
                  <a:pt x="7" y="28"/>
                  <a:pt x="7" y="28"/>
                  <a:pt x="7" y="28"/>
                </a:cubicBezTo>
                <a:cubicBezTo>
                  <a:pt x="7" y="41"/>
                  <a:pt x="7" y="41"/>
                  <a:pt x="7" y="41"/>
                </a:cubicBezTo>
                <a:cubicBezTo>
                  <a:pt x="7" y="43"/>
                  <a:pt x="5" y="45"/>
                  <a:pt x="3" y="45"/>
                </a:cubicBezTo>
                <a:cubicBezTo>
                  <a:pt x="1" y="45"/>
                  <a:pt x="0" y="43"/>
                  <a:pt x="0" y="41"/>
                </a:cubicBezTo>
                <a:cubicBezTo>
                  <a:pt x="0" y="25"/>
                  <a:pt x="0" y="25"/>
                  <a:pt x="0" y="25"/>
                </a:cubicBezTo>
                <a:cubicBezTo>
                  <a:pt x="0" y="21"/>
                  <a:pt x="3" y="18"/>
                  <a:pt x="7" y="18"/>
                </a:cubicBezTo>
                <a:cubicBezTo>
                  <a:pt x="31" y="18"/>
                  <a:pt x="31" y="18"/>
                  <a:pt x="31" y="18"/>
                </a:cubicBezTo>
                <a:cubicBezTo>
                  <a:pt x="35" y="18"/>
                  <a:pt x="39" y="21"/>
                  <a:pt x="39" y="25"/>
                </a:cubicBezTo>
                <a:lnTo>
                  <a:pt x="39" y="41"/>
                </a:lnTo>
                <a:close/>
                <a:moveTo>
                  <a:pt x="19" y="17"/>
                </a:moveTo>
                <a:cubicBezTo>
                  <a:pt x="14" y="17"/>
                  <a:pt x="11" y="13"/>
                  <a:pt x="11" y="8"/>
                </a:cubicBezTo>
                <a:cubicBezTo>
                  <a:pt x="11" y="4"/>
                  <a:pt x="14" y="0"/>
                  <a:pt x="19" y="0"/>
                </a:cubicBezTo>
                <a:cubicBezTo>
                  <a:pt x="24" y="0"/>
                  <a:pt x="28" y="4"/>
                  <a:pt x="28" y="8"/>
                </a:cubicBezTo>
                <a:cubicBezTo>
                  <a:pt x="28" y="13"/>
                  <a:pt x="24" y="17"/>
                  <a:pt x="19" y="17"/>
                </a:cubicBezTo>
                <a:close/>
              </a:path>
            </a:pathLst>
          </a:custGeom>
          <a:solidFill>
            <a:srgbClr val="329585"/>
          </a:solidFill>
          <a:ln>
            <a:noFill/>
          </a:ln>
        </p:spPr>
        <p:txBody>
          <a:bodyPr lIns="243797" tIns="121899" rIns="243797" bIns="121899"/>
          <a:lstStyle/>
          <a:p>
            <a:endParaRPr lang="en-NZ" dirty="0"/>
          </a:p>
        </p:txBody>
      </p:sp>
      <p:sp>
        <p:nvSpPr>
          <p:cNvPr id="31" name="Freeform 222">
            <a:extLst>
              <a:ext uri="{FF2B5EF4-FFF2-40B4-BE49-F238E27FC236}">
                <a16:creationId xmlns:a16="http://schemas.microsoft.com/office/drawing/2014/main" id="{2B09B1E2-3A1E-0811-3388-99B26899648C}"/>
              </a:ext>
            </a:extLst>
          </p:cNvPr>
          <p:cNvSpPr>
            <a:spLocks noChangeAspect="1" noEditPoints="1"/>
          </p:cNvSpPr>
          <p:nvPr/>
        </p:nvSpPr>
        <p:spPr bwMode="auto">
          <a:xfrm>
            <a:off x="1332713" y="1671929"/>
            <a:ext cx="324000" cy="540000"/>
          </a:xfrm>
          <a:custGeom>
            <a:avLst/>
            <a:gdLst>
              <a:gd name="T0" fmla="*/ 355507 w 39"/>
              <a:gd name="T1" fmla="*/ 375630 h 67"/>
              <a:gd name="T2" fmla="*/ 319045 w 39"/>
              <a:gd name="T3" fmla="*/ 412277 h 67"/>
              <a:gd name="T4" fmla="*/ 282582 w 39"/>
              <a:gd name="T5" fmla="*/ 375630 h 67"/>
              <a:gd name="T6" fmla="*/ 282582 w 39"/>
              <a:gd name="T7" fmla="*/ 256528 h 67"/>
              <a:gd name="T8" fmla="*/ 264351 w 39"/>
              <a:gd name="T9" fmla="*/ 256528 h 67"/>
              <a:gd name="T10" fmla="*/ 264351 w 39"/>
              <a:gd name="T11" fmla="*/ 568026 h 67"/>
              <a:gd name="T12" fmla="*/ 227889 w 39"/>
              <a:gd name="T13" fmla="*/ 613835 h 67"/>
              <a:gd name="T14" fmla="*/ 182311 w 39"/>
              <a:gd name="T15" fmla="*/ 568026 h 67"/>
              <a:gd name="T16" fmla="*/ 182311 w 39"/>
              <a:gd name="T17" fmla="*/ 412277 h 67"/>
              <a:gd name="T18" fmla="*/ 164080 w 39"/>
              <a:gd name="T19" fmla="*/ 412277 h 67"/>
              <a:gd name="T20" fmla="*/ 164080 w 39"/>
              <a:gd name="T21" fmla="*/ 568026 h 67"/>
              <a:gd name="T22" fmla="*/ 127618 w 39"/>
              <a:gd name="T23" fmla="*/ 613835 h 67"/>
              <a:gd name="T24" fmla="*/ 82040 w 39"/>
              <a:gd name="T25" fmla="*/ 568026 h 67"/>
              <a:gd name="T26" fmla="*/ 82040 w 39"/>
              <a:gd name="T27" fmla="*/ 256528 h 67"/>
              <a:gd name="T28" fmla="*/ 63809 w 39"/>
              <a:gd name="T29" fmla="*/ 256528 h 67"/>
              <a:gd name="T30" fmla="*/ 63809 w 39"/>
              <a:gd name="T31" fmla="*/ 375630 h 67"/>
              <a:gd name="T32" fmla="*/ 27347 w 39"/>
              <a:gd name="T33" fmla="*/ 412277 h 67"/>
              <a:gd name="T34" fmla="*/ 0 w 39"/>
              <a:gd name="T35" fmla="*/ 375630 h 67"/>
              <a:gd name="T36" fmla="*/ 0 w 39"/>
              <a:gd name="T37" fmla="*/ 229043 h 67"/>
              <a:gd name="T38" fmla="*/ 63809 w 39"/>
              <a:gd name="T39" fmla="*/ 164911 h 67"/>
              <a:gd name="T40" fmla="*/ 282582 w 39"/>
              <a:gd name="T41" fmla="*/ 164911 h 67"/>
              <a:gd name="T42" fmla="*/ 355507 w 39"/>
              <a:gd name="T43" fmla="*/ 229043 h 67"/>
              <a:gd name="T44" fmla="*/ 355507 w 39"/>
              <a:gd name="T45" fmla="*/ 375630 h 67"/>
              <a:gd name="T46" fmla="*/ 173196 w 39"/>
              <a:gd name="T47" fmla="*/ 155749 h 67"/>
              <a:gd name="T48" fmla="*/ 100271 w 39"/>
              <a:gd name="T49" fmla="*/ 73294 h 67"/>
              <a:gd name="T50" fmla="*/ 173196 w 39"/>
              <a:gd name="T51" fmla="*/ 0 h 67"/>
              <a:gd name="T52" fmla="*/ 255236 w 39"/>
              <a:gd name="T53" fmla="*/ 73294 h 67"/>
              <a:gd name="T54" fmla="*/ 173196 w 39"/>
              <a:gd name="T55" fmla="*/ 155749 h 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9" h="67">
                <a:moveTo>
                  <a:pt x="39" y="41"/>
                </a:moveTo>
                <a:cubicBezTo>
                  <a:pt x="39" y="43"/>
                  <a:pt x="37" y="45"/>
                  <a:pt x="35" y="45"/>
                </a:cubicBezTo>
                <a:cubicBezTo>
                  <a:pt x="33" y="45"/>
                  <a:pt x="31" y="43"/>
                  <a:pt x="31" y="41"/>
                </a:cubicBezTo>
                <a:cubicBezTo>
                  <a:pt x="31" y="28"/>
                  <a:pt x="31" y="28"/>
                  <a:pt x="31" y="28"/>
                </a:cubicBezTo>
                <a:cubicBezTo>
                  <a:pt x="29" y="28"/>
                  <a:pt x="29" y="28"/>
                  <a:pt x="29" y="28"/>
                </a:cubicBezTo>
                <a:cubicBezTo>
                  <a:pt x="29" y="62"/>
                  <a:pt x="29" y="62"/>
                  <a:pt x="29" y="62"/>
                </a:cubicBezTo>
                <a:cubicBezTo>
                  <a:pt x="29" y="65"/>
                  <a:pt x="27" y="67"/>
                  <a:pt x="25" y="67"/>
                </a:cubicBezTo>
                <a:cubicBezTo>
                  <a:pt x="22" y="67"/>
                  <a:pt x="20" y="65"/>
                  <a:pt x="20" y="62"/>
                </a:cubicBezTo>
                <a:cubicBezTo>
                  <a:pt x="20" y="45"/>
                  <a:pt x="20" y="45"/>
                  <a:pt x="20" y="45"/>
                </a:cubicBezTo>
                <a:cubicBezTo>
                  <a:pt x="18" y="45"/>
                  <a:pt x="18" y="45"/>
                  <a:pt x="18" y="45"/>
                </a:cubicBezTo>
                <a:cubicBezTo>
                  <a:pt x="18" y="62"/>
                  <a:pt x="18" y="62"/>
                  <a:pt x="18" y="62"/>
                </a:cubicBezTo>
                <a:cubicBezTo>
                  <a:pt x="18" y="65"/>
                  <a:pt x="16" y="67"/>
                  <a:pt x="14" y="67"/>
                </a:cubicBezTo>
                <a:cubicBezTo>
                  <a:pt x="11" y="67"/>
                  <a:pt x="9" y="65"/>
                  <a:pt x="9" y="62"/>
                </a:cubicBezTo>
                <a:cubicBezTo>
                  <a:pt x="9" y="28"/>
                  <a:pt x="9" y="28"/>
                  <a:pt x="9" y="28"/>
                </a:cubicBezTo>
                <a:cubicBezTo>
                  <a:pt x="7" y="28"/>
                  <a:pt x="7" y="28"/>
                  <a:pt x="7" y="28"/>
                </a:cubicBezTo>
                <a:cubicBezTo>
                  <a:pt x="7" y="41"/>
                  <a:pt x="7" y="41"/>
                  <a:pt x="7" y="41"/>
                </a:cubicBezTo>
                <a:cubicBezTo>
                  <a:pt x="7" y="43"/>
                  <a:pt x="5" y="45"/>
                  <a:pt x="3" y="45"/>
                </a:cubicBezTo>
                <a:cubicBezTo>
                  <a:pt x="1" y="45"/>
                  <a:pt x="0" y="43"/>
                  <a:pt x="0" y="41"/>
                </a:cubicBezTo>
                <a:cubicBezTo>
                  <a:pt x="0" y="25"/>
                  <a:pt x="0" y="25"/>
                  <a:pt x="0" y="25"/>
                </a:cubicBezTo>
                <a:cubicBezTo>
                  <a:pt x="0" y="21"/>
                  <a:pt x="3" y="18"/>
                  <a:pt x="7" y="18"/>
                </a:cubicBezTo>
                <a:cubicBezTo>
                  <a:pt x="31" y="18"/>
                  <a:pt x="31" y="18"/>
                  <a:pt x="31" y="18"/>
                </a:cubicBezTo>
                <a:cubicBezTo>
                  <a:pt x="35" y="18"/>
                  <a:pt x="39" y="21"/>
                  <a:pt x="39" y="25"/>
                </a:cubicBezTo>
                <a:lnTo>
                  <a:pt x="39" y="41"/>
                </a:lnTo>
                <a:close/>
                <a:moveTo>
                  <a:pt x="19" y="17"/>
                </a:moveTo>
                <a:cubicBezTo>
                  <a:pt x="14" y="17"/>
                  <a:pt x="11" y="13"/>
                  <a:pt x="11" y="8"/>
                </a:cubicBezTo>
                <a:cubicBezTo>
                  <a:pt x="11" y="4"/>
                  <a:pt x="14" y="0"/>
                  <a:pt x="19" y="0"/>
                </a:cubicBezTo>
                <a:cubicBezTo>
                  <a:pt x="24" y="0"/>
                  <a:pt x="28" y="4"/>
                  <a:pt x="28" y="8"/>
                </a:cubicBezTo>
                <a:cubicBezTo>
                  <a:pt x="28" y="13"/>
                  <a:pt x="24" y="17"/>
                  <a:pt x="19" y="17"/>
                </a:cubicBezTo>
                <a:close/>
              </a:path>
            </a:pathLst>
          </a:custGeom>
          <a:solidFill>
            <a:srgbClr val="329585"/>
          </a:solidFill>
          <a:ln>
            <a:noFill/>
          </a:ln>
        </p:spPr>
        <p:txBody>
          <a:bodyPr lIns="243797" tIns="121899" rIns="243797" bIns="121899"/>
          <a:lstStyle/>
          <a:p>
            <a:endParaRPr lang="en-NZ" dirty="0"/>
          </a:p>
        </p:txBody>
      </p:sp>
      <p:sp>
        <p:nvSpPr>
          <p:cNvPr id="32" name="Freeform 222">
            <a:extLst>
              <a:ext uri="{FF2B5EF4-FFF2-40B4-BE49-F238E27FC236}">
                <a16:creationId xmlns:a16="http://schemas.microsoft.com/office/drawing/2014/main" id="{16CC6A3A-9434-B82A-A129-513ED1E6B74D}"/>
              </a:ext>
            </a:extLst>
          </p:cNvPr>
          <p:cNvSpPr>
            <a:spLocks noChangeAspect="1" noEditPoints="1"/>
          </p:cNvSpPr>
          <p:nvPr/>
        </p:nvSpPr>
        <p:spPr bwMode="auto">
          <a:xfrm>
            <a:off x="1718710" y="1666506"/>
            <a:ext cx="324000" cy="540000"/>
          </a:xfrm>
          <a:custGeom>
            <a:avLst/>
            <a:gdLst>
              <a:gd name="T0" fmla="*/ 355507 w 39"/>
              <a:gd name="T1" fmla="*/ 375630 h 67"/>
              <a:gd name="T2" fmla="*/ 319045 w 39"/>
              <a:gd name="T3" fmla="*/ 412277 h 67"/>
              <a:gd name="T4" fmla="*/ 282582 w 39"/>
              <a:gd name="T5" fmla="*/ 375630 h 67"/>
              <a:gd name="T6" fmla="*/ 282582 w 39"/>
              <a:gd name="T7" fmla="*/ 256528 h 67"/>
              <a:gd name="T8" fmla="*/ 264351 w 39"/>
              <a:gd name="T9" fmla="*/ 256528 h 67"/>
              <a:gd name="T10" fmla="*/ 264351 w 39"/>
              <a:gd name="T11" fmla="*/ 568026 h 67"/>
              <a:gd name="T12" fmla="*/ 227889 w 39"/>
              <a:gd name="T13" fmla="*/ 613835 h 67"/>
              <a:gd name="T14" fmla="*/ 182311 w 39"/>
              <a:gd name="T15" fmla="*/ 568026 h 67"/>
              <a:gd name="T16" fmla="*/ 182311 w 39"/>
              <a:gd name="T17" fmla="*/ 412277 h 67"/>
              <a:gd name="T18" fmla="*/ 164080 w 39"/>
              <a:gd name="T19" fmla="*/ 412277 h 67"/>
              <a:gd name="T20" fmla="*/ 164080 w 39"/>
              <a:gd name="T21" fmla="*/ 568026 h 67"/>
              <a:gd name="T22" fmla="*/ 127618 w 39"/>
              <a:gd name="T23" fmla="*/ 613835 h 67"/>
              <a:gd name="T24" fmla="*/ 82040 w 39"/>
              <a:gd name="T25" fmla="*/ 568026 h 67"/>
              <a:gd name="T26" fmla="*/ 82040 w 39"/>
              <a:gd name="T27" fmla="*/ 256528 h 67"/>
              <a:gd name="T28" fmla="*/ 63809 w 39"/>
              <a:gd name="T29" fmla="*/ 256528 h 67"/>
              <a:gd name="T30" fmla="*/ 63809 w 39"/>
              <a:gd name="T31" fmla="*/ 375630 h 67"/>
              <a:gd name="T32" fmla="*/ 27347 w 39"/>
              <a:gd name="T33" fmla="*/ 412277 h 67"/>
              <a:gd name="T34" fmla="*/ 0 w 39"/>
              <a:gd name="T35" fmla="*/ 375630 h 67"/>
              <a:gd name="T36" fmla="*/ 0 w 39"/>
              <a:gd name="T37" fmla="*/ 229043 h 67"/>
              <a:gd name="T38" fmla="*/ 63809 w 39"/>
              <a:gd name="T39" fmla="*/ 164911 h 67"/>
              <a:gd name="T40" fmla="*/ 282582 w 39"/>
              <a:gd name="T41" fmla="*/ 164911 h 67"/>
              <a:gd name="T42" fmla="*/ 355507 w 39"/>
              <a:gd name="T43" fmla="*/ 229043 h 67"/>
              <a:gd name="T44" fmla="*/ 355507 w 39"/>
              <a:gd name="T45" fmla="*/ 375630 h 67"/>
              <a:gd name="T46" fmla="*/ 173196 w 39"/>
              <a:gd name="T47" fmla="*/ 155749 h 67"/>
              <a:gd name="T48" fmla="*/ 100271 w 39"/>
              <a:gd name="T49" fmla="*/ 73294 h 67"/>
              <a:gd name="T50" fmla="*/ 173196 w 39"/>
              <a:gd name="T51" fmla="*/ 0 h 67"/>
              <a:gd name="T52" fmla="*/ 255236 w 39"/>
              <a:gd name="T53" fmla="*/ 73294 h 67"/>
              <a:gd name="T54" fmla="*/ 173196 w 39"/>
              <a:gd name="T55" fmla="*/ 155749 h 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9" h="67">
                <a:moveTo>
                  <a:pt x="39" y="41"/>
                </a:moveTo>
                <a:cubicBezTo>
                  <a:pt x="39" y="43"/>
                  <a:pt x="37" y="45"/>
                  <a:pt x="35" y="45"/>
                </a:cubicBezTo>
                <a:cubicBezTo>
                  <a:pt x="33" y="45"/>
                  <a:pt x="31" y="43"/>
                  <a:pt x="31" y="41"/>
                </a:cubicBezTo>
                <a:cubicBezTo>
                  <a:pt x="31" y="28"/>
                  <a:pt x="31" y="28"/>
                  <a:pt x="31" y="28"/>
                </a:cubicBezTo>
                <a:cubicBezTo>
                  <a:pt x="29" y="28"/>
                  <a:pt x="29" y="28"/>
                  <a:pt x="29" y="28"/>
                </a:cubicBezTo>
                <a:cubicBezTo>
                  <a:pt x="29" y="62"/>
                  <a:pt x="29" y="62"/>
                  <a:pt x="29" y="62"/>
                </a:cubicBezTo>
                <a:cubicBezTo>
                  <a:pt x="29" y="65"/>
                  <a:pt x="27" y="67"/>
                  <a:pt x="25" y="67"/>
                </a:cubicBezTo>
                <a:cubicBezTo>
                  <a:pt x="22" y="67"/>
                  <a:pt x="20" y="65"/>
                  <a:pt x="20" y="62"/>
                </a:cubicBezTo>
                <a:cubicBezTo>
                  <a:pt x="20" y="45"/>
                  <a:pt x="20" y="45"/>
                  <a:pt x="20" y="45"/>
                </a:cubicBezTo>
                <a:cubicBezTo>
                  <a:pt x="18" y="45"/>
                  <a:pt x="18" y="45"/>
                  <a:pt x="18" y="45"/>
                </a:cubicBezTo>
                <a:cubicBezTo>
                  <a:pt x="18" y="62"/>
                  <a:pt x="18" y="62"/>
                  <a:pt x="18" y="62"/>
                </a:cubicBezTo>
                <a:cubicBezTo>
                  <a:pt x="18" y="65"/>
                  <a:pt x="16" y="67"/>
                  <a:pt x="14" y="67"/>
                </a:cubicBezTo>
                <a:cubicBezTo>
                  <a:pt x="11" y="67"/>
                  <a:pt x="9" y="65"/>
                  <a:pt x="9" y="62"/>
                </a:cubicBezTo>
                <a:cubicBezTo>
                  <a:pt x="9" y="28"/>
                  <a:pt x="9" y="28"/>
                  <a:pt x="9" y="28"/>
                </a:cubicBezTo>
                <a:cubicBezTo>
                  <a:pt x="7" y="28"/>
                  <a:pt x="7" y="28"/>
                  <a:pt x="7" y="28"/>
                </a:cubicBezTo>
                <a:cubicBezTo>
                  <a:pt x="7" y="41"/>
                  <a:pt x="7" y="41"/>
                  <a:pt x="7" y="41"/>
                </a:cubicBezTo>
                <a:cubicBezTo>
                  <a:pt x="7" y="43"/>
                  <a:pt x="5" y="45"/>
                  <a:pt x="3" y="45"/>
                </a:cubicBezTo>
                <a:cubicBezTo>
                  <a:pt x="1" y="45"/>
                  <a:pt x="0" y="43"/>
                  <a:pt x="0" y="41"/>
                </a:cubicBezTo>
                <a:cubicBezTo>
                  <a:pt x="0" y="25"/>
                  <a:pt x="0" y="25"/>
                  <a:pt x="0" y="25"/>
                </a:cubicBezTo>
                <a:cubicBezTo>
                  <a:pt x="0" y="21"/>
                  <a:pt x="3" y="18"/>
                  <a:pt x="7" y="18"/>
                </a:cubicBezTo>
                <a:cubicBezTo>
                  <a:pt x="31" y="18"/>
                  <a:pt x="31" y="18"/>
                  <a:pt x="31" y="18"/>
                </a:cubicBezTo>
                <a:cubicBezTo>
                  <a:pt x="35" y="18"/>
                  <a:pt x="39" y="21"/>
                  <a:pt x="39" y="25"/>
                </a:cubicBezTo>
                <a:lnTo>
                  <a:pt x="39" y="41"/>
                </a:lnTo>
                <a:close/>
                <a:moveTo>
                  <a:pt x="19" y="17"/>
                </a:moveTo>
                <a:cubicBezTo>
                  <a:pt x="14" y="17"/>
                  <a:pt x="11" y="13"/>
                  <a:pt x="11" y="8"/>
                </a:cubicBezTo>
                <a:cubicBezTo>
                  <a:pt x="11" y="4"/>
                  <a:pt x="14" y="0"/>
                  <a:pt x="19" y="0"/>
                </a:cubicBezTo>
                <a:cubicBezTo>
                  <a:pt x="24" y="0"/>
                  <a:pt x="28" y="4"/>
                  <a:pt x="28" y="8"/>
                </a:cubicBezTo>
                <a:cubicBezTo>
                  <a:pt x="28" y="13"/>
                  <a:pt x="24" y="17"/>
                  <a:pt x="19" y="17"/>
                </a:cubicBezTo>
                <a:close/>
              </a:path>
            </a:pathLst>
          </a:custGeom>
          <a:solidFill>
            <a:srgbClr val="44546A"/>
          </a:solidFill>
          <a:ln>
            <a:noFill/>
          </a:ln>
        </p:spPr>
        <p:txBody>
          <a:bodyPr lIns="243797" tIns="121899" rIns="243797" bIns="121899"/>
          <a:lstStyle/>
          <a:p>
            <a:endParaRPr lang="en-NZ" dirty="0"/>
          </a:p>
        </p:txBody>
      </p:sp>
      <p:sp>
        <p:nvSpPr>
          <p:cNvPr id="33" name="TextBox 32">
            <a:extLst>
              <a:ext uri="{FF2B5EF4-FFF2-40B4-BE49-F238E27FC236}">
                <a16:creationId xmlns:a16="http://schemas.microsoft.com/office/drawing/2014/main" id="{299C1A64-3A5B-4362-6039-23B906A1C094}"/>
              </a:ext>
            </a:extLst>
          </p:cNvPr>
          <p:cNvSpPr txBox="1"/>
          <p:nvPr/>
        </p:nvSpPr>
        <p:spPr>
          <a:xfrm>
            <a:off x="2104707" y="1736451"/>
            <a:ext cx="7262571" cy="400110"/>
          </a:xfrm>
          <a:prstGeom prst="rect">
            <a:avLst/>
          </a:prstGeom>
          <a:noFill/>
        </p:spPr>
        <p:txBody>
          <a:bodyPr wrap="square" rtlCol="0">
            <a:spAutoFit/>
          </a:bodyPr>
          <a:lstStyle/>
          <a:p>
            <a:r>
              <a:rPr lang="en-US" sz="2000" b="1" dirty="0">
                <a:solidFill>
                  <a:srgbClr val="329585"/>
                </a:solidFill>
                <a:latin typeface="Montserrat" charset="0"/>
                <a:ea typeface="Montserrat" charset="0"/>
                <a:cs typeface="Montserrat" charset="0"/>
              </a:rPr>
              <a:t>3 in 4 </a:t>
            </a:r>
            <a:r>
              <a:rPr lang="en-US" sz="1050" dirty="0">
                <a:solidFill>
                  <a:srgbClr val="7F7F7F"/>
                </a:solidFill>
                <a:latin typeface="Montserrat" charset="0"/>
                <a:ea typeface="Montserrat" charset="0"/>
                <a:cs typeface="Montserrat" charset="0"/>
              </a:rPr>
              <a:t>New Zealand residents travelled domestically for leisure in the past 12 months</a:t>
            </a:r>
          </a:p>
        </p:txBody>
      </p:sp>
    </p:spTree>
    <p:extLst>
      <p:ext uri="{BB962C8B-B14F-4D97-AF65-F5344CB8AC3E}">
        <p14:creationId xmlns:p14="http://schemas.microsoft.com/office/powerpoint/2010/main" val="3307483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58AFC95-2167-4E10-8B59-51995BD3DC22}"/>
              </a:ext>
            </a:extLst>
          </p:cNvPr>
          <p:cNvSpPr txBox="1"/>
          <p:nvPr/>
        </p:nvSpPr>
        <p:spPr>
          <a:xfrm>
            <a:off x="453000" y="824431"/>
            <a:ext cx="5357250" cy="461665"/>
          </a:xfrm>
          <a:prstGeom prst="rect">
            <a:avLst/>
          </a:prstGeom>
          <a:noFill/>
        </p:spPr>
        <p:txBody>
          <a:bodyPr wrap="square" rtlCol="0">
            <a:spAutoFit/>
          </a:bodyPr>
          <a:lstStyle/>
          <a:p>
            <a:r>
              <a:rPr lang="en-NZ" sz="2400" b="1" dirty="0">
                <a:solidFill>
                  <a:schemeClr val="bg1">
                    <a:lumMod val="50000"/>
                  </a:schemeClr>
                </a:solidFill>
                <a:latin typeface="Bebas Neue Bold" panose="020B0606020202050201" pitchFamily="34" charset="0"/>
              </a:rPr>
              <a:t>PROFILE OF LAST DOMESTIC OVERNIGHT LEISURE TRIP</a:t>
            </a:r>
          </a:p>
        </p:txBody>
      </p:sp>
      <p:graphicFrame>
        <p:nvGraphicFramePr>
          <p:cNvPr id="12" name="Table 11">
            <a:extLst>
              <a:ext uri="{FF2B5EF4-FFF2-40B4-BE49-F238E27FC236}">
                <a16:creationId xmlns:a16="http://schemas.microsoft.com/office/drawing/2014/main" id="{416780FB-C910-4779-BB4C-4DC4CBF851DD}"/>
              </a:ext>
            </a:extLst>
          </p:cNvPr>
          <p:cNvGraphicFramePr>
            <a:graphicFrameLocks noGrp="1"/>
          </p:cNvGraphicFramePr>
          <p:nvPr>
            <p:extLst>
              <p:ext uri="{D42A27DB-BD31-4B8C-83A1-F6EECF244321}">
                <p14:modId xmlns:p14="http://schemas.microsoft.com/office/powerpoint/2010/main" val="1067802908"/>
              </p:ext>
            </p:extLst>
          </p:nvPr>
        </p:nvGraphicFramePr>
        <p:xfrm>
          <a:off x="529199" y="1869081"/>
          <a:ext cx="4007962" cy="4410000"/>
        </p:xfrm>
        <a:graphic>
          <a:graphicData uri="http://schemas.openxmlformats.org/drawingml/2006/table">
            <a:tbl>
              <a:tblPr firstRow="1" lastRow="1" bandRow="1">
                <a:tableStyleId>{C083E6E3-FA7D-4D7B-A595-EF9225AFEA82}</a:tableStyleId>
              </a:tblPr>
              <a:tblGrid>
                <a:gridCol w="2567962">
                  <a:extLst>
                    <a:ext uri="{9D8B030D-6E8A-4147-A177-3AD203B41FA5}">
                      <a16:colId xmlns:a16="http://schemas.microsoft.com/office/drawing/2014/main" val="2770449959"/>
                    </a:ext>
                  </a:extLst>
                </a:gridCol>
                <a:gridCol w="720000">
                  <a:extLst>
                    <a:ext uri="{9D8B030D-6E8A-4147-A177-3AD203B41FA5}">
                      <a16:colId xmlns:a16="http://schemas.microsoft.com/office/drawing/2014/main" val="1774495561"/>
                    </a:ext>
                  </a:extLst>
                </a:gridCol>
                <a:gridCol w="720000">
                  <a:extLst>
                    <a:ext uri="{9D8B030D-6E8A-4147-A177-3AD203B41FA5}">
                      <a16:colId xmlns:a16="http://schemas.microsoft.com/office/drawing/2014/main" val="3528025715"/>
                    </a:ext>
                  </a:extLst>
                </a:gridCol>
              </a:tblGrid>
              <a:tr h="432000">
                <a:tc>
                  <a:txBody>
                    <a:bodyPr/>
                    <a:lstStyle/>
                    <a:p>
                      <a:endParaRPr lang="en-NZ" sz="800" dirty="0">
                        <a:solidFill>
                          <a:schemeClr val="tx1">
                            <a:lumMod val="65000"/>
                            <a:lumOff val="35000"/>
                          </a:schemeClr>
                        </a:solidFill>
                        <a:latin typeface="Montserrat Light" panose="00000400000000000000" pitchFamily="50" charset="0"/>
                      </a:endParaRPr>
                    </a:p>
                  </a:txBody>
                  <a:tcPr marL="72000" marR="72000" marT="36000" marB="36000"/>
                </a:tc>
                <a:tc>
                  <a:txBody>
                    <a:bodyPr/>
                    <a:lstStyle/>
                    <a:p>
                      <a:pPr algn="ctr">
                        <a:lnSpc>
                          <a:spcPct val="114000"/>
                        </a:lnSpc>
                      </a:pPr>
                      <a:r>
                        <a:rPr lang="en-NZ" sz="800" dirty="0">
                          <a:solidFill>
                            <a:schemeClr val="tx1">
                              <a:lumMod val="65000"/>
                              <a:lumOff val="35000"/>
                            </a:schemeClr>
                          </a:solidFill>
                          <a:latin typeface="Montserrat Light" panose="00000400000000000000" pitchFamily="50" charset="0"/>
                        </a:rPr>
                        <a:t>YE Mar </a:t>
                      </a:r>
                    </a:p>
                    <a:p>
                      <a:pPr algn="ctr">
                        <a:lnSpc>
                          <a:spcPct val="114000"/>
                        </a:lnSpc>
                      </a:pPr>
                      <a:r>
                        <a:rPr lang="en-NZ" sz="800" dirty="0">
                          <a:solidFill>
                            <a:schemeClr val="tx1">
                              <a:lumMod val="65000"/>
                              <a:lumOff val="35000"/>
                            </a:schemeClr>
                          </a:solidFill>
                          <a:latin typeface="Montserrat Light" panose="00000400000000000000" pitchFamily="50" charset="0"/>
                        </a:rPr>
                        <a:t>2021</a:t>
                      </a:r>
                    </a:p>
                  </a:txBody>
                  <a:tcPr marL="36000" marR="36000" marT="36000" marB="36000" anchor="ctr"/>
                </a:tc>
                <a:tc>
                  <a:txBody>
                    <a:bodyPr/>
                    <a:lstStyle/>
                    <a:p>
                      <a:pPr algn="ctr">
                        <a:lnSpc>
                          <a:spcPct val="114000"/>
                        </a:lnSpc>
                      </a:pPr>
                      <a:r>
                        <a:rPr lang="en-NZ" sz="800" dirty="0">
                          <a:solidFill>
                            <a:schemeClr val="bg1"/>
                          </a:solidFill>
                          <a:latin typeface="Montserrat Light" panose="00000400000000000000" pitchFamily="50" charset="0"/>
                        </a:rPr>
                        <a:t>YE Mar </a:t>
                      </a:r>
                    </a:p>
                    <a:p>
                      <a:pPr algn="ctr">
                        <a:lnSpc>
                          <a:spcPct val="114000"/>
                        </a:lnSpc>
                      </a:pPr>
                      <a:r>
                        <a:rPr lang="en-NZ" sz="800" dirty="0">
                          <a:solidFill>
                            <a:schemeClr val="bg1"/>
                          </a:solidFill>
                          <a:latin typeface="Montserrat Light" panose="00000400000000000000" pitchFamily="50" charset="0"/>
                        </a:rPr>
                        <a:t>2022</a:t>
                      </a:r>
                    </a:p>
                  </a:txBody>
                  <a:tcPr marL="36000" marR="36000" marT="36000" marB="36000" anchor="ctr">
                    <a:solidFill>
                      <a:srgbClr val="44546A"/>
                    </a:solidFill>
                  </a:tcPr>
                </a:tc>
                <a:extLst>
                  <a:ext uri="{0D108BD9-81ED-4DB2-BD59-A6C34878D82A}">
                    <a16:rowId xmlns:a16="http://schemas.microsoft.com/office/drawing/2014/main" val="3863430360"/>
                  </a:ext>
                </a:extLst>
              </a:tr>
              <a:tr h="234000">
                <a:tc>
                  <a:txBody>
                    <a:bodyPr/>
                    <a:lstStyle/>
                    <a:p>
                      <a:r>
                        <a:rPr lang="en-NZ" sz="800" b="0" dirty="0">
                          <a:solidFill>
                            <a:schemeClr val="bg1"/>
                          </a:solidFill>
                          <a:latin typeface="Montserrat" panose="00000500000000000000" pitchFamily="50" charset="0"/>
                        </a:rPr>
                        <a:t>Regions Visited (Top 15):</a:t>
                      </a:r>
                    </a:p>
                  </a:txBody>
                  <a:tcPr marL="72000" marR="72000" marT="36000" marB="36000" anchor="ctr">
                    <a:solidFill>
                      <a:srgbClr val="44546A"/>
                    </a:solidFill>
                  </a:tcPr>
                </a:tc>
                <a:tc>
                  <a:txBody>
                    <a:bodyPr/>
                    <a:lstStyle/>
                    <a:p>
                      <a:pPr algn="ctr" fontAlgn="b"/>
                      <a:endParaRPr lang="en-NZ" sz="800" b="0" i="0" u="none" strike="noStrike" dirty="0">
                        <a:solidFill>
                          <a:schemeClr val="tx1">
                            <a:lumMod val="65000"/>
                            <a:lumOff val="35000"/>
                          </a:schemeClr>
                        </a:solidFill>
                        <a:effectLst/>
                        <a:latin typeface="Montserrat Light" panose="00000400000000000000" pitchFamily="50" charset="0"/>
                      </a:endParaRPr>
                    </a:p>
                  </a:txBody>
                  <a:tcPr marL="9525" marR="9525" marT="9525" marB="0" anchor="ctr">
                    <a:solidFill>
                      <a:srgbClr val="44546A"/>
                    </a:solidFill>
                  </a:tcPr>
                </a:tc>
                <a:tc>
                  <a:txBody>
                    <a:bodyPr/>
                    <a:lstStyle/>
                    <a:p>
                      <a:pPr algn="ctr" fontAlgn="b"/>
                      <a:endParaRPr lang="en-NZ" sz="800" b="0" i="0" u="none" strike="noStrike" dirty="0">
                        <a:solidFill>
                          <a:schemeClr val="bg1"/>
                        </a:solidFill>
                        <a:effectLst/>
                        <a:latin typeface="Montserrat Light" panose="00000400000000000000" pitchFamily="50" charset="0"/>
                      </a:endParaRPr>
                    </a:p>
                  </a:txBody>
                  <a:tcPr marL="9525" marR="9525" marT="9525" marB="0" anchor="ctr">
                    <a:solidFill>
                      <a:srgbClr val="44546A"/>
                    </a:solidFill>
                  </a:tcPr>
                </a:tc>
                <a:extLst>
                  <a:ext uri="{0D108BD9-81ED-4DB2-BD59-A6C34878D82A}">
                    <a16:rowId xmlns:a16="http://schemas.microsoft.com/office/drawing/2014/main" val="455003591"/>
                  </a:ext>
                </a:extLst>
              </a:tr>
              <a:tr h="234000">
                <a:tc>
                  <a:txBody>
                    <a:bodyPr/>
                    <a:lstStyle/>
                    <a:p>
                      <a:pPr marL="0" algn="l" defTabSz="914400" rtl="0" eaLnBrk="1" fontAlgn="b" latinLnBrk="0" hangingPunct="1"/>
                      <a:r>
                        <a:rPr lang="en-NZ" sz="800" b="0" i="0" u="none" strike="noStrike" kern="1200" dirty="0">
                          <a:solidFill>
                            <a:srgbClr val="7F7F7F"/>
                          </a:solidFill>
                          <a:effectLst/>
                          <a:latin typeface="Montserrat" charset="0"/>
                        </a:rPr>
                        <a:t>  Auckland</a:t>
                      </a:r>
                    </a:p>
                  </a:txBody>
                  <a:tcPr marL="7620" marR="7620" marT="7620" marB="0" anchor="ctr"/>
                </a:tc>
                <a:tc>
                  <a:txBody>
                    <a:bodyPr/>
                    <a:lstStyle/>
                    <a:p>
                      <a:pPr marL="0" algn="ctr" defTabSz="914400" rtl="0" eaLnBrk="1" fontAlgn="b" latinLnBrk="0" hangingPunct="1"/>
                      <a:r>
                        <a:rPr lang="en-NZ" sz="800" b="0" i="0" u="none" strike="noStrike" kern="1200" dirty="0">
                          <a:solidFill>
                            <a:srgbClr val="7F7F7F"/>
                          </a:solidFill>
                          <a:effectLst/>
                          <a:latin typeface="Montserrat" charset="0"/>
                          <a:ea typeface="+mn-ea"/>
                          <a:cs typeface="+mn-cs"/>
                        </a:rPr>
                        <a:t>22%</a:t>
                      </a:r>
                    </a:p>
                  </a:txBody>
                  <a:tcPr marL="7620" marR="7620" marT="7620" marB="0" anchor="ctr"/>
                </a:tc>
                <a:tc>
                  <a:txBody>
                    <a:bodyPr/>
                    <a:lstStyle/>
                    <a:p>
                      <a:pPr marL="0" algn="ctr" defTabSz="914400" rtl="0" eaLnBrk="1" fontAlgn="b" latinLnBrk="0" hangingPunct="1"/>
                      <a:r>
                        <a:rPr lang="en-NZ" sz="800" b="0" i="0" u="none" strike="noStrike" kern="1200" dirty="0">
                          <a:solidFill>
                            <a:schemeClr val="bg1"/>
                          </a:solidFill>
                          <a:effectLst/>
                          <a:latin typeface="Montserrat" charset="0"/>
                          <a:ea typeface="+mn-ea"/>
                          <a:cs typeface="+mn-cs"/>
                        </a:rPr>
                        <a:t>19%</a:t>
                      </a:r>
                    </a:p>
                  </a:txBody>
                  <a:tcPr marL="7620" marR="7620" marT="7620" marB="0" anchor="ctr">
                    <a:solidFill>
                      <a:srgbClr val="44546A"/>
                    </a:solidFill>
                  </a:tcPr>
                </a:tc>
                <a:extLst>
                  <a:ext uri="{0D108BD9-81ED-4DB2-BD59-A6C34878D82A}">
                    <a16:rowId xmlns:a16="http://schemas.microsoft.com/office/drawing/2014/main" val="247365654"/>
                  </a:ext>
                </a:extLst>
              </a:tr>
              <a:tr h="234000">
                <a:tc>
                  <a:txBody>
                    <a:bodyPr/>
                    <a:lstStyle/>
                    <a:p>
                      <a:pPr marL="0" algn="l" defTabSz="914400" rtl="0" eaLnBrk="1" fontAlgn="b" latinLnBrk="0" hangingPunct="1"/>
                      <a:r>
                        <a:rPr lang="en-NZ" sz="800" b="0" i="0" u="none" strike="noStrike" kern="1200" dirty="0">
                          <a:solidFill>
                            <a:srgbClr val="7F7F7F"/>
                          </a:solidFill>
                          <a:effectLst/>
                          <a:latin typeface="Montserrat" charset="0"/>
                        </a:rPr>
                        <a:t>  Wellington</a:t>
                      </a:r>
                    </a:p>
                  </a:txBody>
                  <a:tcPr marL="7620" marR="7620" marT="7620" marB="0" anchor="ctr"/>
                </a:tc>
                <a:tc>
                  <a:txBody>
                    <a:bodyPr/>
                    <a:lstStyle/>
                    <a:p>
                      <a:pPr marL="0" algn="ctr" defTabSz="914400" rtl="0" eaLnBrk="1" fontAlgn="b" latinLnBrk="0" hangingPunct="1"/>
                      <a:r>
                        <a:rPr lang="en-NZ" sz="800" b="0" i="0" u="none" strike="noStrike" kern="1200" dirty="0">
                          <a:solidFill>
                            <a:srgbClr val="7F7F7F"/>
                          </a:solidFill>
                          <a:effectLst/>
                          <a:latin typeface="Montserrat" charset="0"/>
                          <a:ea typeface="+mn-ea"/>
                          <a:cs typeface="+mn-cs"/>
                        </a:rPr>
                        <a:t>13%</a:t>
                      </a:r>
                    </a:p>
                  </a:txBody>
                  <a:tcPr marL="7620" marR="7620" marT="7620" marB="0" anchor="ctr"/>
                </a:tc>
                <a:tc>
                  <a:txBody>
                    <a:bodyPr/>
                    <a:lstStyle/>
                    <a:p>
                      <a:pPr marL="0" algn="ctr" defTabSz="914400" rtl="0" eaLnBrk="1" fontAlgn="b" latinLnBrk="0" hangingPunct="1"/>
                      <a:r>
                        <a:rPr lang="en-NZ" sz="800" b="0" i="0" u="none" strike="noStrike" kern="1200" dirty="0">
                          <a:solidFill>
                            <a:schemeClr val="bg1"/>
                          </a:solidFill>
                          <a:effectLst/>
                          <a:latin typeface="Montserrat" charset="0"/>
                          <a:ea typeface="+mn-ea"/>
                          <a:cs typeface="+mn-cs"/>
                        </a:rPr>
                        <a:t>13%</a:t>
                      </a:r>
                    </a:p>
                  </a:txBody>
                  <a:tcPr marL="7620" marR="7620" marT="7620" marB="0" anchor="ctr">
                    <a:solidFill>
                      <a:srgbClr val="44546A"/>
                    </a:solidFill>
                  </a:tcPr>
                </a:tc>
                <a:extLst>
                  <a:ext uri="{0D108BD9-81ED-4DB2-BD59-A6C34878D82A}">
                    <a16:rowId xmlns:a16="http://schemas.microsoft.com/office/drawing/2014/main" val="3690122295"/>
                  </a:ext>
                </a:extLst>
              </a:tr>
              <a:tr h="2340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800" b="0" i="0" u="none" strike="noStrike" kern="1200" dirty="0">
                          <a:solidFill>
                            <a:srgbClr val="7F7F7F"/>
                          </a:solidFill>
                          <a:effectLst/>
                          <a:latin typeface="Montserrat" charset="0"/>
                        </a:rPr>
                        <a:t>  Hamilton/Waikato </a:t>
                      </a:r>
                    </a:p>
                  </a:txBody>
                  <a:tcPr marL="7620" marR="7620" marT="7620" marB="0" anchor="ctr"/>
                </a:tc>
                <a:tc>
                  <a:txBody>
                    <a:bodyPr/>
                    <a:lstStyle/>
                    <a:p>
                      <a:pPr marL="0" algn="ctr" defTabSz="914400" rtl="0" eaLnBrk="1" fontAlgn="b" latinLnBrk="0" hangingPunct="1"/>
                      <a:r>
                        <a:rPr lang="en-NZ" sz="800" b="0" i="0" u="none" strike="noStrike" kern="1200" dirty="0">
                          <a:solidFill>
                            <a:srgbClr val="7F7F7F"/>
                          </a:solidFill>
                          <a:effectLst/>
                          <a:latin typeface="Montserrat" charset="0"/>
                          <a:ea typeface="+mn-ea"/>
                          <a:cs typeface="+mn-cs"/>
                        </a:rPr>
                        <a:t>11%</a:t>
                      </a:r>
                    </a:p>
                  </a:txBody>
                  <a:tcPr marL="7620" marR="7620" marT="7620" marB="0" anchor="ctr"/>
                </a:tc>
                <a:tc>
                  <a:txBody>
                    <a:bodyPr/>
                    <a:lstStyle/>
                    <a:p>
                      <a:pPr marL="0" algn="ctr" defTabSz="914400" rtl="0" eaLnBrk="1" fontAlgn="b" latinLnBrk="0" hangingPunct="1"/>
                      <a:r>
                        <a:rPr lang="en-NZ" sz="800" b="0" i="0" u="none" strike="noStrike" kern="1200" dirty="0">
                          <a:solidFill>
                            <a:schemeClr val="bg1"/>
                          </a:solidFill>
                          <a:effectLst/>
                          <a:latin typeface="Montserrat" charset="0"/>
                          <a:ea typeface="+mn-ea"/>
                          <a:cs typeface="+mn-cs"/>
                        </a:rPr>
                        <a:t>12%</a:t>
                      </a:r>
                    </a:p>
                  </a:txBody>
                  <a:tcPr marL="7620" marR="7620" marT="7620" marB="0" anchor="ctr">
                    <a:solidFill>
                      <a:srgbClr val="44546A"/>
                    </a:solidFill>
                  </a:tcPr>
                </a:tc>
                <a:extLst>
                  <a:ext uri="{0D108BD9-81ED-4DB2-BD59-A6C34878D82A}">
                    <a16:rowId xmlns:a16="http://schemas.microsoft.com/office/drawing/2014/main" val="1836424845"/>
                  </a:ext>
                </a:extLst>
              </a:tr>
              <a:tr h="234000">
                <a:tc>
                  <a:txBody>
                    <a:bodyPr/>
                    <a:lstStyle/>
                    <a:p>
                      <a:pPr marL="0" algn="l" defTabSz="914400" rtl="0" eaLnBrk="1" fontAlgn="b" latinLnBrk="0" hangingPunct="1"/>
                      <a:r>
                        <a:rPr lang="en-NZ" sz="800" b="0" i="0" u="none" strike="noStrike" kern="1200" dirty="0">
                          <a:solidFill>
                            <a:srgbClr val="7F7F7F"/>
                          </a:solidFill>
                          <a:effectLst/>
                          <a:latin typeface="Montserrat" charset="0"/>
                        </a:rPr>
                        <a:t>  Rotorua</a:t>
                      </a:r>
                    </a:p>
                  </a:txBody>
                  <a:tcPr marL="7620" marR="7620" marT="7620" marB="0" anchor="ctr"/>
                </a:tc>
                <a:tc>
                  <a:txBody>
                    <a:bodyPr/>
                    <a:lstStyle/>
                    <a:p>
                      <a:pPr marL="0" algn="ctr" defTabSz="914400" rtl="0" eaLnBrk="1" fontAlgn="b" latinLnBrk="0" hangingPunct="1"/>
                      <a:r>
                        <a:rPr lang="en-NZ" sz="800" b="0" i="0" u="none" strike="noStrike" kern="1200" dirty="0">
                          <a:solidFill>
                            <a:srgbClr val="7F7F7F"/>
                          </a:solidFill>
                          <a:effectLst/>
                          <a:latin typeface="Montserrat" charset="0"/>
                          <a:ea typeface="+mn-ea"/>
                          <a:cs typeface="+mn-cs"/>
                        </a:rPr>
                        <a:t>11%</a:t>
                      </a:r>
                    </a:p>
                  </a:txBody>
                  <a:tcPr marL="7620" marR="7620" marT="7620" marB="0" anchor="ctr"/>
                </a:tc>
                <a:tc>
                  <a:txBody>
                    <a:bodyPr/>
                    <a:lstStyle/>
                    <a:p>
                      <a:pPr marL="0" algn="ctr" defTabSz="914400" rtl="0" eaLnBrk="1" fontAlgn="b" latinLnBrk="0" hangingPunct="1"/>
                      <a:r>
                        <a:rPr lang="en-NZ" sz="800" b="0" i="0" u="none" strike="noStrike" kern="1200" dirty="0">
                          <a:solidFill>
                            <a:schemeClr val="bg1"/>
                          </a:solidFill>
                          <a:effectLst/>
                          <a:latin typeface="Montserrat" charset="0"/>
                          <a:ea typeface="+mn-ea"/>
                          <a:cs typeface="+mn-cs"/>
                        </a:rPr>
                        <a:t>12%</a:t>
                      </a:r>
                    </a:p>
                  </a:txBody>
                  <a:tcPr marL="7620" marR="7620" marT="7620" marB="0" anchor="ctr">
                    <a:solidFill>
                      <a:srgbClr val="44546A"/>
                    </a:solidFill>
                  </a:tcPr>
                </a:tc>
                <a:extLst>
                  <a:ext uri="{0D108BD9-81ED-4DB2-BD59-A6C34878D82A}">
                    <a16:rowId xmlns:a16="http://schemas.microsoft.com/office/drawing/2014/main" val="287962030"/>
                  </a:ext>
                </a:extLst>
              </a:tr>
              <a:tr h="234000">
                <a:tc>
                  <a:txBody>
                    <a:bodyPr/>
                    <a:lstStyle/>
                    <a:p>
                      <a:pPr marL="0" algn="l" defTabSz="914400" rtl="0" eaLnBrk="1" fontAlgn="b" latinLnBrk="0" hangingPunct="1"/>
                      <a:r>
                        <a:rPr lang="en-NZ" sz="800" b="0" i="0" u="none" strike="noStrike" kern="1200" dirty="0">
                          <a:solidFill>
                            <a:srgbClr val="7F7F7F"/>
                          </a:solidFill>
                          <a:effectLst/>
                          <a:latin typeface="Montserrat" charset="0"/>
                        </a:rPr>
                        <a:t>  Northland</a:t>
                      </a:r>
                    </a:p>
                  </a:txBody>
                  <a:tcPr marL="7620" marR="7620" marT="7620" marB="0" anchor="ctr"/>
                </a:tc>
                <a:tc>
                  <a:txBody>
                    <a:bodyPr/>
                    <a:lstStyle/>
                    <a:p>
                      <a:pPr marL="0" algn="ctr" defTabSz="914400" rtl="0" eaLnBrk="1" fontAlgn="b" latinLnBrk="0" hangingPunct="1"/>
                      <a:r>
                        <a:rPr lang="en-NZ" sz="800" b="0" i="0" u="none" strike="noStrike" kern="1200" dirty="0">
                          <a:solidFill>
                            <a:srgbClr val="7F7F7F"/>
                          </a:solidFill>
                          <a:effectLst/>
                          <a:latin typeface="Montserrat" charset="0"/>
                          <a:ea typeface="+mn-ea"/>
                          <a:cs typeface="+mn-cs"/>
                        </a:rPr>
                        <a:t>11%</a:t>
                      </a:r>
                    </a:p>
                  </a:txBody>
                  <a:tcPr marL="7620" marR="7620" marT="7620" marB="0" anchor="ctr"/>
                </a:tc>
                <a:tc>
                  <a:txBody>
                    <a:bodyPr/>
                    <a:lstStyle/>
                    <a:p>
                      <a:pPr marL="0" algn="ctr" defTabSz="914400" rtl="0" eaLnBrk="1" fontAlgn="b" latinLnBrk="0" hangingPunct="1"/>
                      <a:r>
                        <a:rPr lang="en-NZ" sz="800" b="0" i="0" u="none" strike="noStrike" kern="1200" dirty="0">
                          <a:solidFill>
                            <a:schemeClr val="bg1"/>
                          </a:solidFill>
                          <a:effectLst/>
                          <a:latin typeface="Montserrat" charset="0"/>
                          <a:ea typeface="+mn-ea"/>
                          <a:cs typeface="+mn-cs"/>
                        </a:rPr>
                        <a:t>11%</a:t>
                      </a:r>
                    </a:p>
                  </a:txBody>
                  <a:tcPr marL="7620" marR="7620" marT="7620" marB="0" anchor="ctr">
                    <a:solidFill>
                      <a:srgbClr val="44546A"/>
                    </a:solidFill>
                  </a:tcPr>
                </a:tc>
                <a:extLst>
                  <a:ext uri="{0D108BD9-81ED-4DB2-BD59-A6C34878D82A}">
                    <a16:rowId xmlns:a16="http://schemas.microsoft.com/office/drawing/2014/main" val="1623320954"/>
                  </a:ext>
                </a:extLst>
              </a:tr>
              <a:tr h="2340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800" b="0" i="0" u="none" strike="noStrike" kern="1200" dirty="0">
                          <a:solidFill>
                            <a:srgbClr val="7F7F7F"/>
                          </a:solidFill>
                          <a:effectLst/>
                          <a:latin typeface="Montserrat" charset="0"/>
                        </a:rPr>
                        <a:t>  Taupō </a:t>
                      </a:r>
                    </a:p>
                  </a:txBody>
                  <a:tcPr marL="7620" marR="7620" marT="7620" marB="0" anchor="ctr"/>
                </a:tc>
                <a:tc>
                  <a:txBody>
                    <a:bodyPr/>
                    <a:lstStyle/>
                    <a:p>
                      <a:pPr marL="0" algn="ctr" defTabSz="914400" rtl="0" eaLnBrk="1" fontAlgn="b" latinLnBrk="0" hangingPunct="1"/>
                      <a:r>
                        <a:rPr lang="en-NZ" sz="800" b="0" i="0" u="none" strike="noStrike" kern="1200" dirty="0">
                          <a:solidFill>
                            <a:srgbClr val="7F7F7F"/>
                          </a:solidFill>
                          <a:effectLst/>
                          <a:latin typeface="Montserrat" charset="0"/>
                          <a:ea typeface="+mn-ea"/>
                          <a:cs typeface="+mn-cs"/>
                        </a:rPr>
                        <a:t>11%</a:t>
                      </a:r>
                    </a:p>
                  </a:txBody>
                  <a:tcPr marL="7620" marR="7620" marT="7620" marB="0" anchor="ctr"/>
                </a:tc>
                <a:tc>
                  <a:txBody>
                    <a:bodyPr/>
                    <a:lstStyle/>
                    <a:p>
                      <a:pPr marL="0" algn="ctr" defTabSz="914400" rtl="0" eaLnBrk="1" fontAlgn="b" latinLnBrk="0" hangingPunct="1"/>
                      <a:r>
                        <a:rPr lang="en-NZ" sz="800" b="0" i="0" u="none" strike="noStrike" kern="1200" dirty="0">
                          <a:solidFill>
                            <a:schemeClr val="bg1"/>
                          </a:solidFill>
                          <a:effectLst/>
                          <a:latin typeface="Montserrat" charset="0"/>
                          <a:ea typeface="+mn-ea"/>
                          <a:cs typeface="+mn-cs"/>
                        </a:rPr>
                        <a:t>11%</a:t>
                      </a:r>
                    </a:p>
                  </a:txBody>
                  <a:tcPr marL="7620" marR="7620" marT="7620" marB="0" anchor="ctr">
                    <a:solidFill>
                      <a:srgbClr val="44546A"/>
                    </a:solidFill>
                  </a:tcPr>
                </a:tc>
                <a:extLst>
                  <a:ext uri="{0D108BD9-81ED-4DB2-BD59-A6C34878D82A}">
                    <a16:rowId xmlns:a16="http://schemas.microsoft.com/office/drawing/2014/main" val="378317284"/>
                  </a:ext>
                </a:extLst>
              </a:tr>
              <a:tr h="234000">
                <a:tc>
                  <a:txBody>
                    <a:bodyPr/>
                    <a:lstStyle/>
                    <a:p>
                      <a:pPr marL="0" algn="l" defTabSz="914400" rtl="0" eaLnBrk="1" fontAlgn="b" latinLnBrk="0" hangingPunct="1"/>
                      <a:r>
                        <a:rPr lang="en-US" sz="800" b="0" i="0" u="none" strike="noStrike" kern="1200" dirty="0">
                          <a:solidFill>
                            <a:srgbClr val="7F7F7F"/>
                          </a:solidFill>
                          <a:effectLst/>
                          <a:latin typeface="Montserrat" charset="0"/>
                        </a:rPr>
                        <a:t>  Bay of Plenty (excl. Rotorua)</a:t>
                      </a:r>
                    </a:p>
                  </a:txBody>
                  <a:tcPr marL="7620" marR="7620" marT="7620" marB="0" anchor="ctr"/>
                </a:tc>
                <a:tc>
                  <a:txBody>
                    <a:bodyPr/>
                    <a:lstStyle/>
                    <a:p>
                      <a:pPr marL="0" algn="ctr" defTabSz="914400" rtl="0" eaLnBrk="1" fontAlgn="b" latinLnBrk="0" hangingPunct="1"/>
                      <a:r>
                        <a:rPr lang="en-NZ" sz="800" b="0" i="0" u="none" strike="noStrike" kern="1200" dirty="0">
                          <a:solidFill>
                            <a:srgbClr val="7F7F7F"/>
                          </a:solidFill>
                          <a:effectLst/>
                          <a:latin typeface="Montserrat" charset="0"/>
                          <a:ea typeface="+mn-ea"/>
                          <a:cs typeface="+mn-cs"/>
                        </a:rPr>
                        <a:t>11%</a:t>
                      </a:r>
                    </a:p>
                  </a:txBody>
                  <a:tcPr marL="7620" marR="7620" marT="7620" marB="0" anchor="ctr"/>
                </a:tc>
                <a:tc>
                  <a:txBody>
                    <a:bodyPr/>
                    <a:lstStyle/>
                    <a:p>
                      <a:pPr marL="0" algn="ctr" defTabSz="914400" rtl="0" eaLnBrk="1" fontAlgn="b" latinLnBrk="0" hangingPunct="1"/>
                      <a:r>
                        <a:rPr lang="en-NZ" sz="800" b="0" i="0" u="none" strike="noStrike" kern="1200" dirty="0">
                          <a:solidFill>
                            <a:schemeClr val="bg1"/>
                          </a:solidFill>
                          <a:effectLst/>
                          <a:latin typeface="Montserrat" charset="0"/>
                          <a:ea typeface="+mn-ea"/>
                          <a:cs typeface="+mn-cs"/>
                        </a:rPr>
                        <a:t>11%</a:t>
                      </a:r>
                    </a:p>
                  </a:txBody>
                  <a:tcPr marL="7620" marR="7620" marT="7620" marB="0" anchor="ctr">
                    <a:solidFill>
                      <a:srgbClr val="44546A"/>
                    </a:solidFill>
                  </a:tcPr>
                </a:tc>
                <a:extLst>
                  <a:ext uri="{0D108BD9-81ED-4DB2-BD59-A6C34878D82A}">
                    <a16:rowId xmlns:a16="http://schemas.microsoft.com/office/drawing/2014/main" val="10008"/>
                  </a:ext>
                </a:extLst>
              </a:tr>
              <a:tr h="234000">
                <a:tc>
                  <a:txBody>
                    <a:bodyPr/>
                    <a:lstStyle/>
                    <a:p>
                      <a:pPr marL="0" algn="l" defTabSz="914400" rtl="0" eaLnBrk="1" fontAlgn="b" latinLnBrk="0" hangingPunct="1"/>
                      <a:r>
                        <a:rPr lang="en-NZ" sz="800" b="0" i="0" u="none" strike="noStrike" kern="1200" dirty="0">
                          <a:solidFill>
                            <a:srgbClr val="7F7F7F"/>
                          </a:solidFill>
                          <a:effectLst/>
                          <a:latin typeface="Montserrat" charset="0"/>
                        </a:rPr>
                        <a:t>  Christchurch</a:t>
                      </a:r>
                    </a:p>
                  </a:txBody>
                  <a:tcPr marL="7620" marR="7620" marT="7620" marB="0" anchor="ctr"/>
                </a:tc>
                <a:tc>
                  <a:txBody>
                    <a:bodyPr/>
                    <a:lstStyle/>
                    <a:p>
                      <a:pPr marL="0" algn="ctr" defTabSz="914400" rtl="0" eaLnBrk="1" fontAlgn="b" latinLnBrk="0" hangingPunct="1"/>
                      <a:r>
                        <a:rPr lang="en-NZ" sz="800" b="0" i="0" u="none" strike="noStrike" kern="1200" dirty="0">
                          <a:solidFill>
                            <a:srgbClr val="7F7F7F"/>
                          </a:solidFill>
                          <a:effectLst/>
                          <a:latin typeface="Montserrat" charset="0"/>
                          <a:ea typeface="+mn-ea"/>
                          <a:cs typeface="+mn-cs"/>
                        </a:rPr>
                        <a:t>11%</a:t>
                      </a:r>
                    </a:p>
                  </a:txBody>
                  <a:tcPr marL="7620" marR="7620" marT="7620" marB="0" anchor="ctr"/>
                </a:tc>
                <a:tc>
                  <a:txBody>
                    <a:bodyPr/>
                    <a:lstStyle/>
                    <a:p>
                      <a:pPr marL="0" algn="ctr" defTabSz="914400" rtl="0" eaLnBrk="1" fontAlgn="b" latinLnBrk="0" hangingPunct="1"/>
                      <a:r>
                        <a:rPr lang="en-NZ" sz="800" b="0" i="0" u="none" strike="noStrike" kern="1200" dirty="0">
                          <a:solidFill>
                            <a:schemeClr val="bg1"/>
                          </a:solidFill>
                          <a:effectLst/>
                          <a:latin typeface="Montserrat" charset="0"/>
                          <a:ea typeface="+mn-ea"/>
                          <a:cs typeface="+mn-cs"/>
                        </a:rPr>
                        <a:t>11%</a:t>
                      </a:r>
                    </a:p>
                  </a:txBody>
                  <a:tcPr marL="7620" marR="7620" marT="7620" marB="0" anchor="ctr">
                    <a:solidFill>
                      <a:srgbClr val="44546A"/>
                    </a:solidFill>
                  </a:tcPr>
                </a:tc>
                <a:extLst>
                  <a:ext uri="{0D108BD9-81ED-4DB2-BD59-A6C34878D82A}">
                    <a16:rowId xmlns:a16="http://schemas.microsoft.com/office/drawing/2014/main" val="10009"/>
                  </a:ext>
                </a:extLst>
              </a:tr>
              <a:tr h="234000">
                <a:tc>
                  <a:txBody>
                    <a:bodyPr/>
                    <a:lstStyle/>
                    <a:p>
                      <a:pPr marL="0" algn="l" defTabSz="914400" rtl="0" eaLnBrk="1" fontAlgn="b" latinLnBrk="0" hangingPunct="1"/>
                      <a:r>
                        <a:rPr lang="en-NZ" sz="800" b="0" i="0" u="none" strike="noStrike" kern="1200" dirty="0">
                          <a:solidFill>
                            <a:srgbClr val="7F7F7F"/>
                          </a:solidFill>
                          <a:effectLst/>
                          <a:latin typeface="Montserrat" charset="0"/>
                        </a:rPr>
                        <a:t>  Queenstown</a:t>
                      </a:r>
                    </a:p>
                  </a:txBody>
                  <a:tcPr marL="7620" marR="7620" marT="7620" marB="0" anchor="ctr"/>
                </a:tc>
                <a:tc>
                  <a:txBody>
                    <a:bodyPr/>
                    <a:lstStyle/>
                    <a:p>
                      <a:pPr marL="0" algn="ctr" defTabSz="914400" rtl="0" eaLnBrk="1" fontAlgn="b" latinLnBrk="0" hangingPunct="1"/>
                      <a:r>
                        <a:rPr lang="en-NZ" sz="800" b="0" i="0" u="none" strike="noStrike" kern="1200" dirty="0">
                          <a:solidFill>
                            <a:srgbClr val="7F7F7F"/>
                          </a:solidFill>
                          <a:effectLst/>
                          <a:latin typeface="Montserrat" charset="0"/>
                          <a:ea typeface="+mn-ea"/>
                          <a:cs typeface="+mn-cs"/>
                        </a:rPr>
                        <a:t>8%</a:t>
                      </a:r>
                    </a:p>
                  </a:txBody>
                  <a:tcPr marL="7620" marR="7620" marT="7620" marB="0" anchor="ctr"/>
                </a:tc>
                <a:tc>
                  <a:txBody>
                    <a:bodyPr/>
                    <a:lstStyle/>
                    <a:p>
                      <a:pPr marL="0" algn="ctr" defTabSz="914400" rtl="0" eaLnBrk="1" fontAlgn="b" latinLnBrk="0" hangingPunct="1"/>
                      <a:r>
                        <a:rPr lang="en-NZ" sz="800" b="0" i="0" u="none" strike="noStrike" kern="1200" dirty="0">
                          <a:solidFill>
                            <a:schemeClr val="bg1"/>
                          </a:solidFill>
                          <a:effectLst/>
                          <a:latin typeface="Montserrat" charset="0"/>
                          <a:ea typeface="+mn-ea"/>
                          <a:cs typeface="+mn-cs"/>
                        </a:rPr>
                        <a:t>10%</a:t>
                      </a:r>
                    </a:p>
                  </a:txBody>
                  <a:tcPr marL="7620" marR="7620" marT="7620" marB="0" anchor="ctr">
                    <a:solidFill>
                      <a:srgbClr val="44546A"/>
                    </a:solidFill>
                  </a:tcPr>
                </a:tc>
                <a:extLst>
                  <a:ext uri="{0D108BD9-81ED-4DB2-BD59-A6C34878D82A}">
                    <a16:rowId xmlns:a16="http://schemas.microsoft.com/office/drawing/2014/main" val="10010"/>
                  </a:ext>
                </a:extLst>
              </a:tr>
              <a:tr h="2340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800" b="0" i="0" u="none" strike="noStrike" kern="1200" dirty="0">
                          <a:solidFill>
                            <a:srgbClr val="7F7F7F"/>
                          </a:solidFill>
                          <a:effectLst/>
                          <a:latin typeface="Montserrat" charset="0"/>
                        </a:rPr>
                        <a:t>  The Coromandel</a:t>
                      </a:r>
                    </a:p>
                  </a:txBody>
                  <a:tcPr marL="7620" marR="7620" marT="7620" marB="0" anchor="ctr"/>
                </a:tc>
                <a:tc>
                  <a:txBody>
                    <a:bodyPr/>
                    <a:lstStyle/>
                    <a:p>
                      <a:pPr marL="0" algn="ctr" defTabSz="914400" rtl="0" eaLnBrk="1" fontAlgn="b" latinLnBrk="0" hangingPunct="1"/>
                      <a:r>
                        <a:rPr lang="en-NZ" sz="800" b="0" i="0" u="none" strike="noStrike" kern="1200" dirty="0">
                          <a:solidFill>
                            <a:srgbClr val="7F7F7F"/>
                          </a:solidFill>
                          <a:effectLst/>
                          <a:latin typeface="Montserrat" charset="0"/>
                          <a:ea typeface="+mn-ea"/>
                          <a:cs typeface="+mn-cs"/>
                        </a:rPr>
                        <a:t>7%</a:t>
                      </a:r>
                    </a:p>
                  </a:txBody>
                  <a:tcPr marL="7620" marR="7620" marT="7620" marB="0" anchor="ctr"/>
                </a:tc>
                <a:tc>
                  <a:txBody>
                    <a:bodyPr/>
                    <a:lstStyle/>
                    <a:p>
                      <a:pPr marL="0" algn="ctr" defTabSz="914400" rtl="0" eaLnBrk="1" fontAlgn="b" latinLnBrk="0" hangingPunct="1"/>
                      <a:r>
                        <a:rPr lang="en-NZ" sz="800" b="0" i="0" u="none" strike="noStrike" kern="1200" dirty="0">
                          <a:solidFill>
                            <a:schemeClr val="bg1"/>
                          </a:solidFill>
                          <a:effectLst/>
                          <a:latin typeface="Montserrat" charset="0"/>
                          <a:ea typeface="+mn-ea"/>
                          <a:cs typeface="+mn-cs"/>
                        </a:rPr>
                        <a:t>8%</a:t>
                      </a:r>
                    </a:p>
                  </a:txBody>
                  <a:tcPr marL="7620" marR="7620" marT="7620" marB="0" anchor="ctr">
                    <a:solidFill>
                      <a:srgbClr val="44546A"/>
                    </a:solidFill>
                  </a:tcPr>
                </a:tc>
                <a:extLst>
                  <a:ext uri="{0D108BD9-81ED-4DB2-BD59-A6C34878D82A}">
                    <a16:rowId xmlns:a16="http://schemas.microsoft.com/office/drawing/2014/main" val="10011"/>
                  </a:ext>
                </a:extLst>
              </a:tr>
              <a:tr h="234000">
                <a:tc>
                  <a:txBody>
                    <a:bodyPr/>
                    <a:lstStyle/>
                    <a:p>
                      <a:pPr marL="0" algn="l" defTabSz="914400" rtl="0" eaLnBrk="1" fontAlgn="b" latinLnBrk="0" hangingPunct="1"/>
                      <a:r>
                        <a:rPr lang="en-US" sz="800" b="0" i="0" u="none" strike="noStrike" kern="1200" dirty="0">
                          <a:solidFill>
                            <a:srgbClr val="7F7F7F"/>
                          </a:solidFill>
                          <a:effectLst/>
                          <a:latin typeface="Montserrat" charset="0"/>
                        </a:rPr>
                        <a:t>  Canterbury (excl. Christchurch)</a:t>
                      </a:r>
                    </a:p>
                  </a:txBody>
                  <a:tcPr marL="7620" marR="7620" marT="7620" marB="0" anchor="ctr"/>
                </a:tc>
                <a:tc>
                  <a:txBody>
                    <a:bodyPr/>
                    <a:lstStyle/>
                    <a:p>
                      <a:pPr marL="0" algn="ctr" defTabSz="914400" rtl="0" eaLnBrk="1" fontAlgn="b" latinLnBrk="0" hangingPunct="1"/>
                      <a:r>
                        <a:rPr lang="en-NZ" sz="800" b="0" i="0" u="none" strike="noStrike" kern="1200" dirty="0">
                          <a:solidFill>
                            <a:srgbClr val="7F7F7F"/>
                          </a:solidFill>
                          <a:effectLst/>
                          <a:latin typeface="Montserrat" charset="0"/>
                          <a:ea typeface="+mn-ea"/>
                          <a:cs typeface="+mn-cs"/>
                        </a:rPr>
                        <a:t>10%</a:t>
                      </a:r>
                    </a:p>
                  </a:txBody>
                  <a:tcPr marL="7620" marR="7620" marT="7620" marB="0" anchor="ctr"/>
                </a:tc>
                <a:tc>
                  <a:txBody>
                    <a:bodyPr/>
                    <a:lstStyle/>
                    <a:p>
                      <a:pPr marL="0" algn="ctr" defTabSz="914400" rtl="0" eaLnBrk="1" fontAlgn="b" latinLnBrk="0" hangingPunct="1"/>
                      <a:r>
                        <a:rPr lang="en-NZ" sz="800" b="0" i="0" u="none" strike="noStrike" kern="1200" dirty="0">
                          <a:solidFill>
                            <a:schemeClr val="bg1"/>
                          </a:solidFill>
                          <a:effectLst/>
                          <a:latin typeface="Montserrat" charset="0"/>
                          <a:ea typeface="+mn-ea"/>
                          <a:cs typeface="+mn-cs"/>
                        </a:rPr>
                        <a:t>8%</a:t>
                      </a:r>
                    </a:p>
                  </a:txBody>
                  <a:tcPr marL="7620" marR="7620" marT="7620" marB="0" anchor="ctr">
                    <a:solidFill>
                      <a:srgbClr val="44546A"/>
                    </a:solidFill>
                  </a:tcPr>
                </a:tc>
                <a:extLst>
                  <a:ext uri="{0D108BD9-81ED-4DB2-BD59-A6C34878D82A}">
                    <a16:rowId xmlns:a16="http://schemas.microsoft.com/office/drawing/2014/main" val="10012"/>
                  </a:ext>
                </a:extLst>
              </a:tr>
              <a:tr h="2340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800" b="0" i="0" u="none" strike="noStrike" kern="1200" dirty="0">
                          <a:solidFill>
                            <a:srgbClr val="7F7F7F"/>
                          </a:solidFill>
                          <a:effectLst/>
                          <a:latin typeface="Montserrat" charset="0"/>
                        </a:rPr>
                        <a:t>  Hawke’s Bay </a:t>
                      </a:r>
                    </a:p>
                  </a:txBody>
                  <a:tcPr marL="7620" marR="7620" marT="7620" marB="0" anchor="ctr"/>
                </a:tc>
                <a:tc>
                  <a:txBody>
                    <a:bodyPr/>
                    <a:lstStyle/>
                    <a:p>
                      <a:pPr marL="0" algn="ctr" defTabSz="914400" rtl="0" eaLnBrk="1" fontAlgn="b" latinLnBrk="0" hangingPunct="1"/>
                      <a:r>
                        <a:rPr lang="en-NZ" sz="800" b="0" i="0" u="none" strike="noStrike" kern="1200" dirty="0">
                          <a:solidFill>
                            <a:srgbClr val="7F7F7F"/>
                          </a:solidFill>
                          <a:effectLst/>
                          <a:latin typeface="Montserrat" charset="0"/>
                          <a:ea typeface="+mn-ea"/>
                          <a:cs typeface="+mn-cs"/>
                        </a:rPr>
                        <a:t>8%</a:t>
                      </a:r>
                    </a:p>
                  </a:txBody>
                  <a:tcPr marL="7620" marR="7620" marT="7620" marB="0" anchor="ctr"/>
                </a:tc>
                <a:tc>
                  <a:txBody>
                    <a:bodyPr/>
                    <a:lstStyle/>
                    <a:p>
                      <a:pPr marL="0" algn="ctr" defTabSz="914400" rtl="0" eaLnBrk="1" fontAlgn="b" latinLnBrk="0" hangingPunct="1"/>
                      <a:r>
                        <a:rPr lang="en-NZ" sz="800" b="0" i="0" u="none" strike="noStrike" kern="1200" dirty="0">
                          <a:solidFill>
                            <a:schemeClr val="bg1"/>
                          </a:solidFill>
                          <a:effectLst/>
                          <a:latin typeface="Montserrat" charset="0"/>
                          <a:ea typeface="+mn-ea"/>
                          <a:cs typeface="+mn-cs"/>
                        </a:rPr>
                        <a:t>7%</a:t>
                      </a:r>
                    </a:p>
                  </a:txBody>
                  <a:tcPr marL="7620" marR="7620" marT="7620" marB="0" anchor="ctr">
                    <a:solidFill>
                      <a:srgbClr val="44546A"/>
                    </a:solidFill>
                  </a:tcPr>
                </a:tc>
                <a:extLst>
                  <a:ext uri="{0D108BD9-81ED-4DB2-BD59-A6C34878D82A}">
                    <a16:rowId xmlns:a16="http://schemas.microsoft.com/office/drawing/2014/main" val="10013"/>
                  </a:ext>
                </a:extLst>
              </a:tr>
              <a:tr h="234000">
                <a:tc>
                  <a:txBody>
                    <a:bodyPr/>
                    <a:lstStyle/>
                    <a:p>
                      <a:pPr marL="0" algn="l" defTabSz="914400" rtl="0" eaLnBrk="1" fontAlgn="b" latinLnBrk="0" hangingPunct="1"/>
                      <a:r>
                        <a:rPr lang="en-US" sz="800" b="0" i="0" u="none" strike="noStrike" kern="1200" dirty="0">
                          <a:solidFill>
                            <a:srgbClr val="7F7F7F"/>
                          </a:solidFill>
                          <a:effectLst/>
                          <a:latin typeface="Montserrat" charset="0"/>
                        </a:rPr>
                        <a:t>  </a:t>
                      </a:r>
                      <a:r>
                        <a:rPr lang="en-NZ" sz="800" b="0" i="0" u="none" strike="noStrike" kern="1200" dirty="0">
                          <a:solidFill>
                            <a:srgbClr val="7F7F7F"/>
                          </a:solidFill>
                          <a:effectLst/>
                          <a:latin typeface="Montserrat" charset="0"/>
                        </a:rPr>
                        <a:t>Palmerston North &amp; Manawatū</a:t>
                      </a:r>
                      <a:endParaRPr lang="en-US" sz="800" b="0" i="0" u="none" strike="noStrike" kern="1200" dirty="0">
                        <a:solidFill>
                          <a:srgbClr val="7F7F7F"/>
                        </a:solidFill>
                        <a:effectLst/>
                        <a:latin typeface="Montserrat" charset="0"/>
                      </a:endParaRPr>
                    </a:p>
                  </a:txBody>
                  <a:tcPr marL="7620" marR="7620" marT="7620" marB="0" anchor="ctr"/>
                </a:tc>
                <a:tc>
                  <a:txBody>
                    <a:bodyPr/>
                    <a:lstStyle/>
                    <a:p>
                      <a:pPr marL="0" algn="ctr" defTabSz="914400" rtl="0" eaLnBrk="1" fontAlgn="b" latinLnBrk="0" hangingPunct="1"/>
                      <a:r>
                        <a:rPr lang="en-NZ" sz="800" b="0" i="0" u="none" strike="noStrike" kern="1200" dirty="0">
                          <a:solidFill>
                            <a:srgbClr val="7F7F7F"/>
                          </a:solidFill>
                          <a:effectLst/>
                          <a:latin typeface="Montserrat" charset="0"/>
                          <a:ea typeface="+mn-ea"/>
                          <a:cs typeface="+mn-cs"/>
                        </a:rPr>
                        <a:t>7%</a:t>
                      </a:r>
                    </a:p>
                  </a:txBody>
                  <a:tcPr marL="7620" marR="7620" marT="7620" marB="0" anchor="ctr"/>
                </a:tc>
                <a:tc>
                  <a:txBody>
                    <a:bodyPr/>
                    <a:lstStyle/>
                    <a:p>
                      <a:pPr marL="0" algn="ctr" defTabSz="914400" rtl="0" eaLnBrk="1" fontAlgn="b" latinLnBrk="0" hangingPunct="1"/>
                      <a:r>
                        <a:rPr lang="en-NZ" sz="800" b="0" i="0" u="none" strike="noStrike" kern="1200" dirty="0">
                          <a:solidFill>
                            <a:schemeClr val="bg1"/>
                          </a:solidFill>
                          <a:effectLst/>
                          <a:latin typeface="Montserrat" charset="0"/>
                          <a:ea typeface="+mn-ea"/>
                          <a:cs typeface="+mn-cs"/>
                        </a:rPr>
                        <a:t>6%</a:t>
                      </a:r>
                    </a:p>
                  </a:txBody>
                  <a:tcPr marL="7620" marR="7620" marT="7620" marB="0" anchor="ctr">
                    <a:solidFill>
                      <a:srgbClr val="44546A"/>
                    </a:solidFill>
                  </a:tcPr>
                </a:tc>
                <a:extLst>
                  <a:ext uri="{0D108BD9-81ED-4DB2-BD59-A6C34878D82A}">
                    <a16:rowId xmlns:a16="http://schemas.microsoft.com/office/drawing/2014/main" val="10014"/>
                  </a:ext>
                </a:extLst>
              </a:tr>
              <a:tr h="234000">
                <a:tc>
                  <a:txBody>
                    <a:bodyPr/>
                    <a:lstStyle/>
                    <a:p>
                      <a:pPr marL="0" algn="l" defTabSz="914400" rtl="0" eaLnBrk="1" fontAlgn="b" latinLnBrk="0" hangingPunct="1"/>
                      <a:r>
                        <a:rPr lang="en-NZ" sz="800" b="0" i="0" u="none" strike="noStrike" kern="1200" dirty="0">
                          <a:solidFill>
                            <a:srgbClr val="7F7F7F"/>
                          </a:solidFill>
                          <a:effectLst/>
                          <a:latin typeface="Montserrat" charset="0"/>
                        </a:rPr>
                        <a:t>  Dunedin</a:t>
                      </a:r>
                    </a:p>
                  </a:txBody>
                  <a:tcPr marL="7620" marR="7620" marT="7620" marB="0" anchor="ctr"/>
                </a:tc>
                <a:tc>
                  <a:txBody>
                    <a:bodyPr/>
                    <a:lstStyle/>
                    <a:p>
                      <a:pPr marL="0" algn="ctr" defTabSz="914400" rtl="0" eaLnBrk="1" fontAlgn="b" latinLnBrk="0" hangingPunct="1"/>
                      <a:r>
                        <a:rPr lang="en-NZ" sz="800" b="0" i="0" u="none" strike="noStrike" kern="1200" dirty="0">
                          <a:solidFill>
                            <a:srgbClr val="7F7F7F"/>
                          </a:solidFill>
                          <a:effectLst/>
                          <a:latin typeface="Montserrat" charset="0"/>
                          <a:ea typeface="+mn-ea"/>
                          <a:cs typeface="+mn-cs"/>
                        </a:rPr>
                        <a:t>6%</a:t>
                      </a:r>
                    </a:p>
                  </a:txBody>
                  <a:tcPr marL="7620" marR="7620" marT="7620" marB="0" anchor="ctr"/>
                </a:tc>
                <a:tc>
                  <a:txBody>
                    <a:bodyPr/>
                    <a:lstStyle/>
                    <a:p>
                      <a:pPr marL="0" algn="ctr" defTabSz="914400" rtl="0" eaLnBrk="1" fontAlgn="b" latinLnBrk="0" hangingPunct="1"/>
                      <a:r>
                        <a:rPr lang="en-NZ" sz="800" b="0" i="0" u="none" strike="noStrike" kern="1200" dirty="0">
                          <a:solidFill>
                            <a:schemeClr val="bg1"/>
                          </a:solidFill>
                          <a:effectLst/>
                          <a:latin typeface="Montserrat" charset="0"/>
                          <a:ea typeface="+mn-ea"/>
                          <a:cs typeface="+mn-cs"/>
                        </a:rPr>
                        <a:t>5%</a:t>
                      </a:r>
                    </a:p>
                  </a:txBody>
                  <a:tcPr marL="7620" marR="7620" marT="7620" marB="0" anchor="ctr">
                    <a:solidFill>
                      <a:srgbClr val="44546A"/>
                    </a:solidFill>
                  </a:tcPr>
                </a:tc>
                <a:extLst>
                  <a:ext uri="{0D108BD9-81ED-4DB2-BD59-A6C34878D82A}">
                    <a16:rowId xmlns:a16="http://schemas.microsoft.com/office/drawing/2014/main" val="10015"/>
                  </a:ext>
                </a:extLst>
              </a:tr>
              <a:tr h="234000">
                <a:tc>
                  <a:txBody>
                    <a:bodyPr/>
                    <a:lstStyle/>
                    <a:p>
                      <a:pPr marL="0" algn="l" defTabSz="914400" rtl="0" eaLnBrk="1" fontAlgn="b" latinLnBrk="0" hangingPunct="1"/>
                      <a:r>
                        <a:rPr lang="en-NZ" sz="800" b="0" i="0" u="none" strike="noStrike" kern="1200" dirty="0">
                          <a:solidFill>
                            <a:srgbClr val="7F7F7F"/>
                          </a:solidFill>
                          <a:effectLst/>
                          <a:latin typeface="Montserrat" charset="0"/>
                        </a:rPr>
                        <a:t>  Taranaki</a:t>
                      </a:r>
                    </a:p>
                  </a:txBody>
                  <a:tcPr marL="7620" marR="7620" marT="7620" marB="0" anchor="ctr"/>
                </a:tc>
                <a:tc>
                  <a:txBody>
                    <a:bodyPr/>
                    <a:lstStyle/>
                    <a:p>
                      <a:pPr marL="0" algn="ctr" defTabSz="914400" rtl="0" eaLnBrk="1" fontAlgn="b" latinLnBrk="0" hangingPunct="1"/>
                      <a:r>
                        <a:rPr lang="en-NZ" sz="800" b="0" i="0" u="none" strike="noStrike" kern="1200" dirty="0">
                          <a:solidFill>
                            <a:srgbClr val="7F7F7F"/>
                          </a:solidFill>
                          <a:effectLst/>
                          <a:latin typeface="Montserrat" charset="0"/>
                          <a:ea typeface="+mn-ea"/>
                          <a:cs typeface="+mn-cs"/>
                        </a:rPr>
                        <a:t>5%</a:t>
                      </a:r>
                    </a:p>
                  </a:txBody>
                  <a:tcPr marL="7620" marR="7620" marT="7620" marB="0" anchor="ctr"/>
                </a:tc>
                <a:tc>
                  <a:txBody>
                    <a:bodyPr/>
                    <a:lstStyle/>
                    <a:p>
                      <a:pPr marL="0" algn="ctr" defTabSz="914400" rtl="0" eaLnBrk="1" fontAlgn="b" latinLnBrk="0" hangingPunct="1"/>
                      <a:r>
                        <a:rPr lang="en-NZ" sz="800" b="0" i="0" u="none" strike="noStrike" kern="1200" dirty="0">
                          <a:solidFill>
                            <a:schemeClr val="bg1"/>
                          </a:solidFill>
                          <a:effectLst/>
                          <a:latin typeface="Montserrat" charset="0"/>
                          <a:ea typeface="+mn-ea"/>
                          <a:cs typeface="+mn-cs"/>
                        </a:rPr>
                        <a:t>5%</a:t>
                      </a:r>
                    </a:p>
                  </a:txBody>
                  <a:tcPr marL="7620" marR="7620" marT="7620" marB="0" anchor="ctr">
                    <a:solidFill>
                      <a:srgbClr val="44546A"/>
                    </a:solidFill>
                  </a:tcPr>
                </a:tc>
                <a:extLst>
                  <a:ext uri="{0D108BD9-81ED-4DB2-BD59-A6C34878D82A}">
                    <a16:rowId xmlns:a16="http://schemas.microsoft.com/office/drawing/2014/main" val="3686698778"/>
                  </a:ext>
                </a:extLst>
              </a:tr>
              <a:tr h="23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800" b="0" dirty="0">
                          <a:solidFill>
                            <a:schemeClr val="tx1">
                              <a:lumMod val="65000"/>
                              <a:lumOff val="35000"/>
                            </a:schemeClr>
                          </a:solidFill>
                          <a:latin typeface="Montserrat Light" panose="00000400000000000000" pitchFamily="50" charset="0"/>
                        </a:rPr>
                        <a:t>Base: Total Sample</a:t>
                      </a:r>
                    </a:p>
                  </a:txBody>
                  <a:tcPr marL="72000" marR="72000" marT="36000" marB="36000" anchor="ctr"/>
                </a:tc>
                <a:tc>
                  <a:txBody>
                    <a:bodyPr/>
                    <a:lstStyle/>
                    <a:p>
                      <a:pPr algn="ctr"/>
                      <a:r>
                        <a:rPr lang="en-NZ" sz="800" b="0" dirty="0">
                          <a:solidFill>
                            <a:schemeClr val="tx1">
                              <a:lumMod val="65000"/>
                              <a:lumOff val="35000"/>
                            </a:schemeClr>
                          </a:solidFill>
                          <a:latin typeface="Montserrat Light" panose="00000400000000000000" pitchFamily="50" charset="0"/>
                        </a:rPr>
                        <a:t>n=2,187</a:t>
                      </a:r>
                    </a:p>
                  </a:txBody>
                  <a:tcPr marL="36000" marR="36000" marT="36000" marB="36000" anchor="ctr"/>
                </a:tc>
                <a:tc>
                  <a:txBody>
                    <a:bodyPr/>
                    <a:lstStyle/>
                    <a:p>
                      <a:pPr algn="ctr"/>
                      <a:r>
                        <a:rPr lang="en-NZ" sz="800" b="0" dirty="0">
                          <a:solidFill>
                            <a:schemeClr val="bg1"/>
                          </a:solidFill>
                          <a:latin typeface="Montserrat Light" panose="00000400000000000000" pitchFamily="50" charset="0"/>
                        </a:rPr>
                        <a:t>n=2,273</a:t>
                      </a:r>
                    </a:p>
                  </a:txBody>
                  <a:tcPr marL="36000" marR="36000" marT="36000" marB="36000" anchor="ctr">
                    <a:solidFill>
                      <a:srgbClr val="44546A"/>
                    </a:solidFill>
                  </a:tcPr>
                </a:tc>
                <a:extLst>
                  <a:ext uri="{0D108BD9-81ED-4DB2-BD59-A6C34878D82A}">
                    <a16:rowId xmlns:a16="http://schemas.microsoft.com/office/drawing/2014/main" val="3313120108"/>
                  </a:ext>
                </a:extLst>
              </a:tr>
            </a:tbl>
          </a:graphicData>
        </a:graphic>
      </p:graphicFrame>
      <p:graphicFrame>
        <p:nvGraphicFramePr>
          <p:cNvPr id="5" name="Table 4">
            <a:extLst>
              <a:ext uri="{FF2B5EF4-FFF2-40B4-BE49-F238E27FC236}">
                <a16:creationId xmlns:a16="http://schemas.microsoft.com/office/drawing/2014/main" id="{416780FB-C910-4779-BB4C-4DC4CBF851DD}"/>
              </a:ext>
            </a:extLst>
          </p:cNvPr>
          <p:cNvGraphicFramePr>
            <a:graphicFrameLocks noGrp="1"/>
          </p:cNvGraphicFramePr>
          <p:nvPr>
            <p:extLst>
              <p:ext uri="{D42A27DB-BD31-4B8C-83A1-F6EECF244321}">
                <p14:modId xmlns:p14="http://schemas.microsoft.com/office/powerpoint/2010/main" val="4240424347"/>
              </p:ext>
            </p:extLst>
          </p:nvPr>
        </p:nvGraphicFramePr>
        <p:xfrm>
          <a:off x="5356878" y="1869081"/>
          <a:ext cx="4010400" cy="3708000"/>
        </p:xfrm>
        <a:graphic>
          <a:graphicData uri="http://schemas.openxmlformats.org/drawingml/2006/table">
            <a:tbl>
              <a:tblPr firstRow="1" lastRow="1" bandRow="1">
                <a:tableStyleId>{C083E6E3-FA7D-4D7B-A595-EF9225AFEA82}</a:tableStyleId>
              </a:tblPr>
              <a:tblGrid>
                <a:gridCol w="2570400">
                  <a:extLst>
                    <a:ext uri="{9D8B030D-6E8A-4147-A177-3AD203B41FA5}">
                      <a16:colId xmlns:a16="http://schemas.microsoft.com/office/drawing/2014/main" val="2770449959"/>
                    </a:ext>
                  </a:extLst>
                </a:gridCol>
                <a:gridCol w="720000">
                  <a:extLst>
                    <a:ext uri="{9D8B030D-6E8A-4147-A177-3AD203B41FA5}">
                      <a16:colId xmlns:a16="http://schemas.microsoft.com/office/drawing/2014/main" val="1774495561"/>
                    </a:ext>
                  </a:extLst>
                </a:gridCol>
                <a:gridCol w="720000">
                  <a:extLst>
                    <a:ext uri="{9D8B030D-6E8A-4147-A177-3AD203B41FA5}">
                      <a16:colId xmlns:a16="http://schemas.microsoft.com/office/drawing/2014/main" val="3528025715"/>
                    </a:ext>
                  </a:extLst>
                </a:gridCol>
              </a:tblGrid>
              <a:tr h="432000">
                <a:tc>
                  <a:txBody>
                    <a:bodyPr/>
                    <a:lstStyle/>
                    <a:p>
                      <a:endParaRPr lang="en-NZ" sz="800" dirty="0">
                        <a:solidFill>
                          <a:schemeClr val="tx1">
                            <a:lumMod val="65000"/>
                            <a:lumOff val="35000"/>
                          </a:schemeClr>
                        </a:solidFill>
                        <a:latin typeface="Montserrat Light" panose="00000400000000000000" pitchFamily="50" charset="0"/>
                      </a:endParaRPr>
                    </a:p>
                  </a:txBody>
                  <a:tcPr marL="72000" marR="72000" marT="36000" marB="36000"/>
                </a:tc>
                <a:tc>
                  <a:txBody>
                    <a:bodyPr/>
                    <a:lstStyle/>
                    <a:p>
                      <a:pPr algn="ctr">
                        <a:lnSpc>
                          <a:spcPct val="114000"/>
                        </a:lnSpc>
                      </a:pPr>
                      <a:r>
                        <a:rPr lang="en-NZ" sz="800" dirty="0">
                          <a:solidFill>
                            <a:schemeClr val="tx1">
                              <a:lumMod val="65000"/>
                              <a:lumOff val="35000"/>
                            </a:schemeClr>
                          </a:solidFill>
                          <a:latin typeface="Montserrat Light" panose="00000400000000000000" pitchFamily="50" charset="0"/>
                        </a:rPr>
                        <a:t>YE Mar </a:t>
                      </a:r>
                    </a:p>
                    <a:p>
                      <a:pPr algn="ctr">
                        <a:lnSpc>
                          <a:spcPct val="114000"/>
                        </a:lnSpc>
                      </a:pPr>
                      <a:r>
                        <a:rPr lang="en-NZ" sz="800" dirty="0">
                          <a:solidFill>
                            <a:schemeClr val="tx1">
                              <a:lumMod val="65000"/>
                              <a:lumOff val="35000"/>
                            </a:schemeClr>
                          </a:solidFill>
                          <a:latin typeface="Montserrat Light" panose="00000400000000000000" pitchFamily="50" charset="0"/>
                        </a:rPr>
                        <a:t>2021</a:t>
                      </a:r>
                    </a:p>
                  </a:txBody>
                  <a:tcPr marL="36000" marR="36000" marT="36000" marB="36000" anchor="ctr"/>
                </a:tc>
                <a:tc>
                  <a:txBody>
                    <a:bodyPr/>
                    <a:lstStyle/>
                    <a:p>
                      <a:pPr algn="ctr">
                        <a:lnSpc>
                          <a:spcPct val="114000"/>
                        </a:lnSpc>
                      </a:pPr>
                      <a:r>
                        <a:rPr lang="en-NZ" sz="800" dirty="0">
                          <a:solidFill>
                            <a:schemeClr val="bg1"/>
                          </a:solidFill>
                          <a:latin typeface="Montserrat Light" panose="00000400000000000000" pitchFamily="50" charset="0"/>
                        </a:rPr>
                        <a:t>YE Mar </a:t>
                      </a:r>
                    </a:p>
                    <a:p>
                      <a:pPr algn="ctr">
                        <a:lnSpc>
                          <a:spcPct val="114000"/>
                        </a:lnSpc>
                      </a:pPr>
                      <a:r>
                        <a:rPr lang="en-NZ" sz="800" dirty="0">
                          <a:solidFill>
                            <a:schemeClr val="bg1"/>
                          </a:solidFill>
                          <a:latin typeface="Montserrat Light" panose="00000400000000000000" pitchFamily="50" charset="0"/>
                        </a:rPr>
                        <a:t>2022</a:t>
                      </a:r>
                    </a:p>
                  </a:txBody>
                  <a:tcPr marL="36000" marR="36000" marT="36000" marB="36000" anchor="ctr">
                    <a:solidFill>
                      <a:srgbClr val="44546A"/>
                    </a:solidFill>
                  </a:tcPr>
                </a:tc>
                <a:extLst>
                  <a:ext uri="{0D108BD9-81ED-4DB2-BD59-A6C34878D82A}">
                    <a16:rowId xmlns:a16="http://schemas.microsoft.com/office/drawing/2014/main" val="3863430360"/>
                  </a:ext>
                </a:extLst>
              </a:tr>
              <a:tr h="234000">
                <a:tc>
                  <a:txBody>
                    <a:bodyPr/>
                    <a:lstStyle/>
                    <a:p>
                      <a:r>
                        <a:rPr lang="en-NZ" sz="800" b="0" dirty="0">
                          <a:solidFill>
                            <a:schemeClr val="bg1"/>
                          </a:solidFill>
                          <a:latin typeface="Montserrat" panose="00000500000000000000" pitchFamily="50" charset="0"/>
                        </a:rPr>
                        <a:t>Time of</a:t>
                      </a:r>
                      <a:r>
                        <a:rPr lang="en-NZ" sz="800" b="0" baseline="0" dirty="0">
                          <a:solidFill>
                            <a:schemeClr val="bg1"/>
                          </a:solidFill>
                          <a:latin typeface="Montserrat" panose="00000500000000000000" pitchFamily="50" charset="0"/>
                        </a:rPr>
                        <a:t> Year:</a:t>
                      </a:r>
                      <a:endParaRPr lang="en-NZ" sz="800" b="0" dirty="0">
                        <a:solidFill>
                          <a:schemeClr val="bg1"/>
                        </a:solidFill>
                        <a:latin typeface="Montserrat" panose="00000500000000000000" pitchFamily="50" charset="0"/>
                      </a:endParaRPr>
                    </a:p>
                  </a:txBody>
                  <a:tcPr marL="72000" marR="72000" marT="36000" marB="36000" anchor="ctr">
                    <a:solidFill>
                      <a:srgbClr val="44546A"/>
                    </a:solidFill>
                  </a:tcPr>
                </a:tc>
                <a:tc>
                  <a:txBody>
                    <a:bodyPr/>
                    <a:lstStyle/>
                    <a:p>
                      <a:pPr algn="ctr" fontAlgn="b"/>
                      <a:endParaRPr lang="en-NZ" sz="800" b="0" i="0" u="none" strike="noStrike" dirty="0">
                        <a:solidFill>
                          <a:schemeClr val="tx1">
                            <a:lumMod val="65000"/>
                            <a:lumOff val="35000"/>
                          </a:schemeClr>
                        </a:solidFill>
                        <a:effectLst/>
                        <a:latin typeface="Montserrat Light" panose="00000400000000000000" pitchFamily="50" charset="0"/>
                      </a:endParaRPr>
                    </a:p>
                  </a:txBody>
                  <a:tcPr marL="9525" marR="9525" marT="9525" marB="0" anchor="ctr">
                    <a:solidFill>
                      <a:srgbClr val="44546A"/>
                    </a:solidFill>
                  </a:tcPr>
                </a:tc>
                <a:tc>
                  <a:txBody>
                    <a:bodyPr/>
                    <a:lstStyle/>
                    <a:p>
                      <a:pPr algn="ctr" fontAlgn="b"/>
                      <a:endParaRPr lang="en-NZ" sz="800" b="0" i="0" u="none" strike="noStrike" dirty="0">
                        <a:solidFill>
                          <a:schemeClr val="tx1">
                            <a:lumMod val="65000"/>
                            <a:lumOff val="35000"/>
                          </a:schemeClr>
                        </a:solidFill>
                        <a:effectLst/>
                        <a:latin typeface="Montserrat Light" panose="00000400000000000000" pitchFamily="50" charset="0"/>
                      </a:endParaRPr>
                    </a:p>
                  </a:txBody>
                  <a:tcPr marL="9525" marR="9525" marT="9525" marB="0" anchor="ctr">
                    <a:solidFill>
                      <a:srgbClr val="44546A"/>
                    </a:solidFill>
                  </a:tcPr>
                </a:tc>
                <a:extLst>
                  <a:ext uri="{0D108BD9-81ED-4DB2-BD59-A6C34878D82A}">
                    <a16:rowId xmlns:a16="http://schemas.microsoft.com/office/drawing/2014/main" val="455003591"/>
                  </a:ext>
                </a:extLst>
              </a:tr>
              <a:tr h="234000">
                <a:tc>
                  <a:txBody>
                    <a:bodyPr/>
                    <a:lstStyle/>
                    <a:p>
                      <a:pPr algn="l" fontAlgn="b"/>
                      <a:r>
                        <a:rPr lang="en-US" sz="800" b="0" i="0" u="none" strike="noStrike" dirty="0">
                          <a:solidFill>
                            <a:srgbClr val="7F7F7F"/>
                          </a:solidFill>
                          <a:effectLst/>
                          <a:latin typeface="Montserrat" charset="0"/>
                          <a:ea typeface="Montserrat" charset="0"/>
                          <a:cs typeface="Montserrat" charset="0"/>
                        </a:rPr>
                        <a:t>January</a:t>
                      </a:r>
                    </a:p>
                  </a:txBody>
                  <a:tcPr marL="72000" marR="12700" marT="12700" marB="0" anchor="ctr"/>
                </a:tc>
                <a:tc>
                  <a:txBody>
                    <a:bodyPr/>
                    <a:lstStyle/>
                    <a:p>
                      <a:pPr marL="0" algn="ctr" defTabSz="914400" rtl="0" eaLnBrk="1" fontAlgn="b" latinLnBrk="0" hangingPunct="1"/>
                      <a:r>
                        <a:rPr lang="en-NZ" sz="800" b="0" i="0" u="none" strike="noStrike" kern="1200" dirty="0">
                          <a:solidFill>
                            <a:srgbClr val="7F7F7F"/>
                          </a:solidFill>
                          <a:effectLst/>
                          <a:latin typeface="Montserrat" charset="0"/>
                          <a:ea typeface="+mn-ea"/>
                          <a:cs typeface="+mn-cs"/>
                        </a:rPr>
                        <a:t>20%</a:t>
                      </a:r>
                    </a:p>
                  </a:txBody>
                  <a:tcPr marL="9525" marR="9525" marT="9525" marB="0" anchor="ctr"/>
                </a:tc>
                <a:tc>
                  <a:txBody>
                    <a:bodyPr/>
                    <a:lstStyle/>
                    <a:p>
                      <a:pPr marL="0" algn="ctr" defTabSz="914400" rtl="0" eaLnBrk="1" fontAlgn="b" latinLnBrk="0" hangingPunct="1"/>
                      <a:r>
                        <a:rPr lang="en-NZ" sz="800" b="0" i="0" u="none" strike="noStrike" kern="1200" dirty="0">
                          <a:solidFill>
                            <a:schemeClr val="bg1"/>
                          </a:solidFill>
                          <a:effectLst/>
                          <a:latin typeface="Montserrat" charset="0"/>
                          <a:ea typeface="+mn-ea"/>
                          <a:cs typeface="+mn-cs"/>
                        </a:rPr>
                        <a:t>17%</a:t>
                      </a:r>
                    </a:p>
                  </a:txBody>
                  <a:tcPr marL="9525" marR="9525" marT="9525" marB="0" anchor="ctr">
                    <a:solidFill>
                      <a:srgbClr val="44546A"/>
                    </a:solidFill>
                  </a:tcPr>
                </a:tc>
                <a:extLst>
                  <a:ext uri="{0D108BD9-81ED-4DB2-BD59-A6C34878D82A}">
                    <a16:rowId xmlns:a16="http://schemas.microsoft.com/office/drawing/2014/main" val="247365654"/>
                  </a:ext>
                </a:extLst>
              </a:tr>
              <a:tr h="234000">
                <a:tc>
                  <a:txBody>
                    <a:bodyPr/>
                    <a:lstStyle/>
                    <a:p>
                      <a:pPr algn="l" fontAlgn="b"/>
                      <a:r>
                        <a:rPr lang="en-US" sz="800" b="0" i="0" u="none" strike="noStrike" dirty="0">
                          <a:solidFill>
                            <a:srgbClr val="7F7F7F"/>
                          </a:solidFill>
                          <a:effectLst/>
                          <a:latin typeface="Montserrat" charset="0"/>
                          <a:ea typeface="Montserrat" charset="0"/>
                          <a:cs typeface="Montserrat" charset="0"/>
                        </a:rPr>
                        <a:t>February</a:t>
                      </a:r>
                    </a:p>
                  </a:txBody>
                  <a:tcPr marL="72000" marR="12700" marT="12700" marB="0" anchor="ctr"/>
                </a:tc>
                <a:tc>
                  <a:txBody>
                    <a:bodyPr/>
                    <a:lstStyle/>
                    <a:p>
                      <a:pPr marL="0" algn="ctr" defTabSz="914400" rtl="0" eaLnBrk="1" fontAlgn="b" latinLnBrk="0" hangingPunct="1"/>
                      <a:r>
                        <a:rPr lang="en-NZ" sz="800" b="0" i="0" u="none" strike="noStrike" kern="1200" dirty="0">
                          <a:solidFill>
                            <a:srgbClr val="7F7F7F"/>
                          </a:solidFill>
                          <a:effectLst/>
                          <a:latin typeface="Montserrat" charset="0"/>
                          <a:ea typeface="+mn-ea"/>
                          <a:cs typeface="+mn-cs"/>
                        </a:rPr>
                        <a:t>16%</a:t>
                      </a:r>
                    </a:p>
                  </a:txBody>
                  <a:tcPr marL="9525" marR="9525" marT="9525" marB="0" anchor="ctr"/>
                </a:tc>
                <a:tc>
                  <a:txBody>
                    <a:bodyPr/>
                    <a:lstStyle/>
                    <a:p>
                      <a:pPr marL="0" algn="ctr" defTabSz="914400" rtl="0" eaLnBrk="1" fontAlgn="b" latinLnBrk="0" hangingPunct="1"/>
                      <a:r>
                        <a:rPr lang="en-NZ" sz="800" b="0" i="0" u="none" strike="noStrike" kern="1200" dirty="0">
                          <a:solidFill>
                            <a:schemeClr val="bg1"/>
                          </a:solidFill>
                          <a:effectLst/>
                          <a:latin typeface="Montserrat" charset="0"/>
                          <a:ea typeface="+mn-ea"/>
                          <a:cs typeface="+mn-cs"/>
                        </a:rPr>
                        <a:t>12%</a:t>
                      </a:r>
                    </a:p>
                  </a:txBody>
                  <a:tcPr marL="9525" marR="9525" marT="9525" marB="0" anchor="ctr">
                    <a:solidFill>
                      <a:srgbClr val="44546A"/>
                    </a:solidFill>
                  </a:tcPr>
                </a:tc>
                <a:extLst>
                  <a:ext uri="{0D108BD9-81ED-4DB2-BD59-A6C34878D82A}">
                    <a16:rowId xmlns:a16="http://schemas.microsoft.com/office/drawing/2014/main" val="3690122295"/>
                  </a:ext>
                </a:extLst>
              </a:tr>
              <a:tr h="234000">
                <a:tc>
                  <a:txBody>
                    <a:bodyPr/>
                    <a:lstStyle/>
                    <a:p>
                      <a:pPr algn="l" fontAlgn="b"/>
                      <a:r>
                        <a:rPr lang="en-US" sz="800" b="0" i="0" u="none" strike="noStrike" dirty="0">
                          <a:solidFill>
                            <a:srgbClr val="7F7F7F"/>
                          </a:solidFill>
                          <a:effectLst/>
                          <a:latin typeface="Montserrat" charset="0"/>
                          <a:ea typeface="Montserrat" charset="0"/>
                          <a:cs typeface="Montserrat" charset="0"/>
                        </a:rPr>
                        <a:t>March</a:t>
                      </a:r>
                    </a:p>
                  </a:txBody>
                  <a:tcPr marL="72000" marR="12700" marT="12700" marB="0" anchor="ctr"/>
                </a:tc>
                <a:tc>
                  <a:txBody>
                    <a:bodyPr/>
                    <a:lstStyle/>
                    <a:p>
                      <a:pPr marL="0" algn="ctr" defTabSz="914400" rtl="0" eaLnBrk="1" fontAlgn="b" latinLnBrk="0" hangingPunct="1"/>
                      <a:r>
                        <a:rPr lang="en-NZ" sz="800" b="0" i="0" u="none" strike="noStrike" kern="1200" dirty="0">
                          <a:solidFill>
                            <a:srgbClr val="7F7F7F"/>
                          </a:solidFill>
                          <a:effectLst/>
                          <a:latin typeface="Montserrat" charset="0"/>
                          <a:ea typeface="+mn-ea"/>
                          <a:cs typeface="+mn-cs"/>
                        </a:rPr>
                        <a:t>8%</a:t>
                      </a:r>
                    </a:p>
                  </a:txBody>
                  <a:tcPr marL="9525" marR="9525" marT="9525" marB="0" anchor="ctr"/>
                </a:tc>
                <a:tc>
                  <a:txBody>
                    <a:bodyPr/>
                    <a:lstStyle/>
                    <a:p>
                      <a:pPr marL="0" algn="ctr" defTabSz="914400" rtl="0" eaLnBrk="1" fontAlgn="b" latinLnBrk="0" hangingPunct="1"/>
                      <a:r>
                        <a:rPr lang="en-NZ" sz="800" b="0" i="0" u="none" strike="noStrike" kern="1200" dirty="0">
                          <a:solidFill>
                            <a:schemeClr val="bg1"/>
                          </a:solidFill>
                          <a:effectLst/>
                          <a:latin typeface="Montserrat" charset="0"/>
                          <a:ea typeface="+mn-ea"/>
                          <a:cs typeface="+mn-cs"/>
                        </a:rPr>
                        <a:t>11%</a:t>
                      </a:r>
                    </a:p>
                  </a:txBody>
                  <a:tcPr marL="9525" marR="9525" marT="9525" marB="0" anchor="ctr">
                    <a:solidFill>
                      <a:srgbClr val="44546A"/>
                    </a:solidFill>
                  </a:tcPr>
                </a:tc>
                <a:extLst>
                  <a:ext uri="{0D108BD9-81ED-4DB2-BD59-A6C34878D82A}">
                    <a16:rowId xmlns:a16="http://schemas.microsoft.com/office/drawing/2014/main" val="1836424845"/>
                  </a:ext>
                </a:extLst>
              </a:tr>
              <a:tr h="234000">
                <a:tc>
                  <a:txBody>
                    <a:bodyPr/>
                    <a:lstStyle/>
                    <a:p>
                      <a:pPr algn="l" fontAlgn="b"/>
                      <a:r>
                        <a:rPr lang="en-US" sz="800" b="0" i="0" u="none" strike="noStrike" dirty="0">
                          <a:solidFill>
                            <a:srgbClr val="7F7F7F"/>
                          </a:solidFill>
                          <a:effectLst/>
                          <a:latin typeface="Montserrat" charset="0"/>
                          <a:ea typeface="Montserrat" charset="0"/>
                          <a:cs typeface="Montserrat" charset="0"/>
                        </a:rPr>
                        <a:t>April</a:t>
                      </a:r>
                    </a:p>
                  </a:txBody>
                  <a:tcPr marL="72000" marR="12700" marT="12700" marB="0" anchor="ctr"/>
                </a:tc>
                <a:tc>
                  <a:txBody>
                    <a:bodyPr/>
                    <a:lstStyle/>
                    <a:p>
                      <a:pPr marL="0" algn="ctr" defTabSz="914400" rtl="0" eaLnBrk="1" fontAlgn="b" latinLnBrk="0" hangingPunct="1"/>
                      <a:r>
                        <a:rPr lang="en-NZ" sz="800" b="0" i="0" u="none" strike="noStrike" kern="1200" dirty="0">
                          <a:solidFill>
                            <a:srgbClr val="7F7F7F"/>
                          </a:solidFill>
                          <a:effectLst/>
                          <a:latin typeface="Montserrat" charset="0"/>
                          <a:ea typeface="+mn-ea"/>
                          <a:cs typeface="+mn-cs"/>
                        </a:rPr>
                        <a:t>3%</a:t>
                      </a:r>
                    </a:p>
                  </a:txBody>
                  <a:tcPr marL="9525" marR="9525" marT="9525" marB="0" anchor="ctr"/>
                </a:tc>
                <a:tc>
                  <a:txBody>
                    <a:bodyPr/>
                    <a:lstStyle/>
                    <a:p>
                      <a:pPr marL="0" algn="ctr" defTabSz="914400" rtl="0" eaLnBrk="1" fontAlgn="b" latinLnBrk="0" hangingPunct="1"/>
                      <a:r>
                        <a:rPr lang="en-NZ" sz="800" b="0" i="0" u="none" strike="noStrike" kern="1200" dirty="0">
                          <a:solidFill>
                            <a:schemeClr val="bg1"/>
                          </a:solidFill>
                          <a:effectLst/>
                          <a:latin typeface="Montserrat" charset="0"/>
                          <a:ea typeface="+mn-ea"/>
                          <a:cs typeface="+mn-cs"/>
                        </a:rPr>
                        <a:t>12%</a:t>
                      </a:r>
                    </a:p>
                  </a:txBody>
                  <a:tcPr marL="9525" marR="9525" marT="9525" marB="0" anchor="ctr">
                    <a:solidFill>
                      <a:srgbClr val="44546A"/>
                    </a:solidFill>
                  </a:tcPr>
                </a:tc>
                <a:extLst>
                  <a:ext uri="{0D108BD9-81ED-4DB2-BD59-A6C34878D82A}">
                    <a16:rowId xmlns:a16="http://schemas.microsoft.com/office/drawing/2014/main" val="287962030"/>
                  </a:ext>
                </a:extLst>
              </a:tr>
              <a:tr h="234000">
                <a:tc>
                  <a:txBody>
                    <a:bodyPr/>
                    <a:lstStyle/>
                    <a:p>
                      <a:pPr algn="l" fontAlgn="b"/>
                      <a:r>
                        <a:rPr lang="en-US" sz="800" b="0" i="0" u="none" strike="noStrike" dirty="0">
                          <a:solidFill>
                            <a:srgbClr val="7F7F7F"/>
                          </a:solidFill>
                          <a:effectLst/>
                          <a:latin typeface="Montserrat" charset="0"/>
                          <a:ea typeface="Montserrat" charset="0"/>
                          <a:cs typeface="Montserrat" charset="0"/>
                        </a:rPr>
                        <a:t>May</a:t>
                      </a:r>
                    </a:p>
                  </a:txBody>
                  <a:tcPr marL="72000" marR="12700" marT="12700" marB="0" anchor="ctr"/>
                </a:tc>
                <a:tc>
                  <a:txBody>
                    <a:bodyPr/>
                    <a:lstStyle/>
                    <a:p>
                      <a:pPr marL="0" algn="ctr" defTabSz="914400" rtl="0" eaLnBrk="1" fontAlgn="b" latinLnBrk="0" hangingPunct="1"/>
                      <a:r>
                        <a:rPr lang="en-NZ" sz="800" b="0" i="0" u="none" strike="noStrike" kern="1200" dirty="0">
                          <a:solidFill>
                            <a:srgbClr val="7F7F7F"/>
                          </a:solidFill>
                          <a:effectLst/>
                          <a:latin typeface="Montserrat" charset="0"/>
                          <a:ea typeface="+mn-ea"/>
                          <a:cs typeface="+mn-cs"/>
                        </a:rPr>
                        <a:t>5%</a:t>
                      </a:r>
                    </a:p>
                  </a:txBody>
                  <a:tcPr marL="9525" marR="9525" marT="9525" marB="0" anchor="ctr"/>
                </a:tc>
                <a:tc>
                  <a:txBody>
                    <a:bodyPr/>
                    <a:lstStyle/>
                    <a:p>
                      <a:pPr marL="0" algn="ctr" defTabSz="914400" rtl="0" eaLnBrk="1" fontAlgn="b" latinLnBrk="0" hangingPunct="1"/>
                      <a:r>
                        <a:rPr lang="en-NZ" sz="800" b="0" i="0" u="none" strike="noStrike" kern="1200" dirty="0">
                          <a:solidFill>
                            <a:schemeClr val="bg1"/>
                          </a:solidFill>
                          <a:effectLst/>
                          <a:latin typeface="Montserrat" charset="0"/>
                          <a:ea typeface="+mn-ea"/>
                          <a:cs typeface="+mn-cs"/>
                        </a:rPr>
                        <a:t>9%</a:t>
                      </a:r>
                    </a:p>
                  </a:txBody>
                  <a:tcPr marL="9525" marR="9525" marT="9525" marB="0" anchor="ctr">
                    <a:solidFill>
                      <a:srgbClr val="44546A"/>
                    </a:solidFill>
                  </a:tcPr>
                </a:tc>
                <a:extLst>
                  <a:ext uri="{0D108BD9-81ED-4DB2-BD59-A6C34878D82A}">
                    <a16:rowId xmlns:a16="http://schemas.microsoft.com/office/drawing/2014/main" val="1623320954"/>
                  </a:ext>
                </a:extLst>
              </a:tr>
              <a:tr h="234000">
                <a:tc>
                  <a:txBody>
                    <a:bodyPr/>
                    <a:lstStyle/>
                    <a:p>
                      <a:pPr algn="l" fontAlgn="b"/>
                      <a:r>
                        <a:rPr lang="en-US" sz="800" b="0" i="0" u="none" strike="noStrike" dirty="0">
                          <a:solidFill>
                            <a:srgbClr val="7F7F7F"/>
                          </a:solidFill>
                          <a:effectLst/>
                          <a:latin typeface="Montserrat" charset="0"/>
                          <a:ea typeface="Montserrat" charset="0"/>
                          <a:cs typeface="Montserrat" charset="0"/>
                        </a:rPr>
                        <a:t>June</a:t>
                      </a:r>
                    </a:p>
                  </a:txBody>
                  <a:tcPr marL="72000" marR="12700" marT="12700" marB="0" anchor="ctr"/>
                </a:tc>
                <a:tc>
                  <a:txBody>
                    <a:bodyPr/>
                    <a:lstStyle/>
                    <a:p>
                      <a:pPr marL="0" algn="ctr" defTabSz="914400" rtl="0" eaLnBrk="1" fontAlgn="b" latinLnBrk="0" hangingPunct="1"/>
                      <a:r>
                        <a:rPr lang="en-NZ" sz="800" b="0" i="0" u="none" strike="noStrike" kern="1200" dirty="0">
                          <a:solidFill>
                            <a:srgbClr val="7F7F7F"/>
                          </a:solidFill>
                          <a:effectLst/>
                          <a:latin typeface="Montserrat" charset="0"/>
                          <a:ea typeface="+mn-ea"/>
                          <a:cs typeface="+mn-cs"/>
                        </a:rPr>
                        <a:t>8%</a:t>
                      </a:r>
                    </a:p>
                  </a:txBody>
                  <a:tcPr marL="9525" marR="9525" marT="9525" marB="0" anchor="ctr"/>
                </a:tc>
                <a:tc>
                  <a:txBody>
                    <a:bodyPr/>
                    <a:lstStyle/>
                    <a:p>
                      <a:pPr marL="0" algn="ctr" defTabSz="914400" rtl="0" eaLnBrk="1" fontAlgn="b" latinLnBrk="0" hangingPunct="1"/>
                      <a:r>
                        <a:rPr lang="en-NZ" sz="800" b="0" i="0" u="none" strike="noStrike" kern="1200" dirty="0">
                          <a:solidFill>
                            <a:schemeClr val="bg1"/>
                          </a:solidFill>
                          <a:effectLst/>
                          <a:latin typeface="Montserrat" charset="0"/>
                          <a:ea typeface="+mn-ea"/>
                          <a:cs typeface="+mn-cs"/>
                        </a:rPr>
                        <a:t>10%</a:t>
                      </a:r>
                    </a:p>
                  </a:txBody>
                  <a:tcPr marL="9525" marR="9525" marT="9525" marB="0" anchor="ctr">
                    <a:solidFill>
                      <a:srgbClr val="44546A"/>
                    </a:solidFill>
                  </a:tcPr>
                </a:tc>
                <a:extLst>
                  <a:ext uri="{0D108BD9-81ED-4DB2-BD59-A6C34878D82A}">
                    <a16:rowId xmlns:a16="http://schemas.microsoft.com/office/drawing/2014/main" val="10007"/>
                  </a:ext>
                </a:extLst>
              </a:tr>
              <a:tr h="234000">
                <a:tc>
                  <a:txBody>
                    <a:bodyPr/>
                    <a:lstStyle/>
                    <a:p>
                      <a:pPr algn="l" fontAlgn="b"/>
                      <a:r>
                        <a:rPr lang="en-US" sz="800" b="0" i="0" u="none" strike="noStrike" dirty="0">
                          <a:solidFill>
                            <a:srgbClr val="7F7F7F"/>
                          </a:solidFill>
                          <a:effectLst/>
                          <a:latin typeface="Montserrat" charset="0"/>
                          <a:ea typeface="Montserrat" charset="0"/>
                          <a:cs typeface="Montserrat" charset="0"/>
                        </a:rPr>
                        <a:t>July</a:t>
                      </a:r>
                    </a:p>
                  </a:txBody>
                  <a:tcPr marL="72000" marR="12700" marT="12700" marB="0" anchor="ctr"/>
                </a:tc>
                <a:tc>
                  <a:txBody>
                    <a:bodyPr/>
                    <a:lstStyle/>
                    <a:p>
                      <a:pPr marL="0" algn="ctr" defTabSz="914400" rtl="0" eaLnBrk="1" fontAlgn="b" latinLnBrk="0" hangingPunct="1"/>
                      <a:r>
                        <a:rPr lang="en-NZ" sz="800" b="0" i="0" u="none" strike="noStrike" kern="1200" dirty="0">
                          <a:solidFill>
                            <a:srgbClr val="7F7F7F"/>
                          </a:solidFill>
                          <a:effectLst/>
                          <a:latin typeface="Montserrat" charset="0"/>
                          <a:ea typeface="+mn-ea"/>
                          <a:cs typeface="+mn-cs"/>
                        </a:rPr>
                        <a:t>9%</a:t>
                      </a:r>
                    </a:p>
                  </a:txBody>
                  <a:tcPr marL="9525" marR="9525" marT="9525" marB="0" anchor="ctr"/>
                </a:tc>
                <a:tc>
                  <a:txBody>
                    <a:bodyPr/>
                    <a:lstStyle/>
                    <a:p>
                      <a:pPr marL="0" algn="ctr" defTabSz="914400" rtl="0" eaLnBrk="1" fontAlgn="b" latinLnBrk="0" hangingPunct="1"/>
                      <a:r>
                        <a:rPr lang="en-NZ" sz="800" b="0" i="0" u="none" strike="noStrike" kern="1200" dirty="0">
                          <a:solidFill>
                            <a:schemeClr val="bg1"/>
                          </a:solidFill>
                          <a:effectLst/>
                          <a:latin typeface="Montserrat" charset="0"/>
                          <a:ea typeface="+mn-ea"/>
                          <a:cs typeface="+mn-cs"/>
                        </a:rPr>
                        <a:t>10%</a:t>
                      </a:r>
                    </a:p>
                  </a:txBody>
                  <a:tcPr marL="9525" marR="9525" marT="9525" marB="0" anchor="ctr">
                    <a:solidFill>
                      <a:srgbClr val="44546A"/>
                    </a:solidFill>
                  </a:tcPr>
                </a:tc>
                <a:extLst>
                  <a:ext uri="{0D108BD9-81ED-4DB2-BD59-A6C34878D82A}">
                    <a16:rowId xmlns:a16="http://schemas.microsoft.com/office/drawing/2014/main" val="10008"/>
                  </a:ext>
                </a:extLst>
              </a:tr>
              <a:tr h="234000">
                <a:tc>
                  <a:txBody>
                    <a:bodyPr/>
                    <a:lstStyle/>
                    <a:p>
                      <a:pPr algn="l" fontAlgn="b"/>
                      <a:r>
                        <a:rPr lang="en-US" sz="800" b="0" i="0" u="none" strike="noStrike" dirty="0">
                          <a:solidFill>
                            <a:srgbClr val="7F7F7F"/>
                          </a:solidFill>
                          <a:effectLst/>
                          <a:latin typeface="Montserrat" charset="0"/>
                          <a:ea typeface="Montserrat" charset="0"/>
                          <a:cs typeface="Montserrat" charset="0"/>
                        </a:rPr>
                        <a:t>August</a:t>
                      </a:r>
                    </a:p>
                  </a:txBody>
                  <a:tcPr marL="72000" marR="12700" marT="12700" marB="0" anchor="ctr"/>
                </a:tc>
                <a:tc>
                  <a:txBody>
                    <a:bodyPr/>
                    <a:lstStyle/>
                    <a:p>
                      <a:pPr marL="0" algn="ctr" defTabSz="914400" rtl="0" eaLnBrk="1" fontAlgn="b" latinLnBrk="0" hangingPunct="1"/>
                      <a:r>
                        <a:rPr lang="en-NZ" sz="800" b="0" i="0" u="none" strike="noStrike" kern="1200" dirty="0">
                          <a:solidFill>
                            <a:srgbClr val="7F7F7F"/>
                          </a:solidFill>
                          <a:effectLst/>
                          <a:latin typeface="Montserrat" charset="0"/>
                          <a:ea typeface="+mn-ea"/>
                          <a:cs typeface="+mn-cs"/>
                        </a:rPr>
                        <a:t>7%</a:t>
                      </a:r>
                    </a:p>
                  </a:txBody>
                  <a:tcPr marL="9525" marR="9525" marT="9525" marB="0" anchor="ctr"/>
                </a:tc>
                <a:tc>
                  <a:txBody>
                    <a:bodyPr/>
                    <a:lstStyle/>
                    <a:p>
                      <a:pPr marL="0" algn="ctr" defTabSz="914400" rtl="0" eaLnBrk="1" fontAlgn="b" latinLnBrk="0" hangingPunct="1"/>
                      <a:r>
                        <a:rPr lang="en-NZ" sz="800" b="0" i="0" u="none" strike="noStrike" kern="1200" dirty="0">
                          <a:solidFill>
                            <a:schemeClr val="bg1"/>
                          </a:solidFill>
                          <a:effectLst/>
                          <a:latin typeface="Montserrat" charset="0"/>
                          <a:ea typeface="+mn-ea"/>
                          <a:cs typeface="+mn-cs"/>
                        </a:rPr>
                        <a:t>6%</a:t>
                      </a:r>
                    </a:p>
                  </a:txBody>
                  <a:tcPr marL="9525" marR="9525" marT="9525" marB="0" anchor="ctr">
                    <a:solidFill>
                      <a:srgbClr val="44546A"/>
                    </a:solidFill>
                  </a:tcPr>
                </a:tc>
                <a:extLst>
                  <a:ext uri="{0D108BD9-81ED-4DB2-BD59-A6C34878D82A}">
                    <a16:rowId xmlns:a16="http://schemas.microsoft.com/office/drawing/2014/main" val="10009"/>
                  </a:ext>
                </a:extLst>
              </a:tr>
              <a:tr h="234000">
                <a:tc>
                  <a:txBody>
                    <a:bodyPr/>
                    <a:lstStyle/>
                    <a:p>
                      <a:pPr algn="l" fontAlgn="b"/>
                      <a:r>
                        <a:rPr lang="en-US" sz="800" b="0" i="0" u="none" strike="noStrike" dirty="0">
                          <a:solidFill>
                            <a:srgbClr val="7F7F7F"/>
                          </a:solidFill>
                          <a:effectLst/>
                          <a:latin typeface="Montserrat" charset="0"/>
                          <a:ea typeface="Montserrat" charset="0"/>
                          <a:cs typeface="Montserrat" charset="0"/>
                        </a:rPr>
                        <a:t>September</a:t>
                      </a:r>
                    </a:p>
                  </a:txBody>
                  <a:tcPr marL="72000" marR="12700" marT="12700" marB="0" anchor="ctr"/>
                </a:tc>
                <a:tc>
                  <a:txBody>
                    <a:bodyPr/>
                    <a:lstStyle/>
                    <a:p>
                      <a:pPr marL="0" algn="ctr" defTabSz="914400" rtl="0" eaLnBrk="1" fontAlgn="b" latinLnBrk="0" hangingPunct="1"/>
                      <a:r>
                        <a:rPr lang="en-NZ" sz="800" b="0" i="0" u="none" strike="noStrike" kern="1200" dirty="0">
                          <a:solidFill>
                            <a:srgbClr val="7F7F7F"/>
                          </a:solidFill>
                          <a:effectLst/>
                          <a:latin typeface="Montserrat" charset="0"/>
                          <a:ea typeface="+mn-ea"/>
                          <a:cs typeface="+mn-cs"/>
                        </a:rPr>
                        <a:t>9%</a:t>
                      </a:r>
                    </a:p>
                  </a:txBody>
                  <a:tcPr marL="9525" marR="9525" marT="9525" marB="0" anchor="ctr"/>
                </a:tc>
                <a:tc>
                  <a:txBody>
                    <a:bodyPr/>
                    <a:lstStyle/>
                    <a:p>
                      <a:pPr marL="0" algn="ctr" defTabSz="914400" rtl="0" eaLnBrk="1" fontAlgn="b" latinLnBrk="0" hangingPunct="1"/>
                      <a:r>
                        <a:rPr lang="en-NZ" sz="800" b="0" i="0" u="none" strike="noStrike" kern="1200" dirty="0">
                          <a:solidFill>
                            <a:schemeClr val="bg1"/>
                          </a:solidFill>
                          <a:effectLst/>
                          <a:latin typeface="Montserrat" charset="0"/>
                          <a:ea typeface="+mn-ea"/>
                          <a:cs typeface="+mn-cs"/>
                        </a:rPr>
                        <a:t>5%</a:t>
                      </a:r>
                    </a:p>
                  </a:txBody>
                  <a:tcPr marL="9525" marR="9525" marT="9525" marB="0" anchor="ctr">
                    <a:solidFill>
                      <a:srgbClr val="44546A"/>
                    </a:solidFill>
                  </a:tcPr>
                </a:tc>
                <a:extLst>
                  <a:ext uri="{0D108BD9-81ED-4DB2-BD59-A6C34878D82A}">
                    <a16:rowId xmlns:a16="http://schemas.microsoft.com/office/drawing/2014/main" val="10010"/>
                  </a:ext>
                </a:extLst>
              </a:tr>
              <a:tr h="234000">
                <a:tc>
                  <a:txBody>
                    <a:bodyPr/>
                    <a:lstStyle/>
                    <a:p>
                      <a:pPr algn="l" fontAlgn="b"/>
                      <a:r>
                        <a:rPr lang="en-US" sz="800" b="0" i="0" u="none" strike="noStrike" dirty="0">
                          <a:solidFill>
                            <a:srgbClr val="7F7F7F"/>
                          </a:solidFill>
                          <a:effectLst/>
                          <a:latin typeface="Montserrat" charset="0"/>
                          <a:ea typeface="Montserrat" charset="0"/>
                          <a:cs typeface="Montserrat" charset="0"/>
                        </a:rPr>
                        <a:t>October</a:t>
                      </a:r>
                    </a:p>
                  </a:txBody>
                  <a:tcPr marL="72000" marR="12700" marT="12700" marB="0" anchor="ctr"/>
                </a:tc>
                <a:tc>
                  <a:txBody>
                    <a:bodyPr/>
                    <a:lstStyle/>
                    <a:p>
                      <a:pPr marL="0" algn="ctr" defTabSz="914400" rtl="0" eaLnBrk="1" fontAlgn="b" latinLnBrk="0" hangingPunct="1"/>
                      <a:r>
                        <a:rPr lang="en-NZ" sz="800" b="0" i="0" u="none" strike="noStrike" kern="1200" dirty="0">
                          <a:solidFill>
                            <a:srgbClr val="7F7F7F"/>
                          </a:solidFill>
                          <a:effectLst/>
                          <a:latin typeface="Montserrat" charset="0"/>
                          <a:ea typeface="+mn-ea"/>
                          <a:cs typeface="+mn-cs"/>
                        </a:rPr>
                        <a:t>11%</a:t>
                      </a:r>
                    </a:p>
                  </a:txBody>
                  <a:tcPr marL="9525" marR="9525" marT="9525" marB="0" anchor="ctr"/>
                </a:tc>
                <a:tc>
                  <a:txBody>
                    <a:bodyPr/>
                    <a:lstStyle/>
                    <a:p>
                      <a:pPr marL="0" algn="ctr" defTabSz="914400" rtl="0" eaLnBrk="1" fontAlgn="b" latinLnBrk="0" hangingPunct="1"/>
                      <a:r>
                        <a:rPr lang="en-NZ" sz="800" b="0" i="0" u="none" strike="noStrike" kern="1200" dirty="0">
                          <a:solidFill>
                            <a:schemeClr val="bg1"/>
                          </a:solidFill>
                          <a:effectLst/>
                          <a:latin typeface="Montserrat" charset="0"/>
                          <a:ea typeface="+mn-ea"/>
                          <a:cs typeface="+mn-cs"/>
                        </a:rPr>
                        <a:t>6%</a:t>
                      </a:r>
                    </a:p>
                  </a:txBody>
                  <a:tcPr marL="9525" marR="9525" marT="9525" marB="0" anchor="ctr">
                    <a:solidFill>
                      <a:srgbClr val="44546A"/>
                    </a:solidFill>
                  </a:tcPr>
                </a:tc>
                <a:extLst>
                  <a:ext uri="{0D108BD9-81ED-4DB2-BD59-A6C34878D82A}">
                    <a16:rowId xmlns:a16="http://schemas.microsoft.com/office/drawing/2014/main" val="10011"/>
                  </a:ext>
                </a:extLst>
              </a:tr>
              <a:tr h="234000">
                <a:tc>
                  <a:txBody>
                    <a:bodyPr/>
                    <a:lstStyle/>
                    <a:p>
                      <a:pPr algn="l" fontAlgn="b"/>
                      <a:r>
                        <a:rPr lang="en-US" sz="800" b="0" i="0" u="none" strike="noStrike" dirty="0">
                          <a:solidFill>
                            <a:srgbClr val="7F7F7F"/>
                          </a:solidFill>
                          <a:effectLst/>
                          <a:latin typeface="Montserrat" charset="0"/>
                          <a:ea typeface="Montserrat" charset="0"/>
                          <a:cs typeface="Montserrat" charset="0"/>
                        </a:rPr>
                        <a:t>November</a:t>
                      </a:r>
                    </a:p>
                  </a:txBody>
                  <a:tcPr marL="72000" marR="12700" marT="12700" marB="0" anchor="ctr"/>
                </a:tc>
                <a:tc>
                  <a:txBody>
                    <a:bodyPr/>
                    <a:lstStyle/>
                    <a:p>
                      <a:pPr marL="0" algn="ctr" defTabSz="914400" rtl="0" eaLnBrk="1" fontAlgn="b" latinLnBrk="0" hangingPunct="1"/>
                      <a:r>
                        <a:rPr lang="en-NZ" sz="800" b="0" i="0" u="none" strike="noStrike" kern="1200" dirty="0">
                          <a:solidFill>
                            <a:srgbClr val="7F7F7F"/>
                          </a:solidFill>
                          <a:effectLst/>
                          <a:latin typeface="Montserrat" charset="0"/>
                          <a:ea typeface="+mn-ea"/>
                          <a:cs typeface="+mn-cs"/>
                        </a:rPr>
                        <a:t>10%</a:t>
                      </a:r>
                    </a:p>
                  </a:txBody>
                  <a:tcPr marL="9525" marR="9525" marT="9525" marB="0" anchor="ctr"/>
                </a:tc>
                <a:tc>
                  <a:txBody>
                    <a:bodyPr/>
                    <a:lstStyle/>
                    <a:p>
                      <a:pPr marL="0" algn="ctr" defTabSz="914400" rtl="0" eaLnBrk="1" fontAlgn="b" latinLnBrk="0" hangingPunct="1"/>
                      <a:r>
                        <a:rPr lang="en-NZ" sz="800" b="0" i="0" u="none" strike="noStrike" kern="1200" dirty="0">
                          <a:solidFill>
                            <a:schemeClr val="bg1"/>
                          </a:solidFill>
                          <a:effectLst/>
                          <a:latin typeface="Montserrat" charset="0"/>
                          <a:ea typeface="+mn-ea"/>
                          <a:cs typeface="+mn-cs"/>
                        </a:rPr>
                        <a:t>6%</a:t>
                      </a:r>
                    </a:p>
                  </a:txBody>
                  <a:tcPr marL="9525" marR="9525" marT="9525" marB="0" anchor="ctr">
                    <a:solidFill>
                      <a:srgbClr val="44546A"/>
                    </a:solidFill>
                  </a:tcPr>
                </a:tc>
                <a:extLst>
                  <a:ext uri="{0D108BD9-81ED-4DB2-BD59-A6C34878D82A}">
                    <a16:rowId xmlns:a16="http://schemas.microsoft.com/office/drawing/2014/main" val="10012"/>
                  </a:ext>
                </a:extLst>
              </a:tr>
              <a:tr h="234000">
                <a:tc>
                  <a:txBody>
                    <a:bodyPr/>
                    <a:lstStyle/>
                    <a:p>
                      <a:pPr algn="l" fontAlgn="b"/>
                      <a:r>
                        <a:rPr lang="en-US" sz="800" b="0" i="0" u="none" strike="noStrike" dirty="0">
                          <a:solidFill>
                            <a:srgbClr val="7F7F7F"/>
                          </a:solidFill>
                          <a:effectLst/>
                          <a:latin typeface="Montserrat" charset="0"/>
                          <a:ea typeface="Montserrat" charset="0"/>
                          <a:cs typeface="Montserrat" charset="0"/>
                        </a:rPr>
                        <a:t>December</a:t>
                      </a:r>
                    </a:p>
                  </a:txBody>
                  <a:tcPr marL="72000" marR="12700" marT="12700" marB="0" anchor="ctr"/>
                </a:tc>
                <a:tc>
                  <a:txBody>
                    <a:bodyPr/>
                    <a:lstStyle/>
                    <a:p>
                      <a:pPr marL="0" algn="ctr" defTabSz="914400" rtl="0" eaLnBrk="1" fontAlgn="b" latinLnBrk="0" hangingPunct="1"/>
                      <a:r>
                        <a:rPr lang="en-NZ" sz="800" b="0" i="0" u="none" strike="noStrike" kern="1200" dirty="0">
                          <a:solidFill>
                            <a:srgbClr val="7F7F7F"/>
                          </a:solidFill>
                          <a:effectLst/>
                          <a:latin typeface="Montserrat" charset="0"/>
                          <a:ea typeface="+mn-ea"/>
                          <a:cs typeface="+mn-cs"/>
                        </a:rPr>
                        <a:t>12%</a:t>
                      </a:r>
                    </a:p>
                  </a:txBody>
                  <a:tcPr marL="9525" marR="9525" marT="9525" marB="0" anchor="ctr"/>
                </a:tc>
                <a:tc>
                  <a:txBody>
                    <a:bodyPr/>
                    <a:lstStyle/>
                    <a:p>
                      <a:pPr marL="0" algn="ctr" defTabSz="914400" rtl="0" eaLnBrk="1" fontAlgn="b" latinLnBrk="0" hangingPunct="1"/>
                      <a:r>
                        <a:rPr lang="en-NZ" sz="800" b="0" i="0" u="none" strike="noStrike" kern="1200" dirty="0">
                          <a:solidFill>
                            <a:schemeClr val="bg1"/>
                          </a:solidFill>
                          <a:effectLst/>
                          <a:latin typeface="Montserrat" charset="0"/>
                          <a:ea typeface="+mn-ea"/>
                          <a:cs typeface="+mn-cs"/>
                        </a:rPr>
                        <a:t>10%</a:t>
                      </a:r>
                    </a:p>
                  </a:txBody>
                  <a:tcPr marL="9525" marR="9525" marT="9525" marB="0" anchor="ctr">
                    <a:solidFill>
                      <a:srgbClr val="44546A"/>
                    </a:solidFill>
                  </a:tcPr>
                </a:tc>
                <a:extLst>
                  <a:ext uri="{0D108BD9-81ED-4DB2-BD59-A6C34878D82A}">
                    <a16:rowId xmlns:a16="http://schemas.microsoft.com/office/drawing/2014/main" val="10013"/>
                  </a:ext>
                </a:extLst>
              </a:tr>
              <a:tr h="23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800" b="0" dirty="0">
                          <a:solidFill>
                            <a:schemeClr val="tx1">
                              <a:lumMod val="65000"/>
                              <a:lumOff val="35000"/>
                            </a:schemeClr>
                          </a:solidFill>
                          <a:latin typeface="Montserrat Light" panose="00000400000000000000" pitchFamily="50" charset="0"/>
                        </a:rPr>
                        <a:t>Base: Total Sample</a:t>
                      </a:r>
                    </a:p>
                  </a:txBody>
                  <a:tcPr marL="72000" marR="72000" marT="36000" marB="36000" anchor="ctr"/>
                </a:tc>
                <a:tc>
                  <a:txBody>
                    <a:bodyPr/>
                    <a:lstStyle/>
                    <a:p>
                      <a:pPr algn="ctr"/>
                      <a:r>
                        <a:rPr lang="en-NZ" sz="800" b="0" dirty="0">
                          <a:solidFill>
                            <a:schemeClr val="tx1">
                              <a:lumMod val="65000"/>
                              <a:lumOff val="35000"/>
                            </a:schemeClr>
                          </a:solidFill>
                          <a:latin typeface="Montserrat Light" panose="00000400000000000000" pitchFamily="50" charset="0"/>
                        </a:rPr>
                        <a:t>n=2,187</a:t>
                      </a:r>
                    </a:p>
                  </a:txBody>
                  <a:tcPr marL="36000" marR="36000" marT="36000" marB="36000" anchor="ctr"/>
                </a:tc>
                <a:tc>
                  <a:txBody>
                    <a:bodyPr/>
                    <a:lstStyle/>
                    <a:p>
                      <a:pPr algn="ctr"/>
                      <a:r>
                        <a:rPr lang="en-NZ" sz="800" b="0" dirty="0">
                          <a:solidFill>
                            <a:schemeClr val="bg1"/>
                          </a:solidFill>
                          <a:latin typeface="Montserrat Light" panose="00000400000000000000" pitchFamily="50" charset="0"/>
                        </a:rPr>
                        <a:t>n=2,273</a:t>
                      </a:r>
                    </a:p>
                  </a:txBody>
                  <a:tcPr marL="36000" marR="36000" marT="36000" marB="36000" anchor="ctr">
                    <a:solidFill>
                      <a:srgbClr val="44546A"/>
                    </a:solidFill>
                  </a:tcPr>
                </a:tc>
                <a:extLst>
                  <a:ext uri="{0D108BD9-81ED-4DB2-BD59-A6C34878D82A}">
                    <a16:rowId xmlns:a16="http://schemas.microsoft.com/office/drawing/2014/main" val="3313120108"/>
                  </a:ext>
                </a:extLst>
              </a:tr>
            </a:tbl>
          </a:graphicData>
        </a:graphic>
      </p:graphicFrame>
      <p:sp>
        <p:nvSpPr>
          <p:cNvPr id="9" name="TextBox 8">
            <a:extLst>
              <a:ext uri="{FF2B5EF4-FFF2-40B4-BE49-F238E27FC236}">
                <a16:creationId xmlns:a16="http://schemas.microsoft.com/office/drawing/2014/main" id="{B6FC05B5-F1D6-B068-E425-9E0DB7B2001A}"/>
              </a:ext>
            </a:extLst>
          </p:cNvPr>
          <p:cNvSpPr txBox="1"/>
          <p:nvPr/>
        </p:nvSpPr>
        <p:spPr>
          <a:xfrm>
            <a:off x="453000" y="629373"/>
            <a:ext cx="5526459" cy="253916"/>
          </a:xfrm>
          <a:prstGeom prst="rect">
            <a:avLst/>
          </a:prstGeom>
          <a:noFill/>
        </p:spPr>
        <p:txBody>
          <a:bodyPr wrap="square" rtlCol="0">
            <a:spAutoFit/>
          </a:bodyPr>
          <a:lstStyle/>
          <a:p>
            <a:r>
              <a:rPr lang="en-NZ" sz="1050" dirty="0">
                <a:solidFill>
                  <a:schemeClr val="bg1">
                    <a:lumMod val="75000"/>
                  </a:schemeClr>
                </a:solidFill>
                <a:latin typeface="Montserrat" panose="00000500000000000000" pitchFamily="50" charset="0"/>
              </a:rPr>
              <a:t>DOMESTIC VISITOR </a:t>
            </a:r>
            <a:r>
              <a:rPr lang="en-NZ" sz="1050" dirty="0">
                <a:solidFill>
                  <a:srgbClr val="BFBFBF"/>
                </a:solidFill>
                <a:latin typeface="Montserrat" panose="00000500000000000000" pitchFamily="50" charset="0"/>
              </a:rPr>
              <a:t>SATISFACTION</a:t>
            </a:r>
            <a:r>
              <a:rPr lang="en-NZ" sz="1050" dirty="0">
                <a:solidFill>
                  <a:schemeClr val="bg1">
                    <a:lumMod val="75000"/>
                  </a:schemeClr>
                </a:solidFill>
                <a:latin typeface="Montserrat" panose="00000500000000000000" pitchFamily="50" charset="0"/>
              </a:rPr>
              <a:t> (YE MARCH 2022)</a:t>
            </a:r>
          </a:p>
        </p:txBody>
      </p:sp>
      <p:sp>
        <p:nvSpPr>
          <p:cNvPr id="7" name="Rectangle 6">
            <a:extLst>
              <a:ext uri="{FF2B5EF4-FFF2-40B4-BE49-F238E27FC236}">
                <a16:creationId xmlns:a16="http://schemas.microsoft.com/office/drawing/2014/main" id="{9BFEA081-9CF9-E709-924C-4A3E652996EB}"/>
              </a:ext>
            </a:extLst>
          </p:cNvPr>
          <p:cNvSpPr/>
          <p:nvPr/>
        </p:nvSpPr>
        <p:spPr>
          <a:xfrm>
            <a:off x="0" y="1323975"/>
            <a:ext cx="7560000"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NZ" sz="800" dirty="0">
                <a:latin typeface="Montserrat Light" panose="00000400000000000000" pitchFamily="50" charset="0"/>
              </a:rPr>
              <a:t>Which region/s did you visit on your last overnight trip within New Zealand?</a:t>
            </a:r>
          </a:p>
          <a:p>
            <a:r>
              <a:rPr lang="en-NZ" sz="800" dirty="0">
                <a:latin typeface="Montserrat Light" panose="00000400000000000000" pitchFamily="50" charset="0"/>
              </a:rPr>
              <a:t>What time of year was your last overnight trip within New Zealand?</a:t>
            </a:r>
          </a:p>
        </p:txBody>
      </p:sp>
      <p:sp>
        <p:nvSpPr>
          <p:cNvPr id="11" name="TextBox 10">
            <a:extLst>
              <a:ext uri="{FF2B5EF4-FFF2-40B4-BE49-F238E27FC236}">
                <a16:creationId xmlns:a16="http://schemas.microsoft.com/office/drawing/2014/main" id="{A9D113A8-050A-9429-332D-4873785018BD}"/>
              </a:ext>
            </a:extLst>
          </p:cNvPr>
          <p:cNvSpPr txBox="1"/>
          <p:nvPr/>
        </p:nvSpPr>
        <p:spPr>
          <a:xfrm>
            <a:off x="1977516" y="6357014"/>
            <a:ext cx="7577905" cy="215444"/>
          </a:xfrm>
          <a:prstGeom prst="rect">
            <a:avLst/>
          </a:prstGeom>
          <a:noFill/>
        </p:spPr>
        <p:txBody>
          <a:bodyPr wrap="square" rtlCol="0">
            <a:spAutoFit/>
          </a:bodyPr>
          <a:lstStyle/>
          <a:p>
            <a:pPr algn="r"/>
            <a:r>
              <a:rPr lang="en-NZ" sz="800" b="1" dirty="0">
                <a:solidFill>
                  <a:schemeClr val="tx1">
                    <a:lumMod val="50000"/>
                    <a:lumOff val="50000"/>
                  </a:schemeClr>
                </a:solidFill>
                <a:latin typeface="Montserrat Light" panose="00000400000000000000" pitchFamily="50" charset="0"/>
              </a:rPr>
              <a:t>Base: NZ residents who travelled domestically for leisure during the 12 months prior to survey completion (n=2,273)</a:t>
            </a:r>
            <a:endParaRPr lang="en-NZ" sz="400" dirty="0">
              <a:solidFill>
                <a:schemeClr val="tx1">
                  <a:lumMod val="50000"/>
                  <a:lumOff val="50000"/>
                </a:schemeClr>
              </a:solidFill>
              <a:latin typeface="Montserrat Light" panose="00000400000000000000" pitchFamily="50" charset="0"/>
            </a:endParaRPr>
          </a:p>
        </p:txBody>
      </p:sp>
    </p:spTree>
    <p:extLst>
      <p:ext uri="{BB962C8B-B14F-4D97-AF65-F5344CB8AC3E}">
        <p14:creationId xmlns:p14="http://schemas.microsoft.com/office/powerpoint/2010/main" val="468422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AED5948F-EA34-4B24-9A7E-DE276474D7EC}"/>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66784" y="3278715"/>
            <a:ext cx="2300639" cy="2939069"/>
          </a:xfrm>
          <a:prstGeom prst="rect">
            <a:avLst/>
          </a:prstGeom>
          <a:solidFill>
            <a:schemeClr val="bg1"/>
          </a:solidFill>
        </p:spPr>
      </p:pic>
      <p:sp>
        <p:nvSpPr>
          <p:cNvPr id="6" name="TextBox 5">
            <a:extLst>
              <a:ext uri="{FF2B5EF4-FFF2-40B4-BE49-F238E27FC236}">
                <a16:creationId xmlns:a16="http://schemas.microsoft.com/office/drawing/2014/main" id="{A58AFC95-2167-4E10-8B59-51995BD3DC22}"/>
              </a:ext>
            </a:extLst>
          </p:cNvPr>
          <p:cNvSpPr txBox="1"/>
          <p:nvPr/>
        </p:nvSpPr>
        <p:spPr>
          <a:xfrm>
            <a:off x="453000" y="824431"/>
            <a:ext cx="5357250" cy="461665"/>
          </a:xfrm>
          <a:prstGeom prst="rect">
            <a:avLst/>
          </a:prstGeom>
          <a:noFill/>
        </p:spPr>
        <p:txBody>
          <a:bodyPr wrap="square" rtlCol="0">
            <a:spAutoFit/>
          </a:bodyPr>
          <a:lstStyle/>
          <a:p>
            <a:r>
              <a:rPr lang="en-NZ" sz="2400" b="1" dirty="0">
                <a:solidFill>
                  <a:schemeClr val="bg1">
                    <a:lumMod val="50000"/>
                  </a:schemeClr>
                </a:solidFill>
                <a:latin typeface="Bebas Neue Bold" panose="020B0606020202050201" pitchFamily="34" charset="0"/>
              </a:rPr>
              <a:t>OVERALL satisfaction</a:t>
            </a:r>
          </a:p>
        </p:txBody>
      </p:sp>
      <p:sp>
        <p:nvSpPr>
          <p:cNvPr id="12" name="Rectangle 11">
            <a:extLst>
              <a:ext uri="{FF2B5EF4-FFF2-40B4-BE49-F238E27FC236}">
                <a16:creationId xmlns:a16="http://schemas.microsoft.com/office/drawing/2014/main" id="{49594ACA-D0F7-4814-92B4-FAA234B09CCC}"/>
              </a:ext>
            </a:extLst>
          </p:cNvPr>
          <p:cNvSpPr/>
          <p:nvPr/>
        </p:nvSpPr>
        <p:spPr>
          <a:xfrm>
            <a:off x="0" y="1323975"/>
            <a:ext cx="7560000"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lvl="0"/>
            <a:r>
              <a:rPr lang="en-NZ" sz="800" dirty="0">
                <a:latin typeface="Montserrat Light" panose="00000400000000000000" pitchFamily="50" charset="0"/>
              </a:rPr>
              <a:t>On a scale of 1 (not at all satisfied) to 10 (extremely satisfied), how satisfied were you with your overall experience on your last overnight trip within New Zealand?</a:t>
            </a:r>
          </a:p>
        </p:txBody>
      </p:sp>
      <p:graphicFrame>
        <p:nvGraphicFramePr>
          <p:cNvPr id="5" name="Table 4">
            <a:extLst>
              <a:ext uri="{FF2B5EF4-FFF2-40B4-BE49-F238E27FC236}">
                <a16:creationId xmlns:a16="http://schemas.microsoft.com/office/drawing/2014/main" id="{655DDA6C-9B5A-4BE7-B90D-DB1DE8D266CC}"/>
              </a:ext>
            </a:extLst>
          </p:cNvPr>
          <p:cNvGraphicFramePr>
            <a:graphicFrameLocks noGrp="1"/>
          </p:cNvGraphicFramePr>
          <p:nvPr>
            <p:extLst>
              <p:ext uri="{D42A27DB-BD31-4B8C-83A1-F6EECF244321}">
                <p14:modId xmlns:p14="http://schemas.microsoft.com/office/powerpoint/2010/main" val="3637111150"/>
              </p:ext>
            </p:extLst>
          </p:nvPr>
        </p:nvGraphicFramePr>
        <p:xfrm>
          <a:off x="541409" y="2128159"/>
          <a:ext cx="8820001" cy="900000"/>
        </p:xfrm>
        <a:graphic>
          <a:graphicData uri="http://schemas.openxmlformats.org/drawingml/2006/table">
            <a:tbl>
              <a:tblPr firstRow="1" bandRow="1">
                <a:tableStyleId>{C083E6E3-FA7D-4D7B-A595-EF9225AFEA82}</a:tableStyleId>
              </a:tblPr>
              <a:tblGrid>
                <a:gridCol w="2113301">
                  <a:extLst>
                    <a:ext uri="{9D8B030D-6E8A-4147-A177-3AD203B41FA5}">
                      <a16:colId xmlns:a16="http://schemas.microsoft.com/office/drawing/2014/main" val="2770449959"/>
                    </a:ext>
                  </a:extLst>
                </a:gridCol>
                <a:gridCol w="609700">
                  <a:extLst>
                    <a:ext uri="{9D8B030D-6E8A-4147-A177-3AD203B41FA5}">
                      <a16:colId xmlns:a16="http://schemas.microsoft.com/office/drawing/2014/main" val="20001"/>
                    </a:ext>
                  </a:extLst>
                </a:gridCol>
                <a:gridCol w="609700">
                  <a:extLst>
                    <a:ext uri="{9D8B030D-6E8A-4147-A177-3AD203B41FA5}">
                      <a16:colId xmlns:a16="http://schemas.microsoft.com/office/drawing/2014/main" val="20002"/>
                    </a:ext>
                  </a:extLst>
                </a:gridCol>
                <a:gridCol w="609700">
                  <a:extLst>
                    <a:ext uri="{9D8B030D-6E8A-4147-A177-3AD203B41FA5}">
                      <a16:colId xmlns:a16="http://schemas.microsoft.com/office/drawing/2014/main" val="20003"/>
                    </a:ext>
                  </a:extLst>
                </a:gridCol>
                <a:gridCol w="609700">
                  <a:extLst>
                    <a:ext uri="{9D8B030D-6E8A-4147-A177-3AD203B41FA5}">
                      <a16:colId xmlns:a16="http://schemas.microsoft.com/office/drawing/2014/main" val="20004"/>
                    </a:ext>
                  </a:extLst>
                </a:gridCol>
                <a:gridCol w="609700">
                  <a:extLst>
                    <a:ext uri="{9D8B030D-6E8A-4147-A177-3AD203B41FA5}">
                      <a16:colId xmlns:a16="http://schemas.microsoft.com/office/drawing/2014/main" val="20005"/>
                    </a:ext>
                  </a:extLst>
                </a:gridCol>
                <a:gridCol w="609700">
                  <a:extLst>
                    <a:ext uri="{9D8B030D-6E8A-4147-A177-3AD203B41FA5}">
                      <a16:colId xmlns:a16="http://schemas.microsoft.com/office/drawing/2014/main" val="20006"/>
                    </a:ext>
                  </a:extLst>
                </a:gridCol>
                <a:gridCol w="609700">
                  <a:extLst>
                    <a:ext uri="{9D8B030D-6E8A-4147-A177-3AD203B41FA5}">
                      <a16:colId xmlns:a16="http://schemas.microsoft.com/office/drawing/2014/main" val="20007"/>
                    </a:ext>
                  </a:extLst>
                </a:gridCol>
                <a:gridCol w="609700">
                  <a:extLst>
                    <a:ext uri="{9D8B030D-6E8A-4147-A177-3AD203B41FA5}">
                      <a16:colId xmlns:a16="http://schemas.microsoft.com/office/drawing/2014/main" val="20008"/>
                    </a:ext>
                  </a:extLst>
                </a:gridCol>
                <a:gridCol w="609700">
                  <a:extLst>
                    <a:ext uri="{9D8B030D-6E8A-4147-A177-3AD203B41FA5}">
                      <a16:colId xmlns:a16="http://schemas.microsoft.com/office/drawing/2014/main" val="20009"/>
                    </a:ext>
                  </a:extLst>
                </a:gridCol>
                <a:gridCol w="609700">
                  <a:extLst>
                    <a:ext uri="{9D8B030D-6E8A-4147-A177-3AD203B41FA5}">
                      <a16:colId xmlns:a16="http://schemas.microsoft.com/office/drawing/2014/main" val="20010"/>
                    </a:ext>
                  </a:extLst>
                </a:gridCol>
                <a:gridCol w="609700">
                  <a:extLst>
                    <a:ext uri="{9D8B030D-6E8A-4147-A177-3AD203B41FA5}">
                      <a16:colId xmlns:a16="http://schemas.microsoft.com/office/drawing/2014/main" val="20011"/>
                    </a:ext>
                  </a:extLst>
                </a:gridCol>
              </a:tblGrid>
              <a:tr h="432000">
                <a:tc>
                  <a:txBody>
                    <a:bodyPr/>
                    <a:lstStyle/>
                    <a:p>
                      <a:endParaRPr lang="en-NZ" sz="800" dirty="0">
                        <a:solidFill>
                          <a:schemeClr val="tx1">
                            <a:lumMod val="65000"/>
                            <a:lumOff val="35000"/>
                          </a:schemeClr>
                        </a:solidFill>
                        <a:latin typeface="Montserrat Light" panose="00000400000000000000" pitchFamily="50" charset="0"/>
                      </a:endParaRPr>
                    </a:p>
                  </a:txBody>
                  <a:tcPr marL="72000" marR="72000" marT="36000" marB="36000" anchor="ctr"/>
                </a:tc>
                <a:tc>
                  <a:txBody>
                    <a:bodyPr/>
                    <a:lstStyle/>
                    <a:p>
                      <a:pPr algn="ctr"/>
                      <a:r>
                        <a:rPr lang="en-NZ" sz="800" dirty="0">
                          <a:solidFill>
                            <a:schemeClr val="bg1"/>
                          </a:solidFill>
                          <a:latin typeface="Montserrat Light" panose="00000400000000000000" pitchFamily="50" charset="0"/>
                        </a:rPr>
                        <a:t>Average</a:t>
                      </a:r>
                    </a:p>
                  </a:txBody>
                  <a:tcPr marL="36000" marR="36000" marT="36000" marB="36000" anchor="ctr">
                    <a:solidFill>
                      <a:schemeClr val="tx2"/>
                    </a:solidFill>
                  </a:tcPr>
                </a:tc>
                <a:tc>
                  <a:txBody>
                    <a:bodyPr/>
                    <a:lstStyle/>
                    <a:p>
                      <a:pPr algn="ctr"/>
                      <a:r>
                        <a:rPr lang="en-NZ" sz="800" dirty="0">
                          <a:solidFill>
                            <a:schemeClr val="tx1">
                              <a:lumMod val="65000"/>
                              <a:lumOff val="35000"/>
                            </a:schemeClr>
                          </a:solidFill>
                          <a:latin typeface="Montserrat Light" panose="00000400000000000000" pitchFamily="50" charset="0"/>
                        </a:rPr>
                        <a:t>(1)</a:t>
                      </a:r>
                    </a:p>
                  </a:txBody>
                  <a:tcPr marL="36000" marR="36000" marT="36000" marB="36000" anchor="ctr"/>
                </a:tc>
                <a:tc>
                  <a:txBody>
                    <a:bodyPr/>
                    <a:lstStyle/>
                    <a:p>
                      <a:pPr algn="ctr"/>
                      <a:r>
                        <a:rPr lang="en-NZ" sz="800" dirty="0">
                          <a:solidFill>
                            <a:schemeClr val="tx1">
                              <a:lumMod val="65000"/>
                              <a:lumOff val="35000"/>
                            </a:schemeClr>
                          </a:solidFill>
                          <a:latin typeface="Montserrat Light" panose="00000400000000000000" pitchFamily="50" charset="0"/>
                        </a:rPr>
                        <a:t>(2)</a:t>
                      </a:r>
                    </a:p>
                  </a:txBody>
                  <a:tcPr marL="36000" marR="36000" marT="36000" marB="36000" anchor="ctr"/>
                </a:tc>
                <a:tc>
                  <a:txBody>
                    <a:bodyPr/>
                    <a:lstStyle/>
                    <a:p>
                      <a:pPr algn="ctr"/>
                      <a:r>
                        <a:rPr lang="en-NZ" sz="800" dirty="0">
                          <a:solidFill>
                            <a:schemeClr val="tx1">
                              <a:lumMod val="65000"/>
                              <a:lumOff val="35000"/>
                            </a:schemeClr>
                          </a:solidFill>
                          <a:latin typeface="Montserrat Light" panose="00000400000000000000" pitchFamily="50" charset="0"/>
                        </a:rPr>
                        <a:t>(3)</a:t>
                      </a:r>
                    </a:p>
                  </a:txBody>
                  <a:tcPr marL="36000" marR="36000" marT="36000" marB="36000" anchor="ctr"/>
                </a:tc>
                <a:tc>
                  <a:txBody>
                    <a:bodyPr/>
                    <a:lstStyle/>
                    <a:p>
                      <a:pPr algn="ctr"/>
                      <a:r>
                        <a:rPr lang="en-NZ" sz="800" dirty="0">
                          <a:solidFill>
                            <a:schemeClr val="tx1">
                              <a:lumMod val="65000"/>
                              <a:lumOff val="35000"/>
                            </a:schemeClr>
                          </a:solidFill>
                          <a:latin typeface="Montserrat Light" panose="00000400000000000000" pitchFamily="50" charset="0"/>
                        </a:rPr>
                        <a:t>(4)</a:t>
                      </a:r>
                    </a:p>
                  </a:txBody>
                  <a:tcPr marL="36000" marR="36000" marT="36000" marB="36000" anchor="ctr"/>
                </a:tc>
                <a:tc>
                  <a:txBody>
                    <a:bodyPr/>
                    <a:lstStyle/>
                    <a:p>
                      <a:pPr algn="ctr"/>
                      <a:r>
                        <a:rPr lang="en-NZ" sz="800" dirty="0">
                          <a:solidFill>
                            <a:schemeClr val="tx1">
                              <a:lumMod val="65000"/>
                              <a:lumOff val="35000"/>
                            </a:schemeClr>
                          </a:solidFill>
                          <a:latin typeface="Montserrat Light" panose="00000400000000000000" pitchFamily="50" charset="0"/>
                        </a:rPr>
                        <a:t>(5)</a:t>
                      </a:r>
                    </a:p>
                  </a:txBody>
                  <a:tcPr marL="36000" marR="36000" marT="36000" marB="36000" anchor="ctr"/>
                </a:tc>
                <a:tc>
                  <a:txBody>
                    <a:bodyPr/>
                    <a:lstStyle/>
                    <a:p>
                      <a:pPr algn="ctr"/>
                      <a:r>
                        <a:rPr lang="en-NZ" sz="800" dirty="0">
                          <a:solidFill>
                            <a:schemeClr val="tx1">
                              <a:lumMod val="65000"/>
                              <a:lumOff val="35000"/>
                            </a:schemeClr>
                          </a:solidFill>
                          <a:latin typeface="Montserrat Light" panose="00000400000000000000" pitchFamily="50" charset="0"/>
                        </a:rPr>
                        <a:t>(6)</a:t>
                      </a:r>
                    </a:p>
                  </a:txBody>
                  <a:tcPr marL="36000" marR="36000" marT="36000" marB="36000" anchor="ctr"/>
                </a:tc>
                <a:tc>
                  <a:txBody>
                    <a:bodyPr/>
                    <a:lstStyle/>
                    <a:p>
                      <a:pPr algn="ctr"/>
                      <a:r>
                        <a:rPr lang="en-NZ" sz="800" dirty="0">
                          <a:solidFill>
                            <a:schemeClr val="tx1">
                              <a:lumMod val="65000"/>
                              <a:lumOff val="35000"/>
                            </a:schemeClr>
                          </a:solidFill>
                          <a:latin typeface="Montserrat Light" panose="00000400000000000000" pitchFamily="50" charset="0"/>
                        </a:rPr>
                        <a:t>(7)</a:t>
                      </a:r>
                    </a:p>
                  </a:txBody>
                  <a:tcPr marL="36000" marR="36000" marT="36000" marB="36000" anchor="ctr"/>
                </a:tc>
                <a:tc>
                  <a:txBody>
                    <a:bodyPr/>
                    <a:lstStyle/>
                    <a:p>
                      <a:pPr algn="ctr"/>
                      <a:r>
                        <a:rPr lang="en-NZ" sz="800" dirty="0">
                          <a:solidFill>
                            <a:schemeClr val="tx1">
                              <a:lumMod val="65000"/>
                              <a:lumOff val="35000"/>
                            </a:schemeClr>
                          </a:solidFill>
                          <a:latin typeface="Montserrat Light" panose="00000400000000000000" pitchFamily="50" charset="0"/>
                        </a:rPr>
                        <a:t>(8)</a:t>
                      </a:r>
                    </a:p>
                  </a:txBody>
                  <a:tcPr marL="36000" marR="36000" marT="36000" marB="36000" anchor="ctr"/>
                </a:tc>
                <a:tc>
                  <a:txBody>
                    <a:bodyPr/>
                    <a:lstStyle/>
                    <a:p>
                      <a:pPr algn="ctr"/>
                      <a:r>
                        <a:rPr lang="en-NZ" sz="800" dirty="0">
                          <a:solidFill>
                            <a:schemeClr val="tx1">
                              <a:lumMod val="65000"/>
                              <a:lumOff val="35000"/>
                            </a:schemeClr>
                          </a:solidFill>
                          <a:latin typeface="Montserrat Light" panose="00000400000000000000" pitchFamily="50" charset="0"/>
                        </a:rPr>
                        <a:t>(9)</a:t>
                      </a:r>
                    </a:p>
                  </a:txBody>
                  <a:tcPr marL="36000" marR="36000" marT="36000" marB="36000" anchor="ctr"/>
                </a:tc>
                <a:tc>
                  <a:txBody>
                    <a:bodyPr/>
                    <a:lstStyle/>
                    <a:p>
                      <a:pPr algn="ctr"/>
                      <a:r>
                        <a:rPr lang="en-NZ" sz="800" dirty="0">
                          <a:solidFill>
                            <a:schemeClr val="tx1">
                              <a:lumMod val="65000"/>
                              <a:lumOff val="35000"/>
                            </a:schemeClr>
                          </a:solidFill>
                          <a:latin typeface="Montserrat Light" panose="00000400000000000000" pitchFamily="50" charset="0"/>
                        </a:rPr>
                        <a:t>(10)</a:t>
                      </a:r>
                    </a:p>
                  </a:txBody>
                  <a:tcPr marL="36000" marR="36000" marT="36000" marB="36000" anchor="ctr"/>
                </a:tc>
                <a:extLst>
                  <a:ext uri="{0D108BD9-81ED-4DB2-BD59-A6C34878D82A}">
                    <a16:rowId xmlns:a16="http://schemas.microsoft.com/office/drawing/2014/main" val="3863430360"/>
                  </a:ext>
                </a:extLst>
              </a:tr>
              <a:tr h="23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800" b="0" dirty="0">
                          <a:solidFill>
                            <a:schemeClr val="tx1">
                              <a:lumMod val="65000"/>
                              <a:lumOff val="35000"/>
                            </a:schemeClr>
                          </a:solidFill>
                          <a:latin typeface="Montserrat" panose="00000500000000000000" pitchFamily="50" charset="0"/>
                        </a:rPr>
                        <a:t>Year Ending March 2021</a:t>
                      </a:r>
                    </a:p>
                  </a:txBody>
                  <a:tcPr marL="72000" marR="72000" marT="36000" marB="36000" anchor="ctr"/>
                </a:tc>
                <a:tc>
                  <a:txBody>
                    <a:bodyPr/>
                    <a:lstStyle/>
                    <a:p>
                      <a:pPr algn="ctr" fontAlgn="b"/>
                      <a:r>
                        <a:rPr lang="hr-HR" sz="800" b="0" i="0" u="none" strike="noStrike" dirty="0">
                          <a:solidFill>
                            <a:schemeClr val="bg1"/>
                          </a:solidFill>
                          <a:effectLst/>
                          <a:latin typeface="Montserrat" charset="0"/>
                          <a:ea typeface="Montserrat" charset="0"/>
                          <a:cs typeface="Montserrat" charset="0"/>
                        </a:rPr>
                        <a:t>8.</a:t>
                      </a:r>
                      <a:r>
                        <a:rPr lang="en-NZ" sz="800" b="0" i="0" u="none" strike="noStrike" dirty="0">
                          <a:solidFill>
                            <a:schemeClr val="bg1"/>
                          </a:solidFill>
                          <a:effectLst/>
                          <a:latin typeface="Montserrat" charset="0"/>
                          <a:ea typeface="Montserrat" charset="0"/>
                          <a:cs typeface="Montserrat" charset="0"/>
                        </a:rPr>
                        <a:t>7</a:t>
                      </a:r>
                      <a:endParaRPr lang="hr-HR" sz="800" b="0" i="0" u="none" strike="noStrike" dirty="0">
                        <a:solidFill>
                          <a:schemeClr val="bg1"/>
                        </a:solidFill>
                        <a:effectLst/>
                        <a:latin typeface="Montserrat" charset="0"/>
                        <a:ea typeface="Montserrat" charset="0"/>
                        <a:cs typeface="Montserrat" charset="0"/>
                      </a:endParaRPr>
                    </a:p>
                  </a:txBody>
                  <a:tcPr marL="12700" marR="12700" marT="12700" marB="0" anchor="ctr">
                    <a:solidFill>
                      <a:schemeClr val="tx2"/>
                    </a:solidFill>
                  </a:tcPr>
                </a:tc>
                <a:tc>
                  <a:txBody>
                    <a:bodyPr/>
                    <a:lstStyle/>
                    <a:p>
                      <a:pPr algn="ctr" fontAlgn="b"/>
                      <a:r>
                        <a:rPr lang="mr-IN" sz="800" b="0" i="0" u="none" strike="noStrike" dirty="0">
                          <a:solidFill>
                            <a:schemeClr val="tx1">
                              <a:lumMod val="65000"/>
                              <a:lumOff val="35000"/>
                            </a:schemeClr>
                          </a:solidFill>
                          <a:effectLst/>
                          <a:latin typeface="Montserrat" charset="0"/>
                          <a:ea typeface="Montserrat" charset="0"/>
                          <a:cs typeface="Montserrat" charset="0"/>
                        </a:rPr>
                        <a:t>0%</a:t>
                      </a:r>
                    </a:p>
                  </a:txBody>
                  <a:tcPr marL="12700" marR="12700" marT="12700" marB="0" anchor="ctr"/>
                </a:tc>
                <a:tc>
                  <a:txBody>
                    <a:bodyPr/>
                    <a:lstStyle/>
                    <a:p>
                      <a:pPr algn="ctr" fontAlgn="b"/>
                      <a:r>
                        <a:rPr lang="mr-IN" sz="800" b="0" i="0" u="none" strike="noStrike" dirty="0">
                          <a:solidFill>
                            <a:schemeClr val="tx1">
                              <a:lumMod val="65000"/>
                              <a:lumOff val="35000"/>
                            </a:schemeClr>
                          </a:solidFill>
                          <a:effectLst/>
                          <a:latin typeface="Montserrat" charset="0"/>
                          <a:ea typeface="Montserrat" charset="0"/>
                          <a:cs typeface="Montserrat" charset="0"/>
                        </a:rPr>
                        <a:t>0%</a:t>
                      </a:r>
                    </a:p>
                  </a:txBody>
                  <a:tcPr marL="12700" marR="12700" marT="12700" marB="0" anchor="ctr"/>
                </a:tc>
                <a:tc>
                  <a:txBody>
                    <a:bodyPr/>
                    <a:lstStyle/>
                    <a:p>
                      <a:pPr algn="ctr" fontAlgn="b"/>
                      <a:r>
                        <a:rPr lang="mr-IN" sz="800" b="0" i="0" u="none" strike="noStrike" dirty="0">
                          <a:solidFill>
                            <a:schemeClr val="tx1">
                              <a:lumMod val="65000"/>
                              <a:lumOff val="35000"/>
                            </a:schemeClr>
                          </a:solidFill>
                          <a:effectLst/>
                          <a:latin typeface="Montserrat" charset="0"/>
                          <a:ea typeface="Montserrat" charset="0"/>
                          <a:cs typeface="Montserrat" charset="0"/>
                        </a:rPr>
                        <a:t>0%</a:t>
                      </a:r>
                    </a:p>
                  </a:txBody>
                  <a:tcPr marL="12700" marR="12700" marT="12700" marB="0" anchor="ctr"/>
                </a:tc>
                <a:tc>
                  <a:txBody>
                    <a:bodyPr/>
                    <a:lstStyle/>
                    <a:p>
                      <a:pPr algn="ctr" fontAlgn="b"/>
                      <a:r>
                        <a:rPr lang="en-AU" sz="800" b="0" i="0" u="none" strike="noStrike" dirty="0">
                          <a:solidFill>
                            <a:schemeClr val="tx1">
                              <a:lumMod val="65000"/>
                              <a:lumOff val="35000"/>
                            </a:schemeClr>
                          </a:solidFill>
                          <a:effectLst/>
                          <a:latin typeface="Montserrat" charset="0"/>
                          <a:ea typeface="Montserrat" charset="0"/>
                          <a:cs typeface="Montserrat" charset="0"/>
                        </a:rPr>
                        <a:t>0</a:t>
                      </a:r>
                      <a:r>
                        <a:rPr lang="mr-IN" sz="800" b="0" i="0" u="none" strike="noStrike" dirty="0">
                          <a:solidFill>
                            <a:schemeClr val="tx1">
                              <a:lumMod val="65000"/>
                              <a:lumOff val="35000"/>
                            </a:schemeClr>
                          </a:solidFill>
                          <a:effectLst/>
                          <a:latin typeface="Montserrat" charset="0"/>
                          <a:ea typeface="Montserrat" charset="0"/>
                          <a:cs typeface="Montserrat" charset="0"/>
                        </a:rPr>
                        <a:t>%</a:t>
                      </a:r>
                    </a:p>
                  </a:txBody>
                  <a:tcPr marL="12700" marR="12700" marT="12700" marB="0" anchor="ctr"/>
                </a:tc>
                <a:tc>
                  <a:txBody>
                    <a:bodyPr/>
                    <a:lstStyle/>
                    <a:p>
                      <a:pPr algn="ctr" fontAlgn="b"/>
                      <a:r>
                        <a:rPr lang="mr-IN" sz="800" b="0" i="0" u="none" strike="noStrike" dirty="0">
                          <a:solidFill>
                            <a:schemeClr val="tx1">
                              <a:lumMod val="65000"/>
                              <a:lumOff val="35000"/>
                            </a:schemeClr>
                          </a:solidFill>
                          <a:effectLst/>
                          <a:latin typeface="Montserrat" charset="0"/>
                          <a:ea typeface="Montserrat" charset="0"/>
                          <a:cs typeface="Montserrat" charset="0"/>
                        </a:rPr>
                        <a:t>2%</a:t>
                      </a:r>
                    </a:p>
                  </a:txBody>
                  <a:tcPr marL="12700" marR="12700" marT="12700" marB="0" anchor="ctr"/>
                </a:tc>
                <a:tc>
                  <a:txBody>
                    <a:bodyPr/>
                    <a:lstStyle/>
                    <a:p>
                      <a:pPr algn="ctr" fontAlgn="b"/>
                      <a:r>
                        <a:rPr lang="en-NZ" sz="800" b="0" i="0" u="none" strike="noStrike" dirty="0">
                          <a:solidFill>
                            <a:schemeClr val="tx1">
                              <a:lumMod val="65000"/>
                              <a:lumOff val="35000"/>
                            </a:schemeClr>
                          </a:solidFill>
                          <a:effectLst/>
                          <a:latin typeface="Montserrat" charset="0"/>
                          <a:ea typeface="Montserrat" charset="0"/>
                          <a:cs typeface="Montserrat" charset="0"/>
                        </a:rPr>
                        <a:t>4</a:t>
                      </a:r>
                      <a:r>
                        <a:rPr lang="mr-IN" sz="800" b="0" i="0" u="none" strike="noStrike" dirty="0">
                          <a:solidFill>
                            <a:schemeClr val="tx1">
                              <a:lumMod val="65000"/>
                              <a:lumOff val="35000"/>
                            </a:schemeClr>
                          </a:solidFill>
                          <a:effectLst/>
                          <a:latin typeface="Montserrat" charset="0"/>
                          <a:ea typeface="Montserrat" charset="0"/>
                          <a:cs typeface="Montserrat" charset="0"/>
                        </a:rPr>
                        <a:t>%</a:t>
                      </a:r>
                    </a:p>
                  </a:txBody>
                  <a:tcPr marL="12700" marR="12700" marT="12700" marB="0" anchor="ctr"/>
                </a:tc>
                <a:tc>
                  <a:txBody>
                    <a:bodyPr/>
                    <a:lstStyle/>
                    <a:p>
                      <a:pPr algn="ctr" fontAlgn="b"/>
                      <a:r>
                        <a:rPr lang="mr-IN" sz="800" b="0" i="0" u="none" strike="noStrike" dirty="0">
                          <a:solidFill>
                            <a:schemeClr val="tx1">
                              <a:lumMod val="65000"/>
                              <a:lumOff val="35000"/>
                            </a:schemeClr>
                          </a:solidFill>
                          <a:effectLst/>
                          <a:latin typeface="Montserrat" charset="0"/>
                          <a:ea typeface="Montserrat" charset="0"/>
                          <a:cs typeface="Montserrat" charset="0"/>
                        </a:rPr>
                        <a:t>1</a:t>
                      </a:r>
                      <a:r>
                        <a:rPr lang="en-NZ" sz="800" b="0" i="0" u="none" strike="noStrike" dirty="0">
                          <a:solidFill>
                            <a:schemeClr val="tx1">
                              <a:lumMod val="65000"/>
                              <a:lumOff val="35000"/>
                            </a:schemeClr>
                          </a:solidFill>
                          <a:effectLst/>
                          <a:latin typeface="Montserrat" charset="0"/>
                          <a:ea typeface="Montserrat" charset="0"/>
                          <a:cs typeface="Montserrat" charset="0"/>
                        </a:rPr>
                        <a:t>0</a:t>
                      </a:r>
                      <a:r>
                        <a:rPr lang="mr-IN" sz="800" b="0" i="0" u="none" strike="noStrike" dirty="0">
                          <a:solidFill>
                            <a:schemeClr val="tx1">
                              <a:lumMod val="65000"/>
                              <a:lumOff val="35000"/>
                            </a:schemeClr>
                          </a:solidFill>
                          <a:effectLst/>
                          <a:latin typeface="Montserrat" charset="0"/>
                          <a:ea typeface="Montserrat" charset="0"/>
                          <a:cs typeface="Montserrat" charset="0"/>
                        </a:rPr>
                        <a:t>%</a:t>
                      </a:r>
                    </a:p>
                  </a:txBody>
                  <a:tcPr marL="12700" marR="12700" marT="12700" marB="0" anchor="ctr"/>
                </a:tc>
                <a:tc>
                  <a:txBody>
                    <a:bodyPr/>
                    <a:lstStyle/>
                    <a:p>
                      <a:pPr algn="ctr" fontAlgn="b"/>
                      <a:r>
                        <a:rPr lang="mr-IN" sz="800" b="0" i="0" u="none" strike="noStrike" dirty="0">
                          <a:solidFill>
                            <a:schemeClr val="tx1">
                              <a:lumMod val="65000"/>
                              <a:lumOff val="35000"/>
                            </a:schemeClr>
                          </a:solidFill>
                          <a:effectLst/>
                          <a:latin typeface="Montserrat" charset="0"/>
                          <a:ea typeface="Montserrat" charset="0"/>
                          <a:cs typeface="Montserrat" charset="0"/>
                        </a:rPr>
                        <a:t>2</a:t>
                      </a:r>
                      <a:r>
                        <a:rPr lang="en-NZ" sz="800" b="0" i="0" u="none" strike="noStrike" dirty="0">
                          <a:solidFill>
                            <a:schemeClr val="tx1">
                              <a:lumMod val="65000"/>
                              <a:lumOff val="35000"/>
                            </a:schemeClr>
                          </a:solidFill>
                          <a:effectLst/>
                          <a:latin typeface="Montserrat" charset="0"/>
                          <a:ea typeface="Montserrat" charset="0"/>
                          <a:cs typeface="Montserrat" charset="0"/>
                        </a:rPr>
                        <a:t>1</a:t>
                      </a:r>
                      <a:r>
                        <a:rPr lang="mr-IN" sz="800" b="0" i="0" u="none" strike="noStrike" dirty="0">
                          <a:solidFill>
                            <a:schemeClr val="tx1">
                              <a:lumMod val="65000"/>
                              <a:lumOff val="35000"/>
                            </a:schemeClr>
                          </a:solidFill>
                          <a:effectLst/>
                          <a:latin typeface="Montserrat" charset="0"/>
                          <a:ea typeface="Montserrat" charset="0"/>
                          <a:cs typeface="Montserrat" charset="0"/>
                        </a:rPr>
                        <a:t>%</a:t>
                      </a:r>
                    </a:p>
                  </a:txBody>
                  <a:tcPr marL="12700" marR="12700" marT="12700" marB="0" anchor="ctr"/>
                </a:tc>
                <a:tc>
                  <a:txBody>
                    <a:bodyPr/>
                    <a:lstStyle/>
                    <a:p>
                      <a:pPr algn="ctr" fontAlgn="b"/>
                      <a:r>
                        <a:rPr lang="mr-IN" sz="800" b="0" i="0" u="none" strike="noStrike" dirty="0">
                          <a:solidFill>
                            <a:schemeClr val="tx1">
                              <a:lumMod val="65000"/>
                              <a:lumOff val="35000"/>
                            </a:schemeClr>
                          </a:solidFill>
                          <a:effectLst/>
                          <a:latin typeface="Montserrat" charset="0"/>
                          <a:ea typeface="Montserrat" charset="0"/>
                          <a:cs typeface="Montserrat" charset="0"/>
                        </a:rPr>
                        <a:t>2</a:t>
                      </a:r>
                      <a:r>
                        <a:rPr lang="en-NZ" sz="800" b="0" i="0" u="none" strike="noStrike" dirty="0">
                          <a:solidFill>
                            <a:schemeClr val="tx1">
                              <a:lumMod val="65000"/>
                              <a:lumOff val="35000"/>
                            </a:schemeClr>
                          </a:solidFill>
                          <a:effectLst/>
                          <a:latin typeface="Montserrat" charset="0"/>
                          <a:ea typeface="Montserrat" charset="0"/>
                          <a:cs typeface="Montserrat" charset="0"/>
                        </a:rPr>
                        <a:t>6</a:t>
                      </a:r>
                      <a:r>
                        <a:rPr lang="mr-IN" sz="800" b="0" i="0" u="none" strike="noStrike" dirty="0">
                          <a:solidFill>
                            <a:schemeClr val="tx1">
                              <a:lumMod val="65000"/>
                              <a:lumOff val="35000"/>
                            </a:schemeClr>
                          </a:solidFill>
                          <a:effectLst/>
                          <a:latin typeface="Montserrat" charset="0"/>
                          <a:ea typeface="Montserrat" charset="0"/>
                          <a:cs typeface="Montserrat" charset="0"/>
                        </a:rPr>
                        <a:t>%</a:t>
                      </a:r>
                    </a:p>
                  </a:txBody>
                  <a:tcPr marL="12700" marR="12700" marT="12700" marB="0" anchor="ctr"/>
                </a:tc>
                <a:tc>
                  <a:txBody>
                    <a:bodyPr/>
                    <a:lstStyle/>
                    <a:p>
                      <a:pPr algn="ctr" fontAlgn="b"/>
                      <a:r>
                        <a:rPr lang="mr-IN" sz="800" b="0" i="0" u="none" strike="noStrike" dirty="0">
                          <a:solidFill>
                            <a:schemeClr val="tx1">
                              <a:lumMod val="65000"/>
                              <a:lumOff val="35000"/>
                            </a:schemeClr>
                          </a:solidFill>
                          <a:effectLst/>
                          <a:latin typeface="Montserrat" charset="0"/>
                          <a:ea typeface="Montserrat" charset="0"/>
                          <a:cs typeface="Montserrat" charset="0"/>
                        </a:rPr>
                        <a:t>3</a:t>
                      </a:r>
                      <a:r>
                        <a:rPr lang="en-NZ" sz="800" b="0" i="0" u="none" strike="noStrike" dirty="0">
                          <a:solidFill>
                            <a:schemeClr val="tx1">
                              <a:lumMod val="65000"/>
                              <a:lumOff val="35000"/>
                            </a:schemeClr>
                          </a:solidFill>
                          <a:effectLst/>
                          <a:latin typeface="Montserrat" charset="0"/>
                          <a:ea typeface="Montserrat" charset="0"/>
                          <a:cs typeface="Montserrat" charset="0"/>
                        </a:rPr>
                        <a:t>7</a:t>
                      </a:r>
                      <a:r>
                        <a:rPr lang="mr-IN" sz="800" b="0" i="0" u="none" strike="noStrike" dirty="0">
                          <a:solidFill>
                            <a:schemeClr val="tx1">
                              <a:lumMod val="65000"/>
                              <a:lumOff val="35000"/>
                            </a:schemeClr>
                          </a:solidFill>
                          <a:effectLst/>
                          <a:latin typeface="Montserrat" charset="0"/>
                          <a:ea typeface="Montserrat" charset="0"/>
                          <a:cs typeface="Montserrat" charset="0"/>
                        </a:rPr>
                        <a:t>%</a:t>
                      </a:r>
                    </a:p>
                  </a:txBody>
                  <a:tcPr marL="12700" marR="12700" marT="12700" marB="0" anchor="ctr"/>
                </a:tc>
                <a:extLst>
                  <a:ext uri="{0D108BD9-81ED-4DB2-BD59-A6C34878D82A}">
                    <a16:rowId xmlns:a16="http://schemas.microsoft.com/office/drawing/2014/main" val="3499770220"/>
                  </a:ext>
                </a:extLst>
              </a:tr>
              <a:tr h="23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800" b="0" dirty="0">
                          <a:solidFill>
                            <a:schemeClr val="tx1">
                              <a:lumMod val="65000"/>
                              <a:lumOff val="35000"/>
                            </a:schemeClr>
                          </a:solidFill>
                          <a:latin typeface="Montserrat" panose="00000500000000000000" pitchFamily="50" charset="0"/>
                        </a:rPr>
                        <a:t>Year Ending March 2022</a:t>
                      </a:r>
                    </a:p>
                  </a:txBody>
                  <a:tcPr marL="72000" marR="72000" marT="36000" marB="36000" anchor="ctr">
                    <a:noFill/>
                  </a:tcPr>
                </a:tc>
                <a:tc>
                  <a:txBody>
                    <a:bodyPr/>
                    <a:lstStyle/>
                    <a:p>
                      <a:pPr algn="ctr" fontAlgn="b"/>
                      <a:r>
                        <a:rPr lang="en-NZ" sz="800" b="0" i="0" u="none" strike="noStrike" dirty="0">
                          <a:solidFill>
                            <a:schemeClr val="bg1"/>
                          </a:solidFill>
                          <a:effectLst/>
                          <a:latin typeface="Montserrat" charset="0"/>
                          <a:ea typeface="Montserrat" charset="0"/>
                          <a:cs typeface="Montserrat" charset="0"/>
                        </a:rPr>
                        <a:t>8.6</a:t>
                      </a:r>
                      <a:endParaRPr lang="hr-HR" sz="800" b="0" i="0" u="none" strike="noStrike" dirty="0">
                        <a:solidFill>
                          <a:schemeClr val="bg1"/>
                        </a:solidFill>
                        <a:effectLst/>
                        <a:latin typeface="Montserrat" charset="0"/>
                        <a:ea typeface="Montserrat" charset="0"/>
                        <a:cs typeface="Montserrat" charset="0"/>
                      </a:endParaRPr>
                    </a:p>
                  </a:txBody>
                  <a:tcPr marL="12700" marR="12700" marT="12700" marB="0" anchor="ctr">
                    <a:solidFill>
                      <a:schemeClr val="tx2"/>
                    </a:solidFill>
                  </a:tcPr>
                </a:tc>
                <a:tc>
                  <a:txBody>
                    <a:bodyPr/>
                    <a:lstStyle/>
                    <a:p>
                      <a:pPr algn="ctr" fontAlgn="b"/>
                      <a:r>
                        <a:rPr lang="mr-IN" sz="800" b="0" i="0" u="none" strike="noStrike" dirty="0">
                          <a:solidFill>
                            <a:schemeClr val="tx1">
                              <a:lumMod val="65000"/>
                              <a:lumOff val="35000"/>
                            </a:schemeClr>
                          </a:solidFill>
                          <a:effectLst/>
                          <a:latin typeface="Montserrat" charset="0"/>
                          <a:ea typeface="Montserrat" charset="0"/>
                          <a:cs typeface="Montserrat" charset="0"/>
                        </a:rPr>
                        <a:t>0%</a:t>
                      </a:r>
                    </a:p>
                  </a:txBody>
                  <a:tcPr marL="12700" marR="12700" marT="12700" marB="0" anchor="ctr">
                    <a:noFill/>
                  </a:tcPr>
                </a:tc>
                <a:tc>
                  <a:txBody>
                    <a:bodyPr/>
                    <a:lstStyle/>
                    <a:p>
                      <a:pPr algn="ctr" fontAlgn="b"/>
                      <a:r>
                        <a:rPr lang="mr-IN" sz="800" b="0" i="0" u="none" strike="noStrike" dirty="0">
                          <a:solidFill>
                            <a:schemeClr val="tx1">
                              <a:lumMod val="65000"/>
                              <a:lumOff val="35000"/>
                            </a:schemeClr>
                          </a:solidFill>
                          <a:effectLst/>
                          <a:latin typeface="Montserrat" charset="0"/>
                          <a:ea typeface="Montserrat" charset="0"/>
                          <a:cs typeface="Montserrat" charset="0"/>
                        </a:rPr>
                        <a:t>0%</a:t>
                      </a:r>
                    </a:p>
                  </a:txBody>
                  <a:tcPr marL="12700" marR="12700" marT="12700" marB="0" anchor="ctr">
                    <a:noFill/>
                  </a:tcPr>
                </a:tc>
                <a:tc>
                  <a:txBody>
                    <a:bodyPr/>
                    <a:lstStyle/>
                    <a:p>
                      <a:pPr algn="ctr" fontAlgn="b"/>
                      <a:r>
                        <a:rPr lang="mr-IN" sz="800" b="0" i="0" u="none" strike="noStrike" dirty="0">
                          <a:solidFill>
                            <a:schemeClr val="tx1">
                              <a:lumMod val="65000"/>
                              <a:lumOff val="35000"/>
                            </a:schemeClr>
                          </a:solidFill>
                          <a:effectLst/>
                          <a:latin typeface="Montserrat" charset="0"/>
                          <a:ea typeface="Montserrat" charset="0"/>
                          <a:cs typeface="Montserrat" charset="0"/>
                        </a:rPr>
                        <a:t>0%</a:t>
                      </a:r>
                    </a:p>
                  </a:txBody>
                  <a:tcPr marL="12700" marR="12700" marT="12700" marB="0" anchor="ctr">
                    <a:noFill/>
                  </a:tcPr>
                </a:tc>
                <a:tc>
                  <a:txBody>
                    <a:bodyPr/>
                    <a:lstStyle/>
                    <a:p>
                      <a:pPr algn="ctr" fontAlgn="b"/>
                      <a:r>
                        <a:rPr lang="en-NZ" sz="800" b="0" i="0" u="none" strike="noStrike" dirty="0">
                          <a:solidFill>
                            <a:schemeClr val="tx1">
                              <a:lumMod val="65000"/>
                              <a:lumOff val="35000"/>
                            </a:schemeClr>
                          </a:solidFill>
                          <a:effectLst/>
                          <a:latin typeface="Montserrat" charset="0"/>
                          <a:ea typeface="Montserrat" charset="0"/>
                          <a:cs typeface="Montserrat" charset="0"/>
                        </a:rPr>
                        <a:t>0</a:t>
                      </a:r>
                      <a:r>
                        <a:rPr lang="mr-IN" sz="800" b="0" i="0" u="none" strike="noStrike" dirty="0">
                          <a:solidFill>
                            <a:schemeClr val="tx1">
                              <a:lumMod val="65000"/>
                              <a:lumOff val="35000"/>
                            </a:schemeClr>
                          </a:solidFill>
                          <a:effectLst/>
                          <a:latin typeface="Montserrat" charset="0"/>
                          <a:ea typeface="Montserrat" charset="0"/>
                          <a:cs typeface="Montserrat" charset="0"/>
                        </a:rPr>
                        <a:t>%</a:t>
                      </a:r>
                    </a:p>
                  </a:txBody>
                  <a:tcPr marL="12700" marR="12700" marT="12700" marB="0" anchor="ctr">
                    <a:noFill/>
                  </a:tcPr>
                </a:tc>
                <a:tc>
                  <a:txBody>
                    <a:bodyPr/>
                    <a:lstStyle/>
                    <a:p>
                      <a:pPr algn="ctr" fontAlgn="b"/>
                      <a:r>
                        <a:rPr lang="en-NZ" sz="800" b="0" i="0" u="none" strike="noStrike" dirty="0">
                          <a:solidFill>
                            <a:schemeClr val="tx1">
                              <a:lumMod val="65000"/>
                              <a:lumOff val="35000"/>
                            </a:schemeClr>
                          </a:solidFill>
                          <a:effectLst/>
                          <a:latin typeface="Montserrat" charset="0"/>
                          <a:ea typeface="Montserrat" charset="0"/>
                          <a:cs typeface="Montserrat" charset="0"/>
                        </a:rPr>
                        <a:t>2</a:t>
                      </a:r>
                      <a:r>
                        <a:rPr lang="mr-IN" sz="800" b="0" i="0" u="none" strike="noStrike" dirty="0">
                          <a:solidFill>
                            <a:schemeClr val="tx1">
                              <a:lumMod val="65000"/>
                              <a:lumOff val="35000"/>
                            </a:schemeClr>
                          </a:solidFill>
                          <a:effectLst/>
                          <a:latin typeface="Montserrat" charset="0"/>
                          <a:ea typeface="Montserrat" charset="0"/>
                          <a:cs typeface="Montserrat" charset="0"/>
                        </a:rPr>
                        <a:t>%</a:t>
                      </a:r>
                    </a:p>
                  </a:txBody>
                  <a:tcPr marL="12700" marR="12700" marT="12700" marB="0" anchor="ctr">
                    <a:noFill/>
                  </a:tcPr>
                </a:tc>
                <a:tc>
                  <a:txBody>
                    <a:bodyPr/>
                    <a:lstStyle/>
                    <a:p>
                      <a:pPr algn="ctr" fontAlgn="b"/>
                      <a:r>
                        <a:rPr lang="en-NZ" sz="800" b="0" i="0" u="none" strike="noStrike" dirty="0">
                          <a:solidFill>
                            <a:schemeClr val="tx1">
                              <a:lumMod val="65000"/>
                              <a:lumOff val="35000"/>
                            </a:schemeClr>
                          </a:solidFill>
                          <a:effectLst/>
                          <a:latin typeface="Montserrat" charset="0"/>
                          <a:ea typeface="Montserrat" charset="0"/>
                          <a:cs typeface="Montserrat" charset="0"/>
                        </a:rPr>
                        <a:t>5</a:t>
                      </a:r>
                      <a:r>
                        <a:rPr lang="mr-IN" sz="800" b="0" i="0" u="none" strike="noStrike" dirty="0">
                          <a:solidFill>
                            <a:schemeClr val="tx1">
                              <a:lumMod val="65000"/>
                              <a:lumOff val="35000"/>
                            </a:schemeClr>
                          </a:solidFill>
                          <a:effectLst/>
                          <a:latin typeface="Montserrat" charset="0"/>
                          <a:ea typeface="Montserrat" charset="0"/>
                          <a:cs typeface="Montserrat" charset="0"/>
                        </a:rPr>
                        <a:t>%</a:t>
                      </a:r>
                    </a:p>
                  </a:txBody>
                  <a:tcPr marL="12700" marR="12700" marT="12700" marB="0" anchor="ctr">
                    <a:noFill/>
                  </a:tcPr>
                </a:tc>
                <a:tc>
                  <a:txBody>
                    <a:bodyPr/>
                    <a:lstStyle/>
                    <a:p>
                      <a:pPr algn="ctr" fontAlgn="b"/>
                      <a:r>
                        <a:rPr lang="mr-IN" sz="800" b="0" i="0" u="none" strike="noStrike" dirty="0">
                          <a:solidFill>
                            <a:schemeClr val="tx1">
                              <a:lumMod val="65000"/>
                              <a:lumOff val="35000"/>
                            </a:schemeClr>
                          </a:solidFill>
                          <a:effectLst/>
                          <a:latin typeface="Montserrat" charset="0"/>
                          <a:ea typeface="Montserrat" charset="0"/>
                          <a:cs typeface="Montserrat" charset="0"/>
                        </a:rPr>
                        <a:t>10%</a:t>
                      </a:r>
                    </a:p>
                  </a:txBody>
                  <a:tcPr marL="12700" marR="12700" marT="12700" marB="0" anchor="ctr">
                    <a:noFill/>
                  </a:tcPr>
                </a:tc>
                <a:tc>
                  <a:txBody>
                    <a:bodyPr/>
                    <a:lstStyle/>
                    <a:p>
                      <a:pPr algn="ctr" fontAlgn="b"/>
                      <a:r>
                        <a:rPr lang="en-NZ" sz="800" b="0" i="0" u="none" strike="noStrike" dirty="0">
                          <a:solidFill>
                            <a:schemeClr val="tx1">
                              <a:lumMod val="65000"/>
                              <a:lumOff val="35000"/>
                            </a:schemeClr>
                          </a:solidFill>
                          <a:effectLst/>
                          <a:latin typeface="Montserrat" charset="0"/>
                          <a:ea typeface="Montserrat" charset="0"/>
                          <a:cs typeface="Montserrat" charset="0"/>
                        </a:rPr>
                        <a:t>25</a:t>
                      </a:r>
                      <a:r>
                        <a:rPr lang="mr-IN" sz="800" b="0" i="0" u="none" strike="noStrike" dirty="0">
                          <a:solidFill>
                            <a:schemeClr val="tx1">
                              <a:lumMod val="65000"/>
                              <a:lumOff val="35000"/>
                            </a:schemeClr>
                          </a:solidFill>
                          <a:effectLst/>
                          <a:latin typeface="Montserrat" charset="0"/>
                          <a:ea typeface="Montserrat" charset="0"/>
                          <a:cs typeface="Montserrat" charset="0"/>
                        </a:rPr>
                        <a:t>%</a:t>
                      </a:r>
                    </a:p>
                  </a:txBody>
                  <a:tcPr marL="12700" marR="12700" marT="12700" marB="0" anchor="ctr">
                    <a:noFill/>
                  </a:tcPr>
                </a:tc>
                <a:tc>
                  <a:txBody>
                    <a:bodyPr/>
                    <a:lstStyle/>
                    <a:p>
                      <a:pPr algn="ctr" fontAlgn="b"/>
                      <a:r>
                        <a:rPr lang="mr-IN" sz="800" b="0" i="0" u="none" strike="noStrike" dirty="0">
                          <a:solidFill>
                            <a:schemeClr val="tx1">
                              <a:lumMod val="65000"/>
                              <a:lumOff val="35000"/>
                            </a:schemeClr>
                          </a:solidFill>
                          <a:effectLst/>
                          <a:latin typeface="Montserrat" charset="0"/>
                          <a:ea typeface="Montserrat" charset="0"/>
                          <a:cs typeface="Montserrat" charset="0"/>
                        </a:rPr>
                        <a:t>2</a:t>
                      </a:r>
                      <a:r>
                        <a:rPr lang="en-NZ" sz="800" b="0" i="0" u="none" strike="noStrike" dirty="0">
                          <a:solidFill>
                            <a:schemeClr val="tx1">
                              <a:lumMod val="65000"/>
                              <a:lumOff val="35000"/>
                            </a:schemeClr>
                          </a:solidFill>
                          <a:effectLst/>
                          <a:latin typeface="Montserrat" charset="0"/>
                          <a:ea typeface="Montserrat" charset="0"/>
                          <a:cs typeface="Montserrat" charset="0"/>
                        </a:rPr>
                        <a:t>3</a:t>
                      </a:r>
                      <a:r>
                        <a:rPr lang="mr-IN" sz="800" b="0" i="0" u="none" strike="noStrike" dirty="0">
                          <a:solidFill>
                            <a:schemeClr val="tx1">
                              <a:lumMod val="65000"/>
                              <a:lumOff val="35000"/>
                            </a:schemeClr>
                          </a:solidFill>
                          <a:effectLst/>
                          <a:latin typeface="Montserrat" charset="0"/>
                          <a:ea typeface="Montserrat" charset="0"/>
                          <a:cs typeface="Montserrat" charset="0"/>
                        </a:rPr>
                        <a:t>%</a:t>
                      </a:r>
                    </a:p>
                  </a:txBody>
                  <a:tcPr marL="12700" marR="12700" marT="12700" marB="0" anchor="ctr">
                    <a:noFill/>
                  </a:tcPr>
                </a:tc>
                <a:tc>
                  <a:txBody>
                    <a:bodyPr/>
                    <a:lstStyle/>
                    <a:p>
                      <a:pPr algn="ctr" fontAlgn="b"/>
                      <a:r>
                        <a:rPr lang="mr-IN" sz="800" b="0" i="0" u="none" strike="noStrike" dirty="0">
                          <a:solidFill>
                            <a:schemeClr val="tx1">
                              <a:lumMod val="65000"/>
                              <a:lumOff val="35000"/>
                            </a:schemeClr>
                          </a:solidFill>
                          <a:effectLst/>
                          <a:latin typeface="Montserrat" charset="0"/>
                          <a:ea typeface="Montserrat" charset="0"/>
                          <a:cs typeface="Montserrat" charset="0"/>
                        </a:rPr>
                        <a:t>3</a:t>
                      </a:r>
                      <a:r>
                        <a:rPr lang="en-NZ" sz="800" b="0" i="0" u="none" strike="noStrike" dirty="0">
                          <a:solidFill>
                            <a:schemeClr val="tx1">
                              <a:lumMod val="65000"/>
                              <a:lumOff val="35000"/>
                            </a:schemeClr>
                          </a:solidFill>
                          <a:effectLst/>
                          <a:latin typeface="Montserrat" charset="0"/>
                          <a:ea typeface="Montserrat" charset="0"/>
                          <a:cs typeface="Montserrat" charset="0"/>
                        </a:rPr>
                        <a:t>4</a:t>
                      </a:r>
                      <a:r>
                        <a:rPr lang="mr-IN" sz="800" b="0" i="0" u="none" strike="noStrike" dirty="0">
                          <a:solidFill>
                            <a:schemeClr val="tx1">
                              <a:lumMod val="65000"/>
                              <a:lumOff val="35000"/>
                            </a:schemeClr>
                          </a:solidFill>
                          <a:effectLst/>
                          <a:latin typeface="Montserrat" charset="0"/>
                          <a:ea typeface="Montserrat" charset="0"/>
                          <a:cs typeface="Montserrat" charset="0"/>
                        </a:rPr>
                        <a:t>%</a:t>
                      </a:r>
                    </a:p>
                  </a:txBody>
                  <a:tcPr marL="12700" marR="12700" marT="12700" marB="0" anchor="ctr">
                    <a:noFill/>
                  </a:tcPr>
                </a:tc>
                <a:extLst>
                  <a:ext uri="{0D108BD9-81ED-4DB2-BD59-A6C34878D82A}">
                    <a16:rowId xmlns:a16="http://schemas.microsoft.com/office/drawing/2014/main" val="3027749527"/>
                  </a:ext>
                </a:extLst>
              </a:tr>
            </a:tbl>
          </a:graphicData>
        </a:graphic>
      </p:graphicFrame>
      <p:sp>
        <p:nvSpPr>
          <p:cNvPr id="8" name="Rectangle 7">
            <a:extLst>
              <a:ext uri="{FF2B5EF4-FFF2-40B4-BE49-F238E27FC236}">
                <a16:creationId xmlns:a16="http://schemas.microsoft.com/office/drawing/2014/main" id="{9538E41E-4452-45B5-ACE0-7531271027EA}"/>
              </a:ext>
            </a:extLst>
          </p:cNvPr>
          <p:cNvSpPr/>
          <p:nvPr/>
        </p:nvSpPr>
        <p:spPr>
          <a:xfrm>
            <a:off x="8696159" y="1820302"/>
            <a:ext cx="718466" cy="338554"/>
          </a:xfrm>
          <a:prstGeom prst="rect">
            <a:avLst/>
          </a:prstGeom>
        </p:spPr>
        <p:txBody>
          <a:bodyPr wrap="none">
            <a:spAutoFit/>
          </a:bodyPr>
          <a:lstStyle/>
          <a:p>
            <a:pPr algn="ctr"/>
            <a:r>
              <a:rPr lang="en-NZ" sz="800" b="1" dirty="0">
                <a:solidFill>
                  <a:schemeClr val="tx1">
                    <a:lumMod val="65000"/>
                    <a:lumOff val="35000"/>
                  </a:schemeClr>
                </a:solidFill>
                <a:latin typeface="Montserrat Light" panose="00000400000000000000" pitchFamily="50" charset="0"/>
              </a:rPr>
              <a:t>Extremely</a:t>
            </a:r>
          </a:p>
          <a:p>
            <a:pPr algn="ctr"/>
            <a:r>
              <a:rPr lang="en-NZ" sz="800" b="1" dirty="0">
                <a:solidFill>
                  <a:schemeClr val="tx1">
                    <a:lumMod val="65000"/>
                    <a:lumOff val="35000"/>
                  </a:schemeClr>
                </a:solidFill>
                <a:latin typeface="Montserrat Light" panose="00000400000000000000" pitchFamily="50" charset="0"/>
              </a:rPr>
              <a:t>satisfied</a:t>
            </a:r>
          </a:p>
        </p:txBody>
      </p:sp>
      <p:sp>
        <p:nvSpPr>
          <p:cNvPr id="9" name="Rectangle 8">
            <a:extLst>
              <a:ext uri="{FF2B5EF4-FFF2-40B4-BE49-F238E27FC236}">
                <a16:creationId xmlns:a16="http://schemas.microsoft.com/office/drawing/2014/main" id="{6A9B42C9-0D57-465E-90ED-FF85159772E3}"/>
              </a:ext>
            </a:extLst>
          </p:cNvPr>
          <p:cNvSpPr/>
          <p:nvPr/>
        </p:nvSpPr>
        <p:spPr>
          <a:xfrm>
            <a:off x="3235477" y="1820302"/>
            <a:ext cx="678391" cy="338554"/>
          </a:xfrm>
          <a:prstGeom prst="rect">
            <a:avLst/>
          </a:prstGeom>
        </p:spPr>
        <p:txBody>
          <a:bodyPr wrap="none">
            <a:spAutoFit/>
          </a:bodyPr>
          <a:lstStyle/>
          <a:p>
            <a:pPr algn="r"/>
            <a:r>
              <a:rPr lang="en-NZ" sz="800" b="1" dirty="0">
                <a:solidFill>
                  <a:schemeClr val="tx1">
                    <a:lumMod val="65000"/>
                    <a:lumOff val="35000"/>
                  </a:schemeClr>
                </a:solidFill>
                <a:latin typeface="Montserrat Light" panose="00000400000000000000" pitchFamily="50" charset="0"/>
              </a:rPr>
              <a:t>Not at all</a:t>
            </a:r>
          </a:p>
          <a:p>
            <a:pPr algn="ctr"/>
            <a:r>
              <a:rPr lang="en-NZ" sz="800" b="1" dirty="0">
                <a:solidFill>
                  <a:schemeClr val="tx1">
                    <a:lumMod val="65000"/>
                    <a:lumOff val="35000"/>
                  </a:schemeClr>
                </a:solidFill>
                <a:latin typeface="Montserrat Light" panose="00000400000000000000" pitchFamily="50" charset="0"/>
              </a:rPr>
              <a:t>satisfied</a:t>
            </a:r>
          </a:p>
        </p:txBody>
      </p:sp>
      <p:sp>
        <p:nvSpPr>
          <p:cNvPr id="10" name="TextBox 9">
            <a:extLst>
              <a:ext uri="{FF2B5EF4-FFF2-40B4-BE49-F238E27FC236}">
                <a16:creationId xmlns:a16="http://schemas.microsoft.com/office/drawing/2014/main" id="{139E253C-FE32-409F-9BD1-0EAD5B65A689}"/>
              </a:ext>
            </a:extLst>
          </p:cNvPr>
          <p:cNvSpPr txBox="1"/>
          <p:nvPr/>
        </p:nvSpPr>
        <p:spPr>
          <a:xfrm>
            <a:off x="1044448" y="3686907"/>
            <a:ext cx="2614765" cy="338554"/>
          </a:xfrm>
          <a:prstGeom prst="rect">
            <a:avLst/>
          </a:prstGeom>
          <a:noFill/>
        </p:spPr>
        <p:txBody>
          <a:bodyPr wrap="square" rtlCol="0">
            <a:spAutoFit/>
          </a:bodyPr>
          <a:lstStyle/>
          <a:p>
            <a:pPr algn="ctr"/>
            <a:r>
              <a:rPr lang="en-NZ" sz="1600" b="1" dirty="0">
                <a:solidFill>
                  <a:srgbClr val="44546A"/>
                </a:solidFill>
                <a:latin typeface="Bebas Neue Bold" panose="020B0606020202050201" pitchFamily="34" charset="0"/>
              </a:rPr>
              <a:t>SATISFACTION BY AGE</a:t>
            </a:r>
          </a:p>
        </p:txBody>
      </p:sp>
      <p:graphicFrame>
        <p:nvGraphicFramePr>
          <p:cNvPr id="13" name="Chart 12"/>
          <p:cNvGraphicFramePr/>
          <p:nvPr/>
        </p:nvGraphicFramePr>
        <p:xfrm>
          <a:off x="806881" y="3875848"/>
          <a:ext cx="4116990" cy="30529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p:cNvGraphicFramePr>
            <a:graphicFrameLocks noGrp="1"/>
          </p:cNvGraphicFramePr>
          <p:nvPr/>
        </p:nvGraphicFramePr>
        <p:xfrm>
          <a:off x="3745322" y="4033158"/>
          <a:ext cx="403942" cy="1692000"/>
        </p:xfrm>
        <a:graphic>
          <a:graphicData uri="http://schemas.openxmlformats.org/drawingml/2006/table">
            <a:tbl>
              <a:tblPr firstRow="1" bandRow="1">
                <a:tableStyleId>{5C22544A-7EE6-4342-B048-85BDC9FD1C3A}</a:tableStyleId>
              </a:tblPr>
              <a:tblGrid>
                <a:gridCol w="403942">
                  <a:extLst>
                    <a:ext uri="{9D8B030D-6E8A-4147-A177-3AD203B41FA5}">
                      <a16:colId xmlns:a16="http://schemas.microsoft.com/office/drawing/2014/main" val="20000"/>
                    </a:ext>
                  </a:extLst>
                </a:gridCol>
              </a:tblGrid>
              <a:tr h="282000">
                <a:tc>
                  <a:txBody>
                    <a:bodyPr/>
                    <a:lstStyle/>
                    <a:p>
                      <a:pPr algn="ctr"/>
                      <a:r>
                        <a:rPr lang="en-US" sz="800" b="0" dirty="0">
                          <a:solidFill>
                            <a:schemeClr val="tx1">
                              <a:lumMod val="65000"/>
                              <a:lumOff val="35000"/>
                            </a:schemeClr>
                          </a:solidFill>
                          <a:latin typeface="Montserrat" charset="0"/>
                          <a:ea typeface="Montserrat" charset="0"/>
                          <a:cs typeface="Montserrat" charset="0"/>
                        </a:rPr>
                        <a:t>8.2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2000">
                <a:tc>
                  <a:txBody>
                    <a:bodyPr/>
                    <a:lstStyle/>
                    <a:p>
                      <a:pPr algn="ctr"/>
                      <a:r>
                        <a:rPr lang="en-US" sz="800" b="0" dirty="0">
                          <a:solidFill>
                            <a:schemeClr val="tx1">
                              <a:lumMod val="65000"/>
                              <a:lumOff val="35000"/>
                            </a:schemeClr>
                          </a:solidFill>
                          <a:latin typeface="Montserrat" charset="0"/>
                          <a:ea typeface="Montserrat" charset="0"/>
                          <a:cs typeface="Montserrat" charset="0"/>
                        </a:rPr>
                        <a:t>8.3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2000">
                <a:tc>
                  <a:txBody>
                    <a:bodyPr/>
                    <a:lstStyle/>
                    <a:p>
                      <a:pPr algn="ctr"/>
                      <a:r>
                        <a:rPr lang="en-US" sz="800" b="0" dirty="0">
                          <a:solidFill>
                            <a:schemeClr val="tx1">
                              <a:lumMod val="65000"/>
                              <a:lumOff val="35000"/>
                            </a:schemeClr>
                          </a:solidFill>
                          <a:latin typeface="Montserrat" charset="0"/>
                          <a:ea typeface="Montserrat" charset="0"/>
                          <a:cs typeface="Montserrat" charset="0"/>
                        </a:rPr>
                        <a:t>8.5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2000">
                <a:tc>
                  <a:txBody>
                    <a:bodyPr/>
                    <a:lstStyle/>
                    <a:p>
                      <a:pPr algn="ctr"/>
                      <a:r>
                        <a:rPr lang="en-US" sz="800" b="0" dirty="0">
                          <a:solidFill>
                            <a:schemeClr val="tx1">
                              <a:lumMod val="65000"/>
                              <a:lumOff val="35000"/>
                            </a:schemeClr>
                          </a:solidFill>
                          <a:latin typeface="Montserrat" charset="0"/>
                          <a:ea typeface="Montserrat" charset="0"/>
                          <a:cs typeface="Montserrat" charset="0"/>
                        </a:rPr>
                        <a:t>8.7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2000">
                <a:tc>
                  <a:txBody>
                    <a:bodyPr/>
                    <a:lstStyle/>
                    <a:p>
                      <a:pPr algn="ctr"/>
                      <a:r>
                        <a:rPr lang="en-US" sz="800" b="0" dirty="0">
                          <a:solidFill>
                            <a:schemeClr val="tx1">
                              <a:lumMod val="65000"/>
                              <a:lumOff val="35000"/>
                            </a:schemeClr>
                          </a:solidFill>
                          <a:latin typeface="Montserrat" charset="0"/>
                          <a:ea typeface="Montserrat" charset="0"/>
                          <a:cs typeface="Montserrat" charset="0"/>
                        </a:rPr>
                        <a:t>9.1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82000">
                <a:tc>
                  <a:txBody>
                    <a:bodyPr/>
                    <a:lstStyle/>
                    <a:p>
                      <a:pPr algn="ctr"/>
                      <a:r>
                        <a:rPr lang="en-US" sz="800" b="0" dirty="0">
                          <a:solidFill>
                            <a:schemeClr val="tx1">
                              <a:lumMod val="65000"/>
                              <a:lumOff val="35000"/>
                            </a:schemeClr>
                          </a:solidFill>
                          <a:latin typeface="Montserrat" charset="0"/>
                          <a:ea typeface="Montserrat" charset="0"/>
                          <a:cs typeface="Montserrat" charset="0"/>
                        </a:rPr>
                        <a:t>9.0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3" name="TextBox 2"/>
          <p:cNvSpPr txBox="1"/>
          <p:nvPr/>
        </p:nvSpPr>
        <p:spPr>
          <a:xfrm>
            <a:off x="3391771" y="3867761"/>
            <a:ext cx="1111045" cy="215444"/>
          </a:xfrm>
          <a:prstGeom prst="rect">
            <a:avLst/>
          </a:prstGeom>
          <a:noFill/>
        </p:spPr>
        <p:txBody>
          <a:bodyPr wrap="square" rtlCol="0">
            <a:spAutoFit/>
          </a:bodyPr>
          <a:lstStyle/>
          <a:p>
            <a:pPr algn="ctr"/>
            <a:r>
              <a:rPr lang="en-US" sz="800" dirty="0">
                <a:solidFill>
                  <a:schemeClr val="tx1">
                    <a:lumMod val="65000"/>
                    <a:lumOff val="35000"/>
                  </a:schemeClr>
                </a:solidFill>
                <a:latin typeface="Montserrat" charset="0"/>
                <a:ea typeface="Montserrat" charset="0"/>
                <a:cs typeface="Montserrat" charset="0"/>
              </a:rPr>
              <a:t>Average</a:t>
            </a:r>
          </a:p>
        </p:txBody>
      </p:sp>
      <p:graphicFrame>
        <p:nvGraphicFramePr>
          <p:cNvPr id="21" name="Chart 20"/>
          <p:cNvGraphicFramePr/>
          <p:nvPr/>
        </p:nvGraphicFramePr>
        <p:xfrm>
          <a:off x="5262565" y="3919220"/>
          <a:ext cx="4116990" cy="30529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Table 23"/>
          <p:cNvGraphicFramePr>
            <a:graphicFrameLocks noGrp="1"/>
          </p:cNvGraphicFramePr>
          <p:nvPr/>
        </p:nvGraphicFramePr>
        <p:xfrm>
          <a:off x="8627326" y="4033158"/>
          <a:ext cx="403942" cy="1727999"/>
        </p:xfrm>
        <a:graphic>
          <a:graphicData uri="http://schemas.openxmlformats.org/drawingml/2006/table">
            <a:tbl>
              <a:tblPr firstRow="1" bandRow="1">
                <a:tableStyleId>{5C22544A-7EE6-4342-B048-85BDC9FD1C3A}</a:tableStyleId>
              </a:tblPr>
              <a:tblGrid>
                <a:gridCol w="403942">
                  <a:extLst>
                    <a:ext uri="{9D8B030D-6E8A-4147-A177-3AD203B41FA5}">
                      <a16:colId xmlns:a16="http://schemas.microsoft.com/office/drawing/2014/main" val="20000"/>
                    </a:ext>
                  </a:extLst>
                </a:gridCol>
              </a:tblGrid>
              <a:tr h="246857">
                <a:tc>
                  <a:txBody>
                    <a:bodyPr/>
                    <a:lstStyle/>
                    <a:p>
                      <a:pPr marL="0" algn="ctr" defTabSz="914400" rtl="0" eaLnBrk="1" fontAlgn="b" latinLnBrk="0" hangingPunct="1"/>
                      <a:r>
                        <a:rPr lang="en-NZ" sz="800" b="0" kern="1200" dirty="0">
                          <a:solidFill>
                            <a:schemeClr val="tx1">
                              <a:lumMod val="65000"/>
                              <a:lumOff val="35000"/>
                            </a:schemeClr>
                          </a:solidFill>
                          <a:latin typeface="Montserrat" charset="0"/>
                        </a:rPr>
                        <a:t>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6857">
                <a:tc>
                  <a:txBody>
                    <a:bodyPr/>
                    <a:lstStyle/>
                    <a:p>
                      <a:pPr marL="0" algn="ctr" defTabSz="914400" rtl="0" eaLnBrk="1" fontAlgn="b" latinLnBrk="0" hangingPunct="1"/>
                      <a:r>
                        <a:rPr lang="en-NZ" sz="800" b="0" kern="1200" dirty="0">
                          <a:solidFill>
                            <a:schemeClr val="tx1">
                              <a:lumMod val="65000"/>
                              <a:lumOff val="35000"/>
                            </a:schemeClr>
                          </a:solidFill>
                          <a:latin typeface="Montserrat" charset="0"/>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6857">
                <a:tc>
                  <a:txBody>
                    <a:bodyPr/>
                    <a:lstStyle/>
                    <a:p>
                      <a:pPr marL="0" algn="ctr" defTabSz="914400" rtl="0" eaLnBrk="1" fontAlgn="b" latinLnBrk="0" hangingPunct="1"/>
                      <a:r>
                        <a:rPr lang="en-NZ" sz="800" b="0" kern="1200" dirty="0">
                          <a:solidFill>
                            <a:schemeClr val="tx1">
                              <a:lumMod val="65000"/>
                              <a:lumOff val="35000"/>
                            </a:schemeClr>
                          </a:solidFill>
                          <a:latin typeface="Montserrat" charset="0"/>
                        </a:rPr>
                        <a:t>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6857">
                <a:tc>
                  <a:txBody>
                    <a:bodyPr/>
                    <a:lstStyle/>
                    <a:p>
                      <a:pPr marL="0" algn="ctr" defTabSz="914400" rtl="0" eaLnBrk="1" fontAlgn="b" latinLnBrk="0" hangingPunct="1"/>
                      <a:r>
                        <a:rPr lang="en-NZ" sz="800" b="0" kern="1200" dirty="0">
                          <a:solidFill>
                            <a:schemeClr val="tx1">
                              <a:lumMod val="65000"/>
                              <a:lumOff val="35000"/>
                            </a:schemeClr>
                          </a:solidFill>
                          <a:latin typeface="Montserrat" charset="0"/>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46857">
                <a:tc>
                  <a:txBody>
                    <a:bodyPr/>
                    <a:lstStyle/>
                    <a:p>
                      <a:pPr marL="0" algn="ctr" defTabSz="914400" rtl="0" eaLnBrk="1" fontAlgn="b" latinLnBrk="0" hangingPunct="1"/>
                      <a:r>
                        <a:rPr lang="en-NZ" sz="800" b="0" kern="1200" dirty="0">
                          <a:solidFill>
                            <a:schemeClr val="tx1">
                              <a:lumMod val="65000"/>
                              <a:lumOff val="35000"/>
                            </a:schemeClr>
                          </a:solidFill>
                          <a:latin typeface="Montserrat" charset="0"/>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46857">
                <a:tc>
                  <a:txBody>
                    <a:bodyPr/>
                    <a:lstStyle/>
                    <a:p>
                      <a:pPr marL="0" algn="ctr" defTabSz="914400" rtl="0" eaLnBrk="1" fontAlgn="b" latinLnBrk="0" hangingPunct="1"/>
                      <a:r>
                        <a:rPr lang="en-NZ" sz="800" b="0" kern="1200" dirty="0">
                          <a:solidFill>
                            <a:schemeClr val="tx1">
                              <a:lumMod val="65000"/>
                              <a:lumOff val="35000"/>
                            </a:schemeClr>
                          </a:solidFill>
                          <a:latin typeface="Montserrat" charset="0"/>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46857">
                <a:tc>
                  <a:txBody>
                    <a:bodyPr/>
                    <a:lstStyle/>
                    <a:p>
                      <a:pPr marL="0" algn="ctr" defTabSz="914400" rtl="0" eaLnBrk="1" fontAlgn="b" latinLnBrk="0" hangingPunct="1"/>
                      <a:r>
                        <a:rPr lang="en-NZ" sz="800" b="0" kern="1200" dirty="0">
                          <a:solidFill>
                            <a:schemeClr val="tx1">
                              <a:lumMod val="65000"/>
                              <a:lumOff val="35000"/>
                            </a:schemeClr>
                          </a:solidFill>
                          <a:latin typeface="Montserrat" charset="0"/>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25" name="TextBox 24"/>
          <p:cNvSpPr txBox="1"/>
          <p:nvPr/>
        </p:nvSpPr>
        <p:spPr>
          <a:xfrm>
            <a:off x="8258441" y="3867954"/>
            <a:ext cx="1111045" cy="215444"/>
          </a:xfrm>
          <a:prstGeom prst="rect">
            <a:avLst/>
          </a:prstGeom>
          <a:noFill/>
        </p:spPr>
        <p:txBody>
          <a:bodyPr wrap="square" rtlCol="0" anchor="ctr">
            <a:spAutoFit/>
          </a:bodyPr>
          <a:lstStyle/>
          <a:p>
            <a:pPr algn="ctr"/>
            <a:r>
              <a:rPr lang="en-US" sz="800" dirty="0">
                <a:solidFill>
                  <a:schemeClr val="tx1">
                    <a:lumMod val="65000"/>
                    <a:lumOff val="35000"/>
                  </a:schemeClr>
                </a:solidFill>
                <a:latin typeface="Montserrat" charset="0"/>
                <a:ea typeface="Montserrat" charset="0"/>
                <a:cs typeface="Montserrat" charset="0"/>
              </a:rPr>
              <a:t>Average</a:t>
            </a:r>
          </a:p>
        </p:txBody>
      </p:sp>
      <p:sp>
        <p:nvSpPr>
          <p:cNvPr id="26" name="TextBox 25">
            <a:extLst>
              <a:ext uri="{FF2B5EF4-FFF2-40B4-BE49-F238E27FC236}">
                <a16:creationId xmlns:a16="http://schemas.microsoft.com/office/drawing/2014/main" id="{139E253C-FE32-409F-9BD1-0EAD5B65A689}"/>
              </a:ext>
            </a:extLst>
          </p:cNvPr>
          <p:cNvSpPr txBox="1"/>
          <p:nvPr/>
        </p:nvSpPr>
        <p:spPr>
          <a:xfrm>
            <a:off x="5633607" y="3686907"/>
            <a:ext cx="2614765" cy="338554"/>
          </a:xfrm>
          <a:prstGeom prst="rect">
            <a:avLst/>
          </a:prstGeom>
          <a:noFill/>
        </p:spPr>
        <p:txBody>
          <a:bodyPr wrap="square" rtlCol="0">
            <a:spAutoFit/>
          </a:bodyPr>
          <a:lstStyle/>
          <a:p>
            <a:pPr algn="ctr"/>
            <a:r>
              <a:rPr lang="en-NZ" sz="1600" b="1" dirty="0">
                <a:solidFill>
                  <a:srgbClr val="44546A"/>
                </a:solidFill>
                <a:latin typeface="Bebas Neue Bold" panose="020B0606020202050201" pitchFamily="34" charset="0"/>
              </a:rPr>
              <a:t>SATISFACTION BY LENGTH OF TRIP</a:t>
            </a:r>
          </a:p>
        </p:txBody>
      </p:sp>
      <p:sp>
        <p:nvSpPr>
          <p:cNvPr id="18" name="TextBox 17">
            <a:extLst>
              <a:ext uri="{FF2B5EF4-FFF2-40B4-BE49-F238E27FC236}">
                <a16:creationId xmlns:a16="http://schemas.microsoft.com/office/drawing/2014/main" id="{2AF6E264-A1DF-5309-758C-010F3A160D67}"/>
              </a:ext>
            </a:extLst>
          </p:cNvPr>
          <p:cNvSpPr txBox="1"/>
          <p:nvPr/>
        </p:nvSpPr>
        <p:spPr>
          <a:xfrm>
            <a:off x="453000" y="629373"/>
            <a:ext cx="5526459" cy="253916"/>
          </a:xfrm>
          <a:prstGeom prst="rect">
            <a:avLst/>
          </a:prstGeom>
          <a:noFill/>
        </p:spPr>
        <p:txBody>
          <a:bodyPr wrap="square" rtlCol="0">
            <a:spAutoFit/>
          </a:bodyPr>
          <a:lstStyle/>
          <a:p>
            <a:r>
              <a:rPr lang="en-NZ" sz="1050" dirty="0">
                <a:solidFill>
                  <a:schemeClr val="bg1">
                    <a:lumMod val="75000"/>
                  </a:schemeClr>
                </a:solidFill>
                <a:latin typeface="Montserrat" panose="00000500000000000000" pitchFamily="50" charset="0"/>
              </a:rPr>
              <a:t>DOMESTIC VISITOR </a:t>
            </a:r>
            <a:r>
              <a:rPr lang="en-NZ" sz="1050" dirty="0">
                <a:solidFill>
                  <a:srgbClr val="BFBFBF"/>
                </a:solidFill>
                <a:latin typeface="Montserrat" panose="00000500000000000000" pitchFamily="50" charset="0"/>
              </a:rPr>
              <a:t>SATISFACTION</a:t>
            </a:r>
            <a:r>
              <a:rPr lang="en-NZ" sz="1050" dirty="0">
                <a:solidFill>
                  <a:schemeClr val="bg1">
                    <a:lumMod val="75000"/>
                  </a:schemeClr>
                </a:solidFill>
                <a:latin typeface="Montserrat" panose="00000500000000000000" pitchFamily="50" charset="0"/>
              </a:rPr>
              <a:t> (YE MARCH 2022)</a:t>
            </a:r>
          </a:p>
        </p:txBody>
      </p:sp>
      <p:sp>
        <p:nvSpPr>
          <p:cNvPr id="20" name="TextBox 19">
            <a:extLst>
              <a:ext uri="{FF2B5EF4-FFF2-40B4-BE49-F238E27FC236}">
                <a16:creationId xmlns:a16="http://schemas.microsoft.com/office/drawing/2014/main" id="{846E811E-F76B-D403-F116-EADBB019F4C3}"/>
              </a:ext>
            </a:extLst>
          </p:cNvPr>
          <p:cNvSpPr txBox="1"/>
          <p:nvPr/>
        </p:nvSpPr>
        <p:spPr>
          <a:xfrm>
            <a:off x="1977516" y="6357014"/>
            <a:ext cx="7577905" cy="215444"/>
          </a:xfrm>
          <a:prstGeom prst="rect">
            <a:avLst/>
          </a:prstGeom>
          <a:noFill/>
        </p:spPr>
        <p:txBody>
          <a:bodyPr wrap="square" rtlCol="0">
            <a:spAutoFit/>
          </a:bodyPr>
          <a:lstStyle/>
          <a:p>
            <a:pPr algn="r"/>
            <a:r>
              <a:rPr lang="en-NZ" sz="800" b="1" dirty="0">
                <a:solidFill>
                  <a:schemeClr val="tx1">
                    <a:lumMod val="50000"/>
                    <a:lumOff val="50000"/>
                  </a:schemeClr>
                </a:solidFill>
                <a:latin typeface="Montserrat Light" panose="00000400000000000000" pitchFamily="50" charset="0"/>
              </a:rPr>
              <a:t>Base: NZ residents who travelled domestically for leisure during the 12 months prior to survey completion (n=2,273)</a:t>
            </a:r>
            <a:endParaRPr lang="en-NZ" sz="400" dirty="0">
              <a:solidFill>
                <a:schemeClr val="tx1">
                  <a:lumMod val="50000"/>
                  <a:lumOff val="50000"/>
                </a:schemeClr>
              </a:solidFill>
              <a:latin typeface="Montserrat Light" panose="00000400000000000000" pitchFamily="50" charset="0"/>
            </a:endParaRPr>
          </a:p>
        </p:txBody>
      </p:sp>
    </p:spTree>
    <p:extLst>
      <p:ext uri="{BB962C8B-B14F-4D97-AF65-F5344CB8AC3E}">
        <p14:creationId xmlns:p14="http://schemas.microsoft.com/office/powerpoint/2010/main" val="2003943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AED5948F-EA34-4B24-9A7E-DE276474D7EC}"/>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146598" y="1883762"/>
            <a:ext cx="3573475" cy="4565120"/>
          </a:xfrm>
          <a:prstGeom prst="rect">
            <a:avLst/>
          </a:prstGeom>
          <a:solidFill>
            <a:schemeClr val="bg1"/>
          </a:solidFill>
        </p:spPr>
      </p:pic>
      <p:pic>
        <p:nvPicPr>
          <p:cNvPr id="21" name="Picture 20">
            <a:extLst>
              <a:ext uri="{FF2B5EF4-FFF2-40B4-BE49-F238E27FC236}">
                <a16:creationId xmlns:a16="http://schemas.microsoft.com/office/drawing/2014/main" id="{AED5948F-EA34-4B24-9A7E-DE276474D7EC}"/>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166263" y="1882673"/>
            <a:ext cx="3573475" cy="4565120"/>
          </a:xfrm>
          <a:prstGeom prst="rect">
            <a:avLst/>
          </a:prstGeom>
          <a:solidFill>
            <a:schemeClr val="bg1"/>
          </a:solidFill>
        </p:spPr>
      </p:pic>
      <p:sp>
        <p:nvSpPr>
          <p:cNvPr id="6" name="TextBox 5">
            <a:extLst>
              <a:ext uri="{FF2B5EF4-FFF2-40B4-BE49-F238E27FC236}">
                <a16:creationId xmlns:a16="http://schemas.microsoft.com/office/drawing/2014/main" id="{A58AFC95-2167-4E10-8B59-51995BD3DC22}"/>
              </a:ext>
            </a:extLst>
          </p:cNvPr>
          <p:cNvSpPr txBox="1"/>
          <p:nvPr/>
        </p:nvSpPr>
        <p:spPr>
          <a:xfrm>
            <a:off x="453000" y="824431"/>
            <a:ext cx="5357250" cy="461665"/>
          </a:xfrm>
          <a:prstGeom prst="rect">
            <a:avLst/>
          </a:prstGeom>
          <a:noFill/>
        </p:spPr>
        <p:txBody>
          <a:bodyPr wrap="square" rtlCol="0">
            <a:spAutoFit/>
          </a:bodyPr>
          <a:lstStyle/>
          <a:p>
            <a:r>
              <a:rPr lang="en-NZ" sz="2400" b="1" dirty="0">
                <a:solidFill>
                  <a:schemeClr val="bg1">
                    <a:lumMod val="50000"/>
                  </a:schemeClr>
                </a:solidFill>
                <a:latin typeface="Bebas Neue Bold" panose="020B0606020202050201" pitchFamily="34" charset="0"/>
              </a:rPr>
              <a:t>OVERALL satisfaction</a:t>
            </a:r>
          </a:p>
        </p:txBody>
      </p:sp>
      <p:sp>
        <p:nvSpPr>
          <p:cNvPr id="12" name="Rectangle 11">
            <a:extLst>
              <a:ext uri="{FF2B5EF4-FFF2-40B4-BE49-F238E27FC236}">
                <a16:creationId xmlns:a16="http://schemas.microsoft.com/office/drawing/2014/main" id="{49594ACA-D0F7-4814-92B4-FAA234B09CCC}"/>
              </a:ext>
            </a:extLst>
          </p:cNvPr>
          <p:cNvSpPr/>
          <p:nvPr/>
        </p:nvSpPr>
        <p:spPr>
          <a:xfrm>
            <a:off x="0" y="1323975"/>
            <a:ext cx="7560000"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lvl="0"/>
            <a:r>
              <a:rPr lang="en-NZ" sz="800" dirty="0">
                <a:latin typeface="Montserrat Light" panose="00000400000000000000" pitchFamily="50" charset="0"/>
              </a:rPr>
              <a:t>On a scale of 1 (not at all satisfied) to 10 (extremely satisfied), how satisfied were you with your overall experience on your last overnight trip within New Zealand?</a:t>
            </a:r>
          </a:p>
        </p:txBody>
      </p:sp>
      <p:graphicFrame>
        <p:nvGraphicFramePr>
          <p:cNvPr id="15" name="Chart 14"/>
          <p:cNvGraphicFramePr/>
          <p:nvPr>
            <p:extLst>
              <p:ext uri="{D42A27DB-BD31-4B8C-83A1-F6EECF244321}">
                <p14:modId xmlns:p14="http://schemas.microsoft.com/office/powerpoint/2010/main" val="3562488960"/>
              </p:ext>
            </p:extLst>
          </p:nvPr>
        </p:nvGraphicFramePr>
        <p:xfrm>
          <a:off x="453000" y="2297586"/>
          <a:ext cx="3280454" cy="33369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458599108"/>
              </p:ext>
            </p:extLst>
          </p:nvPr>
        </p:nvGraphicFramePr>
        <p:xfrm>
          <a:off x="3336418" y="2434641"/>
          <a:ext cx="403942" cy="2765496"/>
        </p:xfrm>
        <a:graphic>
          <a:graphicData uri="http://schemas.openxmlformats.org/drawingml/2006/table">
            <a:tbl>
              <a:tblPr firstRow="1" bandRow="1">
                <a:tableStyleId>{5C22544A-7EE6-4342-B048-85BDC9FD1C3A}</a:tableStyleId>
              </a:tblPr>
              <a:tblGrid>
                <a:gridCol w="403942">
                  <a:extLst>
                    <a:ext uri="{9D8B030D-6E8A-4147-A177-3AD203B41FA5}">
                      <a16:colId xmlns:a16="http://schemas.microsoft.com/office/drawing/2014/main" val="20000"/>
                    </a:ext>
                  </a:extLst>
                </a:gridCol>
              </a:tblGrid>
              <a:tr h="230458">
                <a:tc>
                  <a:txBody>
                    <a:bodyPr/>
                    <a:lstStyle/>
                    <a:p>
                      <a:pPr algn="ctr" fontAlgn="b"/>
                      <a:r>
                        <a:rPr lang="en-NZ" sz="800" b="0" i="0" u="none" strike="noStrike" dirty="0">
                          <a:solidFill>
                            <a:srgbClr val="7F7F7F"/>
                          </a:solidFill>
                          <a:effectLst/>
                          <a:latin typeface="Montserrat" charset="0"/>
                          <a:ea typeface="Montserrat" charset="0"/>
                          <a:cs typeface="Montserrat" charset="0"/>
                        </a:rPr>
                        <a:t>8.6</a:t>
                      </a:r>
                      <a:endParaRPr lang="hr-HR" sz="800" b="0" i="0" u="none" strike="noStrike" dirty="0">
                        <a:solidFill>
                          <a:srgbClr val="7F7F7F"/>
                        </a:solidFill>
                        <a:effectLst/>
                        <a:latin typeface="Montserrat" charset="0"/>
                        <a:ea typeface="Montserrat" charset="0"/>
                        <a:cs typeface="Montserrat" charset="0"/>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0458">
                <a:tc>
                  <a:txBody>
                    <a:bodyPr/>
                    <a:lstStyle/>
                    <a:p>
                      <a:pPr algn="ctr" fontAlgn="b"/>
                      <a:r>
                        <a:rPr lang="en-NZ" sz="800" b="0" i="0" u="none" strike="noStrike" dirty="0">
                          <a:solidFill>
                            <a:srgbClr val="7F7F7F"/>
                          </a:solidFill>
                          <a:effectLst/>
                          <a:latin typeface="Montserrat" charset="0"/>
                          <a:ea typeface="Montserrat" charset="0"/>
                          <a:cs typeface="Montserrat" charset="0"/>
                        </a:rPr>
                        <a:t>8.6</a:t>
                      </a:r>
                      <a:endParaRPr lang="hr-HR" sz="800" b="0" i="0" u="none" strike="noStrike" dirty="0">
                        <a:solidFill>
                          <a:srgbClr val="7F7F7F"/>
                        </a:solidFill>
                        <a:effectLst/>
                        <a:latin typeface="Montserrat" charset="0"/>
                        <a:ea typeface="Montserrat" charset="0"/>
                        <a:cs typeface="Montserrat" charset="0"/>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30458">
                <a:tc>
                  <a:txBody>
                    <a:bodyPr/>
                    <a:lstStyle/>
                    <a:p>
                      <a:pPr algn="ctr" fontAlgn="b"/>
                      <a:r>
                        <a:rPr lang="en-NZ" sz="800" b="0" i="0" u="none" strike="noStrike" dirty="0">
                          <a:solidFill>
                            <a:srgbClr val="7F7F7F"/>
                          </a:solidFill>
                          <a:effectLst/>
                          <a:latin typeface="Montserrat" charset="0"/>
                          <a:ea typeface="Montserrat" charset="0"/>
                          <a:cs typeface="Montserrat" charset="0"/>
                        </a:rPr>
                        <a:t>8.8</a:t>
                      </a:r>
                      <a:endParaRPr lang="hr-HR" sz="800" b="0" i="0" u="none" strike="noStrike" dirty="0">
                        <a:solidFill>
                          <a:srgbClr val="7F7F7F"/>
                        </a:solidFill>
                        <a:effectLst/>
                        <a:latin typeface="Montserrat" charset="0"/>
                        <a:ea typeface="Montserrat" charset="0"/>
                        <a:cs typeface="Montserrat" charset="0"/>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0458">
                <a:tc>
                  <a:txBody>
                    <a:bodyPr/>
                    <a:lstStyle/>
                    <a:p>
                      <a:pPr algn="ctr" fontAlgn="b"/>
                      <a:r>
                        <a:rPr lang="en-NZ" sz="800" b="0" i="0" u="none" strike="noStrike" dirty="0">
                          <a:solidFill>
                            <a:srgbClr val="7F7F7F"/>
                          </a:solidFill>
                          <a:effectLst/>
                          <a:latin typeface="Montserrat" charset="0"/>
                          <a:ea typeface="Montserrat" charset="0"/>
                          <a:cs typeface="Montserrat" charset="0"/>
                        </a:rPr>
                        <a:t>8.6</a:t>
                      </a:r>
                      <a:endParaRPr lang="hr-HR" sz="800" b="0" i="0" u="none" strike="noStrike" dirty="0">
                        <a:solidFill>
                          <a:srgbClr val="7F7F7F"/>
                        </a:solidFill>
                        <a:effectLst/>
                        <a:latin typeface="Montserrat" charset="0"/>
                        <a:ea typeface="Montserrat" charset="0"/>
                        <a:cs typeface="Montserrat" charset="0"/>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30458">
                <a:tc>
                  <a:txBody>
                    <a:bodyPr/>
                    <a:lstStyle/>
                    <a:p>
                      <a:pPr algn="ctr" fontAlgn="b"/>
                      <a:r>
                        <a:rPr lang="en-NZ" sz="800" b="0" i="0" u="none" strike="noStrike" dirty="0">
                          <a:solidFill>
                            <a:srgbClr val="7F7F7F"/>
                          </a:solidFill>
                          <a:effectLst/>
                          <a:latin typeface="Montserrat" charset="0"/>
                          <a:ea typeface="Montserrat" charset="0"/>
                          <a:cs typeface="Montserrat" charset="0"/>
                        </a:rPr>
                        <a:t>8.8</a:t>
                      </a:r>
                      <a:endParaRPr lang="hr-HR" sz="800" b="0" i="0" u="none" strike="noStrike" dirty="0">
                        <a:solidFill>
                          <a:srgbClr val="7F7F7F"/>
                        </a:solidFill>
                        <a:effectLst/>
                        <a:latin typeface="Montserrat" charset="0"/>
                        <a:ea typeface="Montserrat" charset="0"/>
                        <a:cs typeface="Montserrat" charset="0"/>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30458">
                <a:tc>
                  <a:txBody>
                    <a:bodyPr/>
                    <a:lstStyle/>
                    <a:p>
                      <a:pPr algn="ctr" fontAlgn="b"/>
                      <a:r>
                        <a:rPr lang="en-NZ" sz="800" b="0" i="0" u="none" strike="noStrike" dirty="0">
                          <a:solidFill>
                            <a:srgbClr val="7F7F7F"/>
                          </a:solidFill>
                          <a:effectLst/>
                          <a:latin typeface="Montserrat" charset="0"/>
                          <a:ea typeface="Montserrat" charset="0"/>
                          <a:cs typeface="Montserrat" charset="0"/>
                        </a:rPr>
                        <a:t>8.7</a:t>
                      </a:r>
                      <a:endParaRPr lang="hr-HR" sz="800" b="0" i="0" u="none" strike="noStrike" dirty="0">
                        <a:solidFill>
                          <a:srgbClr val="7F7F7F"/>
                        </a:solidFill>
                        <a:effectLst/>
                        <a:latin typeface="Montserrat" charset="0"/>
                        <a:ea typeface="Montserrat" charset="0"/>
                        <a:cs typeface="Montserrat" charset="0"/>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30458">
                <a:tc>
                  <a:txBody>
                    <a:bodyPr/>
                    <a:lstStyle/>
                    <a:p>
                      <a:pPr algn="ctr" fontAlgn="b"/>
                      <a:r>
                        <a:rPr lang="en-NZ" sz="800" b="0" i="0" u="none" strike="noStrike" dirty="0">
                          <a:solidFill>
                            <a:srgbClr val="7F7F7F"/>
                          </a:solidFill>
                          <a:effectLst/>
                          <a:latin typeface="Montserrat" charset="0"/>
                          <a:ea typeface="Montserrat" charset="0"/>
                          <a:cs typeface="Montserrat" charset="0"/>
                        </a:rPr>
                        <a:t>8.5</a:t>
                      </a:r>
                      <a:endParaRPr lang="hr-HR" sz="800" b="0" i="0" u="none" strike="noStrike" dirty="0">
                        <a:solidFill>
                          <a:srgbClr val="7F7F7F"/>
                        </a:solidFill>
                        <a:effectLst/>
                        <a:latin typeface="Montserrat" charset="0"/>
                        <a:ea typeface="Montserrat" charset="0"/>
                        <a:cs typeface="Montserrat" charset="0"/>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30458">
                <a:tc>
                  <a:txBody>
                    <a:bodyPr/>
                    <a:lstStyle/>
                    <a:p>
                      <a:pPr algn="ctr" fontAlgn="b"/>
                      <a:r>
                        <a:rPr lang="en-NZ" sz="800" b="0" i="0" u="none" strike="noStrike" dirty="0">
                          <a:solidFill>
                            <a:srgbClr val="7F7F7F"/>
                          </a:solidFill>
                          <a:effectLst/>
                          <a:latin typeface="Montserrat" charset="0"/>
                          <a:ea typeface="Montserrat" charset="0"/>
                          <a:cs typeface="Montserrat" charset="0"/>
                        </a:rPr>
                        <a:t>8.3</a:t>
                      </a:r>
                      <a:endParaRPr lang="hr-HR" sz="800" b="0" i="0" u="none" strike="noStrike" dirty="0">
                        <a:solidFill>
                          <a:srgbClr val="7F7F7F"/>
                        </a:solidFill>
                        <a:effectLst/>
                        <a:latin typeface="Montserrat" charset="0"/>
                        <a:ea typeface="Montserrat" charset="0"/>
                        <a:cs typeface="Montserrat" charset="0"/>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30458">
                <a:tc>
                  <a:txBody>
                    <a:bodyPr/>
                    <a:lstStyle/>
                    <a:p>
                      <a:pPr algn="ctr" fontAlgn="b"/>
                      <a:r>
                        <a:rPr lang="en-NZ" sz="800" b="0" i="0" u="none" strike="noStrike" dirty="0">
                          <a:solidFill>
                            <a:srgbClr val="7F7F7F"/>
                          </a:solidFill>
                          <a:effectLst/>
                          <a:latin typeface="Montserrat" charset="0"/>
                          <a:ea typeface="Montserrat" charset="0"/>
                          <a:cs typeface="Montserrat" charset="0"/>
                        </a:rPr>
                        <a:t>8.6</a:t>
                      </a:r>
                      <a:endParaRPr lang="hr-HR" sz="800" b="0" i="0" u="none" strike="noStrike" dirty="0">
                        <a:solidFill>
                          <a:srgbClr val="7F7F7F"/>
                        </a:solidFill>
                        <a:effectLst/>
                        <a:latin typeface="Montserrat" charset="0"/>
                        <a:ea typeface="Montserrat" charset="0"/>
                        <a:cs typeface="Montserrat" charset="0"/>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30458">
                <a:tc>
                  <a:txBody>
                    <a:bodyPr/>
                    <a:lstStyle/>
                    <a:p>
                      <a:pPr algn="ctr" fontAlgn="b"/>
                      <a:r>
                        <a:rPr lang="en-NZ" sz="800" b="0" i="0" u="none" strike="noStrike" dirty="0">
                          <a:solidFill>
                            <a:srgbClr val="7F7F7F"/>
                          </a:solidFill>
                          <a:effectLst/>
                          <a:latin typeface="Montserrat" charset="0"/>
                          <a:ea typeface="Montserrat" charset="0"/>
                          <a:cs typeface="Montserrat" charset="0"/>
                        </a:rPr>
                        <a:t>8.5</a:t>
                      </a:r>
                      <a:endParaRPr lang="hr-HR" sz="800" b="0" i="0" u="none" strike="noStrike" dirty="0">
                        <a:solidFill>
                          <a:srgbClr val="7F7F7F"/>
                        </a:solidFill>
                        <a:effectLst/>
                        <a:latin typeface="Montserrat" charset="0"/>
                        <a:ea typeface="Montserrat" charset="0"/>
                        <a:cs typeface="Montserrat" charset="0"/>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30458">
                <a:tc>
                  <a:txBody>
                    <a:bodyPr/>
                    <a:lstStyle/>
                    <a:p>
                      <a:pPr algn="ctr" fontAlgn="b"/>
                      <a:r>
                        <a:rPr lang="en-NZ" sz="800" b="0" i="0" u="none" strike="noStrike" dirty="0">
                          <a:solidFill>
                            <a:srgbClr val="7F7F7F"/>
                          </a:solidFill>
                          <a:effectLst/>
                          <a:latin typeface="Montserrat" charset="0"/>
                          <a:ea typeface="Montserrat" charset="0"/>
                          <a:cs typeface="Montserrat" charset="0"/>
                        </a:rPr>
                        <a:t>8.8</a:t>
                      </a:r>
                      <a:endParaRPr lang="hr-HR" sz="800" b="0" i="0" u="none" strike="noStrike" dirty="0">
                        <a:solidFill>
                          <a:srgbClr val="7F7F7F"/>
                        </a:solidFill>
                        <a:effectLst/>
                        <a:latin typeface="Montserrat" charset="0"/>
                        <a:ea typeface="Montserrat" charset="0"/>
                        <a:cs typeface="Montserrat" charset="0"/>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30458">
                <a:tc>
                  <a:txBody>
                    <a:bodyPr/>
                    <a:lstStyle/>
                    <a:p>
                      <a:pPr algn="ctr" fontAlgn="b"/>
                      <a:r>
                        <a:rPr lang="en-NZ" sz="800" b="0" i="0" u="none" strike="noStrike" dirty="0">
                          <a:solidFill>
                            <a:srgbClr val="7F7F7F"/>
                          </a:solidFill>
                          <a:effectLst/>
                          <a:latin typeface="Montserrat" charset="0"/>
                          <a:ea typeface="Montserrat" charset="0"/>
                          <a:cs typeface="Montserrat" charset="0"/>
                        </a:rPr>
                        <a:t>8.4</a:t>
                      </a:r>
                      <a:endParaRPr lang="hr-HR" sz="800" b="0" i="0" u="none" strike="noStrike" dirty="0">
                        <a:solidFill>
                          <a:srgbClr val="7F7F7F"/>
                        </a:solidFill>
                        <a:effectLst/>
                        <a:latin typeface="Montserrat" charset="0"/>
                        <a:ea typeface="Montserrat" charset="0"/>
                        <a:cs typeface="Montserrat" charset="0"/>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17" name="TextBox 16"/>
          <p:cNvSpPr txBox="1"/>
          <p:nvPr/>
        </p:nvSpPr>
        <p:spPr>
          <a:xfrm>
            <a:off x="2982866" y="2278885"/>
            <a:ext cx="1111045" cy="215444"/>
          </a:xfrm>
          <a:prstGeom prst="rect">
            <a:avLst/>
          </a:prstGeom>
          <a:noFill/>
        </p:spPr>
        <p:txBody>
          <a:bodyPr wrap="square" rtlCol="0" anchor="ctr">
            <a:spAutoFit/>
          </a:bodyPr>
          <a:lstStyle/>
          <a:p>
            <a:pPr algn="ctr"/>
            <a:r>
              <a:rPr lang="en-US" sz="800" dirty="0">
                <a:solidFill>
                  <a:schemeClr val="tx1">
                    <a:lumMod val="65000"/>
                    <a:lumOff val="35000"/>
                  </a:schemeClr>
                </a:solidFill>
                <a:latin typeface="Montserrat" charset="0"/>
                <a:ea typeface="Montserrat" charset="0"/>
                <a:cs typeface="Montserrat" charset="0"/>
              </a:rPr>
              <a:t>Average</a:t>
            </a:r>
          </a:p>
        </p:txBody>
      </p:sp>
      <p:graphicFrame>
        <p:nvGraphicFramePr>
          <p:cNvPr id="18" name="Chart 17"/>
          <p:cNvGraphicFramePr/>
          <p:nvPr>
            <p:extLst>
              <p:ext uri="{D42A27DB-BD31-4B8C-83A1-F6EECF244321}">
                <p14:modId xmlns:p14="http://schemas.microsoft.com/office/powerpoint/2010/main" val="1723481219"/>
              </p:ext>
            </p:extLst>
          </p:nvPr>
        </p:nvGraphicFramePr>
        <p:xfrm>
          <a:off x="4060926" y="2297586"/>
          <a:ext cx="5699881" cy="38742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1838835569"/>
              </p:ext>
            </p:extLst>
          </p:nvPr>
        </p:nvGraphicFramePr>
        <p:xfrm>
          <a:off x="9050867" y="2488244"/>
          <a:ext cx="414589" cy="3132000"/>
        </p:xfrm>
        <a:graphic>
          <a:graphicData uri="http://schemas.openxmlformats.org/drawingml/2006/table">
            <a:tbl>
              <a:tblPr firstRow="1" bandRow="1">
                <a:tableStyleId>{5C22544A-7EE6-4342-B048-85BDC9FD1C3A}</a:tableStyleId>
              </a:tblPr>
              <a:tblGrid>
                <a:gridCol w="414589">
                  <a:extLst>
                    <a:ext uri="{9D8B030D-6E8A-4147-A177-3AD203B41FA5}">
                      <a16:colId xmlns:a16="http://schemas.microsoft.com/office/drawing/2014/main" val="20000"/>
                    </a:ext>
                  </a:extLst>
                </a:gridCol>
              </a:tblGrid>
              <a:tr h="208800">
                <a:tc>
                  <a:txBody>
                    <a:bodyPr/>
                    <a:lstStyle/>
                    <a:p>
                      <a:pPr marL="0" algn="ctr" defTabSz="914400" rtl="0" eaLnBrk="1" fontAlgn="b" latinLnBrk="0" hangingPunct="1"/>
                      <a:r>
                        <a:rPr lang="en-NZ" sz="800" b="0" i="0" u="none" strike="noStrike" kern="1200" dirty="0">
                          <a:solidFill>
                            <a:srgbClr val="7F7F7F"/>
                          </a:solidFill>
                          <a:effectLst/>
                          <a:latin typeface="Montserrat" charset="0"/>
                          <a:ea typeface="+mn-ea"/>
                          <a:cs typeface="+mn-cs"/>
                        </a:rPr>
                        <a:t>8.5</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8800">
                <a:tc>
                  <a:txBody>
                    <a:bodyPr/>
                    <a:lstStyle/>
                    <a:p>
                      <a:pPr marL="0" algn="ctr" defTabSz="914400" rtl="0" eaLnBrk="1" fontAlgn="b" latinLnBrk="0" hangingPunct="1"/>
                      <a:r>
                        <a:rPr lang="en-NZ" sz="800" b="0" i="0" u="none" strike="noStrike" kern="1200" dirty="0">
                          <a:solidFill>
                            <a:srgbClr val="7F7F7F"/>
                          </a:solidFill>
                          <a:effectLst/>
                          <a:latin typeface="Montserrat" charset="0"/>
                          <a:ea typeface="+mn-ea"/>
                          <a:cs typeface="+mn-cs"/>
                        </a:rPr>
                        <a:t>8.5</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8800">
                <a:tc>
                  <a:txBody>
                    <a:bodyPr/>
                    <a:lstStyle/>
                    <a:p>
                      <a:pPr marL="0" algn="ctr" defTabSz="914400" rtl="0" eaLnBrk="1" fontAlgn="b" latinLnBrk="0" hangingPunct="1"/>
                      <a:r>
                        <a:rPr lang="en-NZ" sz="800" b="0" i="0" u="none" strike="noStrike" kern="1200" dirty="0">
                          <a:solidFill>
                            <a:srgbClr val="7F7F7F"/>
                          </a:solidFill>
                          <a:effectLst/>
                          <a:latin typeface="Montserrat" charset="0"/>
                        </a:rPr>
                        <a:t>8.5</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8800">
                <a:tc>
                  <a:txBody>
                    <a:bodyPr/>
                    <a:lstStyle/>
                    <a:p>
                      <a:pPr marL="0" algn="ctr" defTabSz="914400" rtl="0" eaLnBrk="1" fontAlgn="b" latinLnBrk="0" hangingPunct="1"/>
                      <a:r>
                        <a:rPr lang="en-NZ" sz="800" b="0" i="0" u="none" strike="noStrike" kern="1200" dirty="0">
                          <a:solidFill>
                            <a:srgbClr val="7F7F7F"/>
                          </a:solidFill>
                          <a:effectLst/>
                          <a:latin typeface="Montserrat" charset="0"/>
                        </a:rPr>
                        <a:t>8.6</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8800">
                <a:tc>
                  <a:txBody>
                    <a:bodyPr/>
                    <a:lstStyle/>
                    <a:p>
                      <a:pPr marL="0" algn="ctr" defTabSz="914400" rtl="0" eaLnBrk="1" fontAlgn="b" latinLnBrk="0" hangingPunct="1"/>
                      <a:r>
                        <a:rPr lang="en-NZ" sz="800" b="0" i="0" u="none" strike="noStrike" kern="1200" dirty="0">
                          <a:solidFill>
                            <a:srgbClr val="7F7F7F"/>
                          </a:solidFill>
                          <a:effectLst/>
                          <a:latin typeface="Montserrat" charset="0"/>
                        </a:rPr>
                        <a:t>8.9</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8800">
                <a:tc>
                  <a:txBody>
                    <a:bodyPr/>
                    <a:lstStyle/>
                    <a:p>
                      <a:pPr marL="0" algn="ctr" defTabSz="914400" rtl="0" eaLnBrk="1" fontAlgn="b" latinLnBrk="0" hangingPunct="1"/>
                      <a:r>
                        <a:rPr lang="en-NZ" sz="800" b="0" i="0" u="none" strike="noStrike" kern="1200" dirty="0">
                          <a:solidFill>
                            <a:srgbClr val="7F7F7F"/>
                          </a:solidFill>
                          <a:effectLst/>
                          <a:latin typeface="Montserrat" charset="0"/>
                        </a:rPr>
                        <a:t>8.6</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8800">
                <a:tc>
                  <a:txBody>
                    <a:bodyPr/>
                    <a:lstStyle/>
                    <a:p>
                      <a:pPr marL="0" algn="ctr" defTabSz="914400" rtl="0" eaLnBrk="1" fontAlgn="b" latinLnBrk="0" hangingPunct="1"/>
                      <a:r>
                        <a:rPr lang="en-NZ" sz="800" b="0" i="0" u="none" strike="noStrike" kern="1200" dirty="0">
                          <a:solidFill>
                            <a:srgbClr val="7F7F7F"/>
                          </a:solidFill>
                          <a:effectLst/>
                          <a:latin typeface="Montserrat" charset="0"/>
                        </a:rPr>
                        <a:t>8.8</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8800">
                <a:tc>
                  <a:txBody>
                    <a:bodyPr/>
                    <a:lstStyle/>
                    <a:p>
                      <a:pPr marL="0" algn="ctr" defTabSz="914400" rtl="0" eaLnBrk="1" fontAlgn="b" latinLnBrk="0" hangingPunct="1"/>
                      <a:r>
                        <a:rPr lang="en-NZ" sz="800" b="0" i="0" u="none" strike="noStrike" kern="1200" dirty="0">
                          <a:solidFill>
                            <a:srgbClr val="7F7F7F"/>
                          </a:solidFill>
                          <a:effectLst/>
                          <a:latin typeface="Montserrat" charset="0"/>
                        </a:rPr>
                        <a:t>8.7</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08800">
                <a:tc>
                  <a:txBody>
                    <a:bodyPr/>
                    <a:lstStyle/>
                    <a:p>
                      <a:pPr marL="0" algn="ctr" defTabSz="914400" rtl="0" eaLnBrk="1" fontAlgn="b" latinLnBrk="0" hangingPunct="1"/>
                      <a:r>
                        <a:rPr lang="en-NZ" sz="800" b="0" i="0" u="none" strike="noStrike" kern="1200" dirty="0">
                          <a:solidFill>
                            <a:srgbClr val="7F7F7F"/>
                          </a:solidFill>
                          <a:effectLst/>
                          <a:latin typeface="Montserrat" charset="0"/>
                        </a:rPr>
                        <a:t>8.7</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8800">
                <a:tc>
                  <a:txBody>
                    <a:bodyPr/>
                    <a:lstStyle/>
                    <a:p>
                      <a:pPr marL="0" algn="ctr" defTabSz="914400" rtl="0" eaLnBrk="1" fontAlgn="b" latinLnBrk="0" hangingPunct="1"/>
                      <a:r>
                        <a:rPr lang="en-NZ" sz="800" b="0" i="0" u="none" strike="noStrike" kern="1200" dirty="0">
                          <a:solidFill>
                            <a:srgbClr val="7F7F7F"/>
                          </a:solidFill>
                          <a:effectLst/>
                          <a:latin typeface="Montserrat" charset="0"/>
                        </a:rPr>
                        <a:t>8.7</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08800">
                <a:tc>
                  <a:txBody>
                    <a:bodyPr/>
                    <a:lstStyle/>
                    <a:p>
                      <a:pPr marL="0" algn="ctr" defTabSz="914400" rtl="0" eaLnBrk="1" fontAlgn="b" latinLnBrk="0" hangingPunct="1"/>
                      <a:r>
                        <a:rPr lang="en-NZ" sz="800" b="0" i="0" u="none" strike="noStrike" kern="1200" dirty="0">
                          <a:solidFill>
                            <a:srgbClr val="7F7F7F"/>
                          </a:solidFill>
                          <a:effectLst/>
                          <a:latin typeface="Montserrat" charset="0"/>
                        </a:rPr>
                        <a:t>8.7</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08800">
                <a:tc>
                  <a:txBody>
                    <a:bodyPr/>
                    <a:lstStyle/>
                    <a:p>
                      <a:pPr marL="0" algn="ctr" defTabSz="914400" rtl="0" eaLnBrk="1" fontAlgn="b" latinLnBrk="0" hangingPunct="1"/>
                      <a:r>
                        <a:rPr lang="en-NZ" sz="800" b="0" i="0" u="none" strike="noStrike" kern="1200" dirty="0">
                          <a:solidFill>
                            <a:srgbClr val="7F7F7F"/>
                          </a:solidFill>
                          <a:effectLst/>
                          <a:latin typeface="Montserrat" charset="0"/>
                        </a:rPr>
                        <a:t>8.7</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08800">
                <a:tc>
                  <a:txBody>
                    <a:bodyPr/>
                    <a:lstStyle/>
                    <a:p>
                      <a:pPr marL="0" algn="ctr" defTabSz="914400" rtl="0" eaLnBrk="1" fontAlgn="b" latinLnBrk="0" hangingPunct="1"/>
                      <a:r>
                        <a:rPr lang="en-NZ" sz="800" b="0" i="0" u="none" strike="noStrike" kern="1200" dirty="0">
                          <a:solidFill>
                            <a:srgbClr val="7F7F7F"/>
                          </a:solidFill>
                          <a:effectLst/>
                          <a:latin typeface="Montserrat" charset="0"/>
                        </a:rPr>
                        <a:t>8.8</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3549789"/>
                  </a:ext>
                </a:extLst>
              </a:tr>
              <a:tr h="208800">
                <a:tc>
                  <a:txBody>
                    <a:bodyPr/>
                    <a:lstStyle/>
                    <a:p>
                      <a:pPr marL="0" algn="ctr" defTabSz="914400" rtl="0" eaLnBrk="1" fontAlgn="b" latinLnBrk="0" hangingPunct="1"/>
                      <a:r>
                        <a:rPr lang="en-NZ" sz="800" b="0" i="0" u="none" strike="noStrike" kern="1200" dirty="0">
                          <a:solidFill>
                            <a:srgbClr val="7F7F7F"/>
                          </a:solidFill>
                          <a:effectLst/>
                          <a:latin typeface="Montserrat" charset="0"/>
                        </a:rPr>
                        <a:t>8.5</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1610324"/>
                  </a:ext>
                </a:extLst>
              </a:tr>
              <a:tr h="208800">
                <a:tc>
                  <a:txBody>
                    <a:bodyPr/>
                    <a:lstStyle/>
                    <a:p>
                      <a:pPr algn="ctr"/>
                      <a:r>
                        <a:rPr lang="en-NZ" sz="800" b="0" i="0" u="none" strike="noStrike" kern="1200" dirty="0">
                          <a:solidFill>
                            <a:srgbClr val="7F7F7F"/>
                          </a:solidFill>
                          <a:effectLst/>
                          <a:latin typeface="Montserrat" charset="0"/>
                          <a:ea typeface="+mn-ea"/>
                          <a:cs typeface="+mn-cs"/>
                        </a:rPr>
                        <a:t>8.8</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1586153"/>
                  </a:ext>
                </a:extLst>
              </a:tr>
            </a:tbl>
          </a:graphicData>
        </a:graphic>
      </p:graphicFrame>
      <p:sp>
        <p:nvSpPr>
          <p:cNvPr id="20" name="TextBox 19"/>
          <p:cNvSpPr txBox="1"/>
          <p:nvPr/>
        </p:nvSpPr>
        <p:spPr>
          <a:xfrm>
            <a:off x="8707963" y="2297586"/>
            <a:ext cx="1111045" cy="215444"/>
          </a:xfrm>
          <a:prstGeom prst="rect">
            <a:avLst/>
          </a:prstGeom>
          <a:noFill/>
        </p:spPr>
        <p:txBody>
          <a:bodyPr wrap="square" rtlCol="0" anchor="ctr">
            <a:spAutoFit/>
          </a:bodyPr>
          <a:lstStyle/>
          <a:p>
            <a:pPr algn="ctr"/>
            <a:r>
              <a:rPr lang="en-US" sz="800" dirty="0">
                <a:solidFill>
                  <a:schemeClr val="tx1">
                    <a:lumMod val="65000"/>
                    <a:lumOff val="35000"/>
                  </a:schemeClr>
                </a:solidFill>
                <a:latin typeface="Montserrat" charset="0"/>
                <a:ea typeface="Montserrat" charset="0"/>
                <a:cs typeface="Montserrat" charset="0"/>
              </a:rPr>
              <a:t>Average</a:t>
            </a:r>
          </a:p>
        </p:txBody>
      </p:sp>
      <p:sp>
        <p:nvSpPr>
          <p:cNvPr id="24" name="TextBox 23">
            <a:extLst>
              <a:ext uri="{FF2B5EF4-FFF2-40B4-BE49-F238E27FC236}">
                <a16:creationId xmlns:a16="http://schemas.microsoft.com/office/drawing/2014/main" id="{139E253C-FE32-409F-9BD1-0EAD5B65A689}"/>
              </a:ext>
            </a:extLst>
          </p:cNvPr>
          <p:cNvSpPr txBox="1"/>
          <p:nvPr/>
        </p:nvSpPr>
        <p:spPr>
          <a:xfrm>
            <a:off x="785844" y="2096101"/>
            <a:ext cx="2614765" cy="338554"/>
          </a:xfrm>
          <a:prstGeom prst="rect">
            <a:avLst/>
          </a:prstGeom>
          <a:noFill/>
        </p:spPr>
        <p:txBody>
          <a:bodyPr wrap="square" rtlCol="0">
            <a:spAutoFit/>
          </a:bodyPr>
          <a:lstStyle/>
          <a:p>
            <a:pPr algn="ctr"/>
            <a:r>
              <a:rPr lang="en-NZ" sz="1600" b="1" dirty="0">
                <a:solidFill>
                  <a:srgbClr val="44546A"/>
                </a:solidFill>
                <a:latin typeface="Bebas Neue Bold" panose="020B0606020202050201" pitchFamily="34" charset="0"/>
              </a:rPr>
              <a:t>SATISFACTION BY MONTH OF TRIP</a:t>
            </a:r>
          </a:p>
        </p:txBody>
      </p:sp>
      <p:sp>
        <p:nvSpPr>
          <p:cNvPr id="25" name="TextBox 24">
            <a:extLst>
              <a:ext uri="{FF2B5EF4-FFF2-40B4-BE49-F238E27FC236}">
                <a16:creationId xmlns:a16="http://schemas.microsoft.com/office/drawing/2014/main" id="{139E253C-FE32-409F-9BD1-0EAD5B65A689}"/>
              </a:ext>
            </a:extLst>
          </p:cNvPr>
          <p:cNvSpPr txBox="1"/>
          <p:nvPr/>
        </p:nvSpPr>
        <p:spPr>
          <a:xfrm>
            <a:off x="5581762" y="2096101"/>
            <a:ext cx="2614765" cy="338554"/>
          </a:xfrm>
          <a:prstGeom prst="rect">
            <a:avLst/>
          </a:prstGeom>
          <a:noFill/>
        </p:spPr>
        <p:txBody>
          <a:bodyPr wrap="square" rtlCol="0">
            <a:spAutoFit/>
          </a:bodyPr>
          <a:lstStyle/>
          <a:p>
            <a:pPr algn="ctr"/>
            <a:r>
              <a:rPr lang="en-NZ" sz="1600" b="1" dirty="0">
                <a:solidFill>
                  <a:srgbClr val="44546A"/>
                </a:solidFill>
                <a:latin typeface="Bebas Neue Bold" panose="020B0606020202050201" pitchFamily="34" charset="0"/>
              </a:rPr>
              <a:t>SATISFACTION BY REGION VISITED *</a:t>
            </a:r>
          </a:p>
        </p:txBody>
      </p:sp>
      <p:sp>
        <p:nvSpPr>
          <p:cNvPr id="27" name="TextBox 26">
            <a:extLst>
              <a:ext uri="{FF2B5EF4-FFF2-40B4-BE49-F238E27FC236}">
                <a16:creationId xmlns:a16="http://schemas.microsoft.com/office/drawing/2014/main" id="{D9754035-3016-4687-9AA5-8347F7669993}"/>
              </a:ext>
            </a:extLst>
          </p:cNvPr>
          <p:cNvSpPr txBox="1"/>
          <p:nvPr/>
        </p:nvSpPr>
        <p:spPr>
          <a:xfrm>
            <a:off x="692043" y="6158461"/>
            <a:ext cx="8869939" cy="215444"/>
          </a:xfrm>
          <a:prstGeom prst="rect">
            <a:avLst/>
          </a:prstGeom>
          <a:noFill/>
        </p:spPr>
        <p:txBody>
          <a:bodyPr wrap="square" rtlCol="0">
            <a:spAutoFit/>
          </a:bodyPr>
          <a:lstStyle/>
          <a:p>
            <a:pPr algn="r"/>
            <a:r>
              <a:rPr lang="en-NZ" sz="800" b="1" dirty="0">
                <a:solidFill>
                  <a:srgbClr val="44546A"/>
                </a:solidFill>
                <a:latin typeface="Montserrat Light" panose="00000400000000000000" pitchFamily="50" charset="0"/>
              </a:rPr>
              <a:t>* Results for the 15 most commonly visited regions are displayed</a:t>
            </a:r>
            <a:endParaRPr lang="en-NZ" sz="400" dirty="0">
              <a:solidFill>
                <a:srgbClr val="44546A"/>
              </a:solidFill>
              <a:latin typeface="Montserrat Light" panose="00000400000000000000" pitchFamily="50" charset="0"/>
            </a:endParaRPr>
          </a:p>
        </p:txBody>
      </p:sp>
      <p:sp>
        <p:nvSpPr>
          <p:cNvPr id="23" name="TextBox 22">
            <a:extLst>
              <a:ext uri="{FF2B5EF4-FFF2-40B4-BE49-F238E27FC236}">
                <a16:creationId xmlns:a16="http://schemas.microsoft.com/office/drawing/2014/main" id="{CF8B675C-F48F-4764-52C6-41DA568EF90E}"/>
              </a:ext>
            </a:extLst>
          </p:cNvPr>
          <p:cNvSpPr txBox="1"/>
          <p:nvPr/>
        </p:nvSpPr>
        <p:spPr>
          <a:xfrm>
            <a:off x="453000" y="629373"/>
            <a:ext cx="5526459" cy="253916"/>
          </a:xfrm>
          <a:prstGeom prst="rect">
            <a:avLst/>
          </a:prstGeom>
          <a:noFill/>
        </p:spPr>
        <p:txBody>
          <a:bodyPr wrap="square" rtlCol="0">
            <a:spAutoFit/>
          </a:bodyPr>
          <a:lstStyle/>
          <a:p>
            <a:r>
              <a:rPr lang="en-NZ" sz="1050" dirty="0">
                <a:solidFill>
                  <a:schemeClr val="bg1">
                    <a:lumMod val="75000"/>
                  </a:schemeClr>
                </a:solidFill>
                <a:latin typeface="Montserrat" panose="00000500000000000000" pitchFamily="50" charset="0"/>
              </a:rPr>
              <a:t>DOMESTIC VISITOR </a:t>
            </a:r>
            <a:r>
              <a:rPr lang="en-NZ" sz="1050" dirty="0">
                <a:solidFill>
                  <a:srgbClr val="BFBFBF"/>
                </a:solidFill>
                <a:latin typeface="Montserrat" panose="00000500000000000000" pitchFamily="50" charset="0"/>
              </a:rPr>
              <a:t>SATISFACTION</a:t>
            </a:r>
            <a:r>
              <a:rPr lang="en-NZ" sz="1050" dirty="0">
                <a:solidFill>
                  <a:schemeClr val="bg1">
                    <a:lumMod val="75000"/>
                  </a:schemeClr>
                </a:solidFill>
                <a:latin typeface="Montserrat" panose="00000500000000000000" pitchFamily="50" charset="0"/>
              </a:rPr>
              <a:t> (YE MARCH 2022)</a:t>
            </a:r>
          </a:p>
        </p:txBody>
      </p:sp>
      <p:sp>
        <p:nvSpPr>
          <p:cNvPr id="26" name="TextBox 25">
            <a:extLst>
              <a:ext uri="{FF2B5EF4-FFF2-40B4-BE49-F238E27FC236}">
                <a16:creationId xmlns:a16="http://schemas.microsoft.com/office/drawing/2014/main" id="{2B02985E-ECE5-3539-797C-143158ECB8EE}"/>
              </a:ext>
            </a:extLst>
          </p:cNvPr>
          <p:cNvSpPr txBox="1"/>
          <p:nvPr/>
        </p:nvSpPr>
        <p:spPr>
          <a:xfrm>
            <a:off x="1986752" y="6366250"/>
            <a:ext cx="7577905" cy="215444"/>
          </a:xfrm>
          <a:prstGeom prst="rect">
            <a:avLst/>
          </a:prstGeom>
          <a:noFill/>
        </p:spPr>
        <p:txBody>
          <a:bodyPr wrap="square" rtlCol="0">
            <a:spAutoFit/>
          </a:bodyPr>
          <a:lstStyle/>
          <a:p>
            <a:pPr algn="r"/>
            <a:r>
              <a:rPr lang="en-NZ" sz="800" b="1" dirty="0">
                <a:solidFill>
                  <a:schemeClr val="tx1">
                    <a:lumMod val="50000"/>
                    <a:lumOff val="50000"/>
                  </a:schemeClr>
                </a:solidFill>
                <a:latin typeface="Montserrat Light" panose="00000400000000000000" pitchFamily="50" charset="0"/>
              </a:rPr>
              <a:t>Base: NZ residents who travelled domestically for leisure during the 12 months prior to survey completion (n=2,273)</a:t>
            </a:r>
            <a:endParaRPr lang="en-NZ" sz="400" dirty="0">
              <a:solidFill>
                <a:schemeClr val="tx1">
                  <a:lumMod val="50000"/>
                  <a:lumOff val="50000"/>
                </a:schemeClr>
              </a:solidFill>
              <a:latin typeface="Montserrat Light" panose="00000400000000000000" pitchFamily="50" charset="0"/>
            </a:endParaRPr>
          </a:p>
        </p:txBody>
      </p:sp>
    </p:spTree>
    <p:extLst>
      <p:ext uri="{BB962C8B-B14F-4D97-AF65-F5344CB8AC3E}">
        <p14:creationId xmlns:p14="http://schemas.microsoft.com/office/powerpoint/2010/main" val="3035583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AED5948F-EA34-4B24-9A7E-DE276474D7EC}"/>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146598" y="1883762"/>
            <a:ext cx="3573475" cy="4565120"/>
          </a:xfrm>
          <a:prstGeom prst="rect">
            <a:avLst/>
          </a:prstGeom>
          <a:solidFill>
            <a:schemeClr val="bg1"/>
          </a:solidFill>
        </p:spPr>
      </p:pic>
      <p:sp>
        <p:nvSpPr>
          <p:cNvPr id="6" name="TextBox 5">
            <a:extLst>
              <a:ext uri="{FF2B5EF4-FFF2-40B4-BE49-F238E27FC236}">
                <a16:creationId xmlns:a16="http://schemas.microsoft.com/office/drawing/2014/main" id="{A58AFC95-2167-4E10-8B59-51995BD3DC22}"/>
              </a:ext>
            </a:extLst>
          </p:cNvPr>
          <p:cNvSpPr txBox="1"/>
          <p:nvPr/>
        </p:nvSpPr>
        <p:spPr>
          <a:xfrm>
            <a:off x="453000" y="824431"/>
            <a:ext cx="5357250" cy="461665"/>
          </a:xfrm>
          <a:prstGeom prst="rect">
            <a:avLst/>
          </a:prstGeom>
          <a:noFill/>
        </p:spPr>
        <p:txBody>
          <a:bodyPr wrap="square" rtlCol="0">
            <a:spAutoFit/>
          </a:bodyPr>
          <a:lstStyle/>
          <a:p>
            <a:r>
              <a:rPr lang="en-NZ" sz="2400" b="1" dirty="0">
                <a:solidFill>
                  <a:schemeClr val="bg1">
                    <a:lumMod val="50000"/>
                  </a:schemeClr>
                </a:solidFill>
                <a:latin typeface="Bebas Neue Bold" panose="020B0606020202050201" pitchFamily="34" charset="0"/>
              </a:rPr>
              <a:t>Experience vs. Expectation</a:t>
            </a:r>
          </a:p>
        </p:txBody>
      </p:sp>
      <p:sp>
        <p:nvSpPr>
          <p:cNvPr id="12" name="Rectangle 11">
            <a:extLst>
              <a:ext uri="{FF2B5EF4-FFF2-40B4-BE49-F238E27FC236}">
                <a16:creationId xmlns:a16="http://schemas.microsoft.com/office/drawing/2014/main" id="{49594ACA-D0F7-4814-92B4-FAA234B09CCC}"/>
              </a:ext>
            </a:extLst>
          </p:cNvPr>
          <p:cNvSpPr/>
          <p:nvPr/>
        </p:nvSpPr>
        <p:spPr>
          <a:xfrm>
            <a:off x="0" y="1323975"/>
            <a:ext cx="7560000"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lvl="0"/>
            <a:r>
              <a:rPr lang="en-NZ" sz="800" dirty="0">
                <a:latin typeface="Montserrat Light" panose="00000400000000000000" pitchFamily="50" charset="0"/>
              </a:rPr>
              <a:t>Based on your previous travel, how did your overall experience on your most recent trip live up to your expectations?</a:t>
            </a:r>
          </a:p>
        </p:txBody>
      </p:sp>
      <p:graphicFrame>
        <p:nvGraphicFramePr>
          <p:cNvPr id="9" name="Chart 8"/>
          <p:cNvGraphicFramePr/>
          <p:nvPr/>
        </p:nvGraphicFramePr>
        <p:xfrm>
          <a:off x="452889" y="2833368"/>
          <a:ext cx="2315284" cy="266590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112225" y="5468356"/>
            <a:ext cx="1022554" cy="231154"/>
          </a:xfrm>
          <a:prstGeom prst="rect">
            <a:avLst/>
          </a:prstGeom>
          <a:noFill/>
        </p:spPr>
        <p:txBody>
          <a:bodyPr wrap="square" rtlCol="0">
            <a:spAutoFit/>
          </a:bodyPr>
          <a:lstStyle/>
          <a:p>
            <a:pPr algn="ctr">
              <a:lnSpc>
                <a:spcPct val="114000"/>
              </a:lnSpc>
            </a:pPr>
            <a:r>
              <a:rPr lang="en-US" sz="850" dirty="0">
                <a:solidFill>
                  <a:srgbClr val="7F7F7F"/>
                </a:solidFill>
                <a:latin typeface="Montserrat" charset="0"/>
                <a:ea typeface="Montserrat" charset="0"/>
                <a:cs typeface="Montserrat" charset="0"/>
              </a:rPr>
              <a:t>YE Mar 2021</a:t>
            </a:r>
          </a:p>
        </p:txBody>
      </p:sp>
      <p:graphicFrame>
        <p:nvGraphicFramePr>
          <p:cNvPr id="27" name="Chart 26"/>
          <p:cNvGraphicFramePr/>
          <p:nvPr/>
        </p:nvGraphicFramePr>
        <p:xfrm>
          <a:off x="5910852" y="3095343"/>
          <a:ext cx="3676581" cy="3052987"/>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Box 27">
            <a:extLst>
              <a:ext uri="{FF2B5EF4-FFF2-40B4-BE49-F238E27FC236}">
                <a16:creationId xmlns:a16="http://schemas.microsoft.com/office/drawing/2014/main" id="{139E253C-FE32-409F-9BD1-0EAD5B65A689}"/>
              </a:ext>
            </a:extLst>
          </p:cNvPr>
          <p:cNvSpPr txBox="1"/>
          <p:nvPr/>
        </p:nvSpPr>
        <p:spPr>
          <a:xfrm>
            <a:off x="6178977" y="2821665"/>
            <a:ext cx="2614765" cy="338554"/>
          </a:xfrm>
          <a:prstGeom prst="rect">
            <a:avLst/>
          </a:prstGeom>
          <a:noFill/>
        </p:spPr>
        <p:txBody>
          <a:bodyPr wrap="square" rtlCol="0">
            <a:spAutoFit/>
          </a:bodyPr>
          <a:lstStyle/>
          <a:p>
            <a:pPr algn="ctr"/>
            <a:r>
              <a:rPr lang="en-NZ" sz="1600" b="1" dirty="0">
                <a:solidFill>
                  <a:srgbClr val="44546A"/>
                </a:solidFill>
                <a:latin typeface="Bebas Neue Bold" panose="020B0606020202050201" pitchFamily="34" charset="0"/>
              </a:rPr>
              <a:t>EXPERIENCE VS. EXPECTATION BY AGE</a:t>
            </a:r>
          </a:p>
        </p:txBody>
      </p:sp>
      <p:graphicFrame>
        <p:nvGraphicFramePr>
          <p:cNvPr id="17" name="Chart 16"/>
          <p:cNvGraphicFramePr/>
          <p:nvPr/>
        </p:nvGraphicFramePr>
        <p:xfrm>
          <a:off x="1672666" y="2841072"/>
          <a:ext cx="2315284" cy="2665907"/>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p:cNvSpPr txBox="1"/>
          <p:nvPr/>
        </p:nvSpPr>
        <p:spPr>
          <a:xfrm>
            <a:off x="2319031" y="5468356"/>
            <a:ext cx="1022554" cy="231154"/>
          </a:xfrm>
          <a:prstGeom prst="rect">
            <a:avLst/>
          </a:prstGeom>
          <a:noFill/>
        </p:spPr>
        <p:txBody>
          <a:bodyPr wrap="square" rtlCol="0">
            <a:spAutoFit/>
          </a:bodyPr>
          <a:lstStyle/>
          <a:p>
            <a:pPr algn="ctr">
              <a:lnSpc>
                <a:spcPct val="114000"/>
              </a:lnSpc>
            </a:pPr>
            <a:r>
              <a:rPr lang="en-US" sz="850" dirty="0">
                <a:solidFill>
                  <a:srgbClr val="7F7F7F"/>
                </a:solidFill>
                <a:latin typeface="Montserrat" charset="0"/>
                <a:ea typeface="Montserrat" charset="0"/>
                <a:cs typeface="Montserrat" charset="0"/>
              </a:rPr>
              <a:t>YE Mar 2022</a:t>
            </a:r>
          </a:p>
        </p:txBody>
      </p:sp>
      <p:sp>
        <p:nvSpPr>
          <p:cNvPr id="2" name="TextBox 1"/>
          <p:cNvSpPr txBox="1"/>
          <p:nvPr/>
        </p:nvSpPr>
        <p:spPr>
          <a:xfrm>
            <a:off x="453000" y="2027905"/>
            <a:ext cx="4364806" cy="561692"/>
          </a:xfrm>
          <a:prstGeom prst="rect">
            <a:avLst/>
          </a:prstGeom>
          <a:noFill/>
        </p:spPr>
        <p:txBody>
          <a:bodyPr wrap="square" rtlCol="0">
            <a:spAutoFit/>
          </a:bodyPr>
          <a:lstStyle/>
          <a:p>
            <a:r>
              <a:rPr lang="en-US" sz="2000" b="1" dirty="0">
                <a:solidFill>
                  <a:srgbClr val="329585"/>
                </a:solidFill>
                <a:latin typeface="Montserrat" charset="0"/>
                <a:ea typeface="Montserrat" charset="0"/>
                <a:cs typeface="Montserrat" charset="0"/>
              </a:rPr>
              <a:t>48% </a:t>
            </a:r>
            <a:r>
              <a:rPr lang="en-US" sz="1050" dirty="0">
                <a:solidFill>
                  <a:schemeClr val="tx1">
                    <a:lumMod val="65000"/>
                    <a:lumOff val="35000"/>
                  </a:schemeClr>
                </a:solidFill>
                <a:latin typeface="Montserrat" charset="0"/>
                <a:ea typeface="Montserrat" charset="0"/>
                <a:cs typeface="Montserrat" charset="0"/>
              </a:rPr>
              <a:t>of New Zealanders had their expectations exceeded on their most recent domestic overnight leisure trip</a:t>
            </a:r>
          </a:p>
        </p:txBody>
      </p:sp>
      <p:graphicFrame>
        <p:nvGraphicFramePr>
          <p:cNvPr id="16" name="Table 15"/>
          <p:cNvGraphicFramePr>
            <a:graphicFrameLocks noGrp="1"/>
          </p:cNvGraphicFramePr>
          <p:nvPr/>
        </p:nvGraphicFramePr>
        <p:xfrm>
          <a:off x="8839720" y="3264548"/>
          <a:ext cx="528273" cy="1692000"/>
        </p:xfrm>
        <a:graphic>
          <a:graphicData uri="http://schemas.openxmlformats.org/drawingml/2006/table">
            <a:tbl>
              <a:tblPr firstRow="1" bandRow="1">
                <a:tableStyleId>{5C22544A-7EE6-4342-B048-85BDC9FD1C3A}</a:tableStyleId>
              </a:tblPr>
              <a:tblGrid>
                <a:gridCol w="528273">
                  <a:extLst>
                    <a:ext uri="{9D8B030D-6E8A-4147-A177-3AD203B41FA5}">
                      <a16:colId xmlns:a16="http://schemas.microsoft.com/office/drawing/2014/main" val="20000"/>
                    </a:ext>
                  </a:extLst>
                </a:gridCol>
              </a:tblGrid>
              <a:tr h="282000">
                <a:tc>
                  <a:txBody>
                    <a:bodyPr/>
                    <a:lstStyle/>
                    <a:p>
                      <a:pPr algn="ctr"/>
                      <a:r>
                        <a:rPr lang="en-US" sz="850" b="0" dirty="0">
                          <a:solidFill>
                            <a:schemeClr val="tx1">
                              <a:lumMod val="65000"/>
                              <a:lumOff val="35000"/>
                            </a:schemeClr>
                          </a:solidFill>
                          <a:latin typeface="Montserrat" charset="0"/>
                          <a:ea typeface="Montserrat" charset="0"/>
                          <a:cs typeface="Montserrat" charset="0"/>
                        </a:rPr>
                        <a:t>55%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2000">
                <a:tc>
                  <a:txBody>
                    <a:bodyPr/>
                    <a:lstStyle/>
                    <a:p>
                      <a:pPr algn="ctr"/>
                      <a:r>
                        <a:rPr lang="en-US" sz="850" b="0" dirty="0">
                          <a:solidFill>
                            <a:schemeClr val="tx1">
                              <a:lumMod val="65000"/>
                              <a:lumOff val="35000"/>
                            </a:schemeClr>
                          </a:solidFill>
                          <a:latin typeface="Montserrat" charset="0"/>
                          <a:ea typeface="Montserrat" charset="0"/>
                          <a:cs typeface="Montserrat" charset="0"/>
                        </a:rPr>
                        <a:t>49%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2000">
                <a:tc>
                  <a:txBody>
                    <a:bodyPr/>
                    <a:lstStyle/>
                    <a:p>
                      <a:pPr algn="ctr"/>
                      <a:r>
                        <a:rPr lang="en-US" sz="850" b="0" dirty="0">
                          <a:solidFill>
                            <a:schemeClr val="tx1">
                              <a:lumMod val="65000"/>
                              <a:lumOff val="35000"/>
                            </a:schemeClr>
                          </a:solidFill>
                          <a:latin typeface="Montserrat" charset="0"/>
                          <a:ea typeface="Montserrat" charset="0"/>
                          <a:cs typeface="Montserrat" charset="0"/>
                        </a:rPr>
                        <a:t>53%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2000">
                <a:tc>
                  <a:txBody>
                    <a:bodyPr/>
                    <a:lstStyle/>
                    <a:p>
                      <a:pPr algn="ctr"/>
                      <a:r>
                        <a:rPr lang="en-US" sz="850" b="0" dirty="0">
                          <a:solidFill>
                            <a:schemeClr val="tx1">
                              <a:lumMod val="65000"/>
                              <a:lumOff val="35000"/>
                            </a:schemeClr>
                          </a:solidFill>
                          <a:latin typeface="Montserrat" charset="0"/>
                          <a:ea typeface="Montserrat" charset="0"/>
                          <a:cs typeface="Montserrat" charset="0"/>
                        </a:rPr>
                        <a:t>45%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2000">
                <a:tc>
                  <a:txBody>
                    <a:bodyPr/>
                    <a:lstStyle/>
                    <a:p>
                      <a:pPr algn="ctr"/>
                      <a:r>
                        <a:rPr lang="en-US" sz="850" b="0" dirty="0">
                          <a:solidFill>
                            <a:schemeClr val="tx1">
                              <a:lumMod val="65000"/>
                              <a:lumOff val="35000"/>
                            </a:schemeClr>
                          </a:solidFill>
                          <a:latin typeface="Montserrat" charset="0"/>
                          <a:ea typeface="Montserrat" charset="0"/>
                          <a:cs typeface="Montserrat" charset="0"/>
                        </a:rPr>
                        <a:t>45%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82000">
                <a:tc>
                  <a:txBody>
                    <a:bodyPr/>
                    <a:lstStyle/>
                    <a:p>
                      <a:pPr algn="ctr"/>
                      <a:r>
                        <a:rPr lang="en-US" sz="850" b="0" dirty="0">
                          <a:solidFill>
                            <a:schemeClr val="tx1">
                              <a:lumMod val="65000"/>
                              <a:lumOff val="35000"/>
                            </a:schemeClr>
                          </a:solidFill>
                          <a:latin typeface="Montserrat" charset="0"/>
                          <a:ea typeface="Montserrat" charset="0"/>
                          <a:cs typeface="Montserrat" charset="0"/>
                        </a:rPr>
                        <a:t>38%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8" name="TextBox 17"/>
          <p:cNvSpPr txBox="1"/>
          <p:nvPr/>
        </p:nvSpPr>
        <p:spPr>
          <a:xfrm>
            <a:off x="8349524" y="3022135"/>
            <a:ext cx="1500449" cy="338554"/>
          </a:xfrm>
          <a:prstGeom prst="rect">
            <a:avLst/>
          </a:prstGeom>
          <a:noFill/>
        </p:spPr>
        <p:txBody>
          <a:bodyPr wrap="square" rtlCol="0" anchor="ctr">
            <a:spAutoFit/>
          </a:bodyPr>
          <a:lstStyle/>
          <a:p>
            <a:pPr algn="ctr"/>
            <a:r>
              <a:rPr lang="en-US" sz="800" dirty="0">
                <a:solidFill>
                  <a:schemeClr val="tx1">
                    <a:lumMod val="65000"/>
                    <a:lumOff val="35000"/>
                  </a:schemeClr>
                </a:solidFill>
                <a:latin typeface="Montserrat" charset="0"/>
                <a:ea typeface="Montserrat" charset="0"/>
                <a:cs typeface="Montserrat" charset="0"/>
              </a:rPr>
              <a:t>Expectations</a:t>
            </a:r>
          </a:p>
          <a:p>
            <a:pPr algn="ctr"/>
            <a:r>
              <a:rPr lang="en-US" sz="800" dirty="0">
                <a:solidFill>
                  <a:schemeClr val="tx1">
                    <a:lumMod val="65000"/>
                    <a:lumOff val="35000"/>
                  </a:schemeClr>
                </a:solidFill>
                <a:latin typeface="Montserrat" charset="0"/>
                <a:ea typeface="Montserrat" charset="0"/>
                <a:cs typeface="Montserrat" charset="0"/>
              </a:rPr>
              <a:t>Exceeded</a:t>
            </a:r>
          </a:p>
        </p:txBody>
      </p:sp>
      <p:graphicFrame>
        <p:nvGraphicFramePr>
          <p:cNvPr id="20" name="Table 19"/>
          <p:cNvGraphicFramePr>
            <a:graphicFrameLocks noGrp="1"/>
          </p:cNvGraphicFramePr>
          <p:nvPr>
            <p:extLst>
              <p:ext uri="{D42A27DB-BD31-4B8C-83A1-F6EECF244321}">
                <p14:modId xmlns:p14="http://schemas.microsoft.com/office/powerpoint/2010/main" val="3108907248"/>
              </p:ext>
            </p:extLst>
          </p:nvPr>
        </p:nvGraphicFramePr>
        <p:xfrm>
          <a:off x="3569670" y="2838099"/>
          <a:ext cx="1963757" cy="1061330"/>
        </p:xfrm>
        <a:graphic>
          <a:graphicData uri="http://schemas.openxmlformats.org/drawingml/2006/table">
            <a:tbl>
              <a:tblPr firstRow="1" bandRow="1">
                <a:tableStyleId>{5C22544A-7EE6-4342-B048-85BDC9FD1C3A}</a:tableStyleId>
              </a:tblPr>
              <a:tblGrid>
                <a:gridCol w="169400">
                  <a:extLst>
                    <a:ext uri="{9D8B030D-6E8A-4147-A177-3AD203B41FA5}">
                      <a16:colId xmlns:a16="http://schemas.microsoft.com/office/drawing/2014/main" val="20000"/>
                    </a:ext>
                  </a:extLst>
                </a:gridCol>
                <a:gridCol w="1794357">
                  <a:extLst>
                    <a:ext uri="{9D8B030D-6E8A-4147-A177-3AD203B41FA5}">
                      <a16:colId xmlns:a16="http://schemas.microsoft.com/office/drawing/2014/main" val="20001"/>
                    </a:ext>
                  </a:extLst>
                </a:gridCol>
              </a:tblGrid>
              <a:tr h="212266">
                <a:tc>
                  <a:txBody>
                    <a:bodyPr/>
                    <a:lstStyle/>
                    <a:p>
                      <a:endParaRPr lang="en-US" sz="800" dirty="0"/>
                    </a:p>
                  </a:txBody>
                  <a:tcPr marL="72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b="0" i="0" u="none" strike="noStrike" dirty="0">
                          <a:solidFill>
                            <a:srgbClr val="7F7F7F"/>
                          </a:solidFill>
                          <a:effectLst/>
                          <a:latin typeface="Montserrat" charset="0"/>
                          <a:ea typeface="Montserrat" charset="0"/>
                          <a:cs typeface="Montserrat" charset="0"/>
                        </a:rPr>
                        <a:t>Much better than I expected</a:t>
                      </a:r>
                    </a:p>
                  </a:txBody>
                  <a:tcPr marL="720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12266">
                <a:tc>
                  <a:txBody>
                    <a:bodyPr/>
                    <a:lstStyle/>
                    <a:p>
                      <a:endParaRPr lang="en-US" sz="800" dirty="0"/>
                    </a:p>
                  </a:txBody>
                  <a:tcPr marL="72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b="0" i="0" u="none" strike="noStrike" dirty="0">
                          <a:solidFill>
                            <a:srgbClr val="7F7F7F"/>
                          </a:solidFill>
                          <a:effectLst/>
                          <a:latin typeface="Montserrat" charset="0"/>
                          <a:ea typeface="Montserrat" charset="0"/>
                          <a:cs typeface="Montserrat" charset="0"/>
                        </a:rPr>
                        <a:t>Better than I expected</a:t>
                      </a:r>
                    </a:p>
                  </a:txBody>
                  <a:tcPr marL="720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2266">
                <a:tc>
                  <a:txBody>
                    <a:bodyPr/>
                    <a:lstStyle/>
                    <a:p>
                      <a:endParaRPr lang="en-US" sz="800" dirty="0"/>
                    </a:p>
                  </a:txBody>
                  <a:tcPr marL="72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b="0" i="0" u="none" strike="noStrike" dirty="0">
                          <a:solidFill>
                            <a:srgbClr val="7F7F7F"/>
                          </a:solidFill>
                          <a:effectLst/>
                          <a:latin typeface="Montserrat" charset="0"/>
                          <a:ea typeface="Montserrat" charset="0"/>
                          <a:cs typeface="Montserrat" charset="0"/>
                        </a:rPr>
                        <a:t>Just as I expected</a:t>
                      </a:r>
                    </a:p>
                  </a:txBody>
                  <a:tcPr marL="720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2266">
                <a:tc>
                  <a:txBody>
                    <a:bodyPr/>
                    <a:lstStyle/>
                    <a:p>
                      <a:endParaRPr lang="en-US" sz="800" dirty="0"/>
                    </a:p>
                  </a:txBody>
                  <a:tcPr marL="72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b="0" i="0" u="none" strike="noStrike" dirty="0">
                          <a:solidFill>
                            <a:srgbClr val="7F7F7F"/>
                          </a:solidFill>
                          <a:effectLst/>
                          <a:latin typeface="Montserrat" charset="0"/>
                          <a:ea typeface="Montserrat" charset="0"/>
                          <a:cs typeface="Montserrat" charset="0"/>
                        </a:rPr>
                        <a:t>Worse than I expected</a:t>
                      </a:r>
                    </a:p>
                  </a:txBody>
                  <a:tcPr marL="720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12266">
                <a:tc>
                  <a:txBody>
                    <a:bodyPr/>
                    <a:lstStyle/>
                    <a:p>
                      <a:endParaRPr lang="en-US" sz="800" dirty="0"/>
                    </a:p>
                  </a:txBody>
                  <a:tcPr marL="72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b="0" i="0" u="none" strike="noStrike" dirty="0">
                          <a:solidFill>
                            <a:srgbClr val="7F7F7F"/>
                          </a:solidFill>
                          <a:effectLst/>
                          <a:latin typeface="Montserrat" charset="0"/>
                          <a:ea typeface="Montserrat" charset="0"/>
                          <a:cs typeface="Montserrat" charset="0"/>
                        </a:rPr>
                        <a:t>Much</a:t>
                      </a:r>
                      <a:r>
                        <a:rPr lang="en-US" sz="800" b="0" i="0" u="none" strike="noStrike" baseline="0" dirty="0">
                          <a:solidFill>
                            <a:srgbClr val="7F7F7F"/>
                          </a:solidFill>
                          <a:effectLst/>
                          <a:latin typeface="Montserrat" charset="0"/>
                          <a:ea typeface="Montserrat" charset="0"/>
                          <a:cs typeface="Montserrat" charset="0"/>
                        </a:rPr>
                        <a:t> worse than I expected</a:t>
                      </a:r>
                      <a:endParaRPr lang="en-US" sz="800" b="0" i="0" u="none" strike="noStrike" dirty="0">
                        <a:solidFill>
                          <a:srgbClr val="7F7F7F"/>
                        </a:solidFill>
                        <a:effectLst/>
                        <a:latin typeface="Montserrat" charset="0"/>
                        <a:ea typeface="Montserrat" charset="0"/>
                        <a:cs typeface="Montserrat" charset="0"/>
                      </a:endParaRPr>
                    </a:p>
                  </a:txBody>
                  <a:tcPr marL="720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21" name="Rectangle 20"/>
          <p:cNvSpPr/>
          <p:nvPr/>
        </p:nvSpPr>
        <p:spPr>
          <a:xfrm>
            <a:off x="3603713" y="2892173"/>
            <a:ext cx="144000" cy="14400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3603713" y="3097366"/>
            <a:ext cx="144000" cy="144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3603713" y="3302559"/>
            <a:ext cx="144000" cy="144000"/>
          </a:xfrm>
          <a:prstGeom prst="rect">
            <a:avLst/>
          </a:prstGeom>
          <a:solidFill>
            <a:srgbClr val="329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3603713" y="3507752"/>
            <a:ext cx="144000" cy="144000"/>
          </a:xfrm>
          <a:prstGeom prst="rect">
            <a:avLst/>
          </a:prstGeom>
          <a:solidFill>
            <a:srgbClr val="BF4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3603713" y="3712945"/>
            <a:ext cx="144000" cy="144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p:cNvCxnSpPr/>
          <p:nvPr/>
        </p:nvCxnSpPr>
        <p:spPr>
          <a:xfrm flipV="1">
            <a:off x="793892" y="4138412"/>
            <a:ext cx="2880000" cy="3467"/>
          </a:xfrm>
          <a:prstGeom prst="line">
            <a:avLst/>
          </a:prstGeom>
          <a:ln w="0">
            <a:solidFill>
              <a:srgbClr val="7F7F7F"/>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6E41007-8B91-E484-A7F9-442F5CA3483B}"/>
              </a:ext>
            </a:extLst>
          </p:cNvPr>
          <p:cNvSpPr txBox="1"/>
          <p:nvPr/>
        </p:nvSpPr>
        <p:spPr>
          <a:xfrm>
            <a:off x="453000" y="629373"/>
            <a:ext cx="5526459" cy="253916"/>
          </a:xfrm>
          <a:prstGeom prst="rect">
            <a:avLst/>
          </a:prstGeom>
          <a:noFill/>
        </p:spPr>
        <p:txBody>
          <a:bodyPr wrap="square" rtlCol="0">
            <a:spAutoFit/>
          </a:bodyPr>
          <a:lstStyle/>
          <a:p>
            <a:r>
              <a:rPr lang="en-NZ" sz="1050" dirty="0">
                <a:solidFill>
                  <a:schemeClr val="bg1">
                    <a:lumMod val="75000"/>
                  </a:schemeClr>
                </a:solidFill>
                <a:latin typeface="Montserrat" panose="00000500000000000000" pitchFamily="50" charset="0"/>
              </a:rPr>
              <a:t>DOMESTIC VISITOR </a:t>
            </a:r>
            <a:r>
              <a:rPr lang="en-NZ" sz="1050" dirty="0">
                <a:solidFill>
                  <a:srgbClr val="BFBFBF"/>
                </a:solidFill>
                <a:latin typeface="Montserrat" panose="00000500000000000000" pitchFamily="50" charset="0"/>
              </a:rPr>
              <a:t>SATISFACTION</a:t>
            </a:r>
            <a:r>
              <a:rPr lang="en-NZ" sz="1050" dirty="0">
                <a:solidFill>
                  <a:schemeClr val="bg1">
                    <a:lumMod val="75000"/>
                  </a:schemeClr>
                </a:solidFill>
                <a:latin typeface="Montserrat" panose="00000500000000000000" pitchFamily="50" charset="0"/>
              </a:rPr>
              <a:t> (YE MARCH 2022)</a:t>
            </a:r>
          </a:p>
        </p:txBody>
      </p:sp>
      <p:sp>
        <p:nvSpPr>
          <p:cNvPr id="31" name="TextBox 30">
            <a:extLst>
              <a:ext uri="{FF2B5EF4-FFF2-40B4-BE49-F238E27FC236}">
                <a16:creationId xmlns:a16="http://schemas.microsoft.com/office/drawing/2014/main" id="{69BE7D9F-2CD1-7EA9-E9EA-C0147631B4A8}"/>
              </a:ext>
            </a:extLst>
          </p:cNvPr>
          <p:cNvSpPr txBox="1"/>
          <p:nvPr/>
        </p:nvSpPr>
        <p:spPr>
          <a:xfrm>
            <a:off x="1986752" y="6357014"/>
            <a:ext cx="7577905" cy="215444"/>
          </a:xfrm>
          <a:prstGeom prst="rect">
            <a:avLst/>
          </a:prstGeom>
          <a:noFill/>
        </p:spPr>
        <p:txBody>
          <a:bodyPr wrap="square" rtlCol="0">
            <a:spAutoFit/>
          </a:bodyPr>
          <a:lstStyle/>
          <a:p>
            <a:pPr algn="r"/>
            <a:r>
              <a:rPr lang="en-NZ" sz="800" b="1" dirty="0">
                <a:solidFill>
                  <a:schemeClr val="tx1">
                    <a:lumMod val="50000"/>
                    <a:lumOff val="50000"/>
                  </a:schemeClr>
                </a:solidFill>
                <a:latin typeface="Montserrat Light" panose="00000400000000000000" pitchFamily="50" charset="0"/>
              </a:rPr>
              <a:t>Base: NZ residents who travelled domestically for leisure during the 12 months prior to survey completion (n=2,273)</a:t>
            </a:r>
            <a:endParaRPr lang="en-NZ" sz="400" dirty="0">
              <a:solidFill>
                <a:schemeClr val="tx1">
                  <a:lumMod val="50000"/>
                  <a:lumOff val="50000"/>
                </a:schemeClr>
              </a:solidFill>
              <a:latin typeface="Montserrat Light" panose="00000400000000000000" pitchFamily="50" charset="0"/>
            </a:endParaRPr>
          </a:p>
        </p:txBody>
      </p:sp>
    </p:spTree>
    <p:extLst>
      <p:ext uri="{BB962C8B-B14F-4D97-AF65-F5344CB8AC3E}">
        <p14:creationId xmlns:p14="http://schemas.microsoft.com/office/powerpoint/2010/main" val="1875871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2E88B2-9408-4730-906E-67F708A887DB}"/>
              </a:ext>
            </a:extLst>
          </p:cNvPr>
          <p:cNvSpPr txBox="1"/>
          <p:nvPr/>
        </p:nvSpPr>
        <p:spPr>
          <a:xfrm>
            <a:off x="452999" y="824431"/>
            <a:ext cx="8730330" cy="461665"/>
          </a:xfrm>
          <a:prstGeom prst="rect">
            <a:avLst/>
          </a:prstGeom>
          <a:noFill/>
        </p:spPr>
        <p:txBody>
          <a:bodyPr wrap="square" rtlCol="0">
            <a:spAutoFit/>
          </a:bodyPr>
          <a:lstStyle/>
          <a:p>
            <a:r>
              <a:rPr lang="en-NZ" sz="2400" b="1" dirty="0">
                <a:solidFill>
                  <a:schemeClr val="bg1">
                    <a:lumMod val="50000"/>
                  </a:schemeClr>
                </a:solidFill>
                <a:latin typeface="Bebas Neue Bold" panose="020B0606020202050201" pitchFamily="34" charset="0"/>
              </a:rPr>
              <a:t>COMMENTS (Q1 2022)</a:t>
            </a:r>
          </a:p>
        </p:txBody>
      </p:sp>
      <p:sp>
        <p:nvSpPr>
          <p:cNvPr id="7" name="Rectangle 6"/>
          <p:cNvSpPr/>
          <p:nvPr/>
        </p:nvSpPr>
        <p:spPr>
          <a:xfrm>
            <a:off x="535379" y="1797369"/>
            <a:ext cx="959123" cy="2826746"/>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Montserrat" charset="0"/>
              <a:ea typeface="Montserrat" charset="0"/>
              <a:cs typeface="Montserrat" charset="0"/>
            </a:endParaRPr>
          </a:p>
        </p:txBody>
      </p:sp>
      <p:sp>
        <p:nvSpPr>
          <p:cNvPr id="8" name="Rectangle 7"/>
          <p:cNvSpPr/>
          <p:nvPr/>
        </p:nvSpPr>
        <p:spPr>
          <a:xfrm>
            <a:off x="532037" y="4685389"/>
            <a:ext cx="959123" cy="1660598"/>
          </a:xfrm>
          <a:prstGeom prst="rect">
            <a:avLst/>
          </a:prstGeom>
          <a:solidFill>
            <a:srgbClr val="BF4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Montserrat" charset="0"/>
              <a:ea typeface="Montserrat" charset="0"/>
              <a:cs typeface="Montserrat" charset="0"/>
            </a:endParaRPr>
          </a:p>
        </p:txBody>
      </p:sp>
      <p:sp>
        <p:nvSpPr>
          <p:cNvPr id="21" name="Rectangle 20">
            <a:extLst>
              <a:ext uri="{FF2B5EF4-FFF2-40B4-BE49-F238E27FC236}">
                <a16:creationId xmlns:a16="http://schemas.microsoft.com/office/drawing/2014/main" id="{49594ACA-D0F7-4814-92B4-FAA234B09CCC}"/>
              </a:ext>
            </a:extLst>
          </p:cNvPr>
          <p:cNvSpPr/>
          <p:nvPr/>
        </p:nvSpPr>
        <p:spPr>
          <a:xfrm>
            <a:off x="0" y="1323975"/>
            <a:ext cx="7560000"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lvl="0"/>
            <a:r>
              <a:rPr lang="en-NZ" sz="800" dirty="0">
                <a:latin typeface="Montserrat Light" panose="00000400000000000000" pitchFamily="50" charset="0"/>
              </a:rPr>
              <a:t>For what reason/s did you rate your overall experience in that way?</a:t>
            </a:r>
          </a:p>
        </p:txBody>
      </p:sp>
      <p:sp>
        <p:nvSpPr>
          <p:cNvPr id="10" name="TextBox 9">
            <a:extLst>
              <a:ext uri="{FF2B5EF4-FFF2-40B4-BE49-F238E27FC236}">
                <a16:creationId xmlns:a16="http://schemas.microsoft.com/office/drawing/2014/main" id="{2E914AEE-7FCE-4BF2-A44E-7D612924D739}"/>
              </a:ext>
            </a:extLst>
          </p:cNvPr>
          <p:cNvSpPr txBox="1"/>
          <p:nvPr/>
        </p:nvSpPr>
        <p:spPr>
          <a:xfrm>
            <a:off x="1491160" y="4846211"/>
            <a:ext cx="3916118" cy="1526765"/>
          </a:xfrm>
          <a:prstGeom prst="rect">
            <a:avLst/>
          </a:prstGeom>
          <a:noFill/>
        </p:spPr>
        <p:txBody>
          <a:bodyPr wrap="square" rtlCol="0" anchor="ctr">
            <a:spAutoFit/>
          </a:bodyPr>
          <a:lstStyle/>
          <a:p>
            <a:pPr algn="ctr">
              <a:lnSpc>
                <a:spcPct val="114000"/>
              </a:lnSpc>
              <a:spcAft>
                <a:spcPts val="1200"/>
              </a:spcAft>
            </a:pPr>
            <a:r>
              <a:rPr lang="en-NZ" sz="800" dirty="0">
                <a:solidFill>
                  <a:srgbClr val="7F7F7F"/>
                </a:solidFill>
                <a:latin typeface="Montserrat" charset="0"/>
                <a:ea typeface="Montserrat" charset="0"/>
                <a:cs typeface="Montserrat" charset="0"/>
              </a:rPr>
              <a:t>“The price of activities/food/drinks in New Zealand is far too expensive for the average New Zealander”</a:t>
            </a:r>
          </a:p>
          <a:p>
            <a:pPr algn="ctr">
              <a:lnSpc>
                <a:spcPct val="114000"/>
              </a:lnSpc>
              <a:spcAft>
                <a:spcPts val="1200"/>
              </a:spcAft>
            </a:pPr>
            <a:r>
              <a:rPr lang="en-NZ" sz="800" dirty="0">
                <a:solidFill>
                  <a:srgbClr val="7F7F7F"/>
                </a:solidFill>
                <a:latin typeface="Montserrat" charset="0"/>
                <a:ea typeface="Montserrat" charset="0"/>
                <a:cs typeface="Montserrat" charset="0"/>
              </a:rPr>
              <a:t>“My issue was with Air NZ who changed my flight with very short notice which ruined a whole day or plans”</a:t>
            </a:r>
          </a:p>
          <a:p>
            <a:pPr algn="ctr">
              <a:lnSpc>
                <a:spcPct val="114000"/>
              </a:lnSpc>
              <a:spcAft>
                <a:spcPts val="1200"/>
              </a:spcAft>
            </a:pPr>
            <a:r>
              <a:rPr lang="en-NZ" sz="800" dirty="0">
                <a:solidFill>
                  <a:srgbClr val="7F7F7F"/>
                </a:solidFill>
                <a:latin typeface="Montserrat" charset="0"/>
                <a:ea typeface="Montserrat" charset="0"/>
                <a:cs typeface="Montserrat" charset="0"/>
              </a:rPr>
              <a:t>“Traffic and hard parking in Auckland”</a:t>
            </a:r>
          </a:p>
          <a:p>
            <a:pPr algn="ctr">
              <a:lnSpc>
                <a:spcPct val="114000"/>
              </a:lnSpc>
              <a:spcAft>
                <a:spcPts val="1200"/>
              </a:spcAft>
            </a:pPr>
            <a:r>
              <a:rPr lang="en-NZ" sz="800" dirty="0">
                <a:solidFill>
                  <a:srgbClr val="7F7F7F"/>
                </a:solidFill>
                <a:latin typeface="Montserrat" charset="0"/>
                <a:ea typeface="Montserrat" charset="0"/>
                <a:cs typeface="Montserrat" charset="0"/>
              </a:rPr>
              <a:t>“Accommodation was not what was advertised and car hire company was inefficient.”</a:t>
            </a:r>
          </a:p>
        </p:txBody>
      </p:sp>
      <p:sp>
        <p:nvSpPr>
          <p:cNvPr id="15" name="TextBox 14">
            <a:extLst>
              <a:ext uri="{FF2B5EF4-FFF2-40B4-BE49-F238E27FC236}">
                <a16:creationId xmlns:a16="http://schemas.microsoft.com/office/drawing/2014/main" id="{B7F567BC-EBA4-4F8D-990B-F45DABA1D9DE}"/>
              </a:ext>
            </a:extLst>
          </p:cNvPr>
          <p:cNvSpPr txBox="1"/>
          <p:nvPr/>
        </p:nvSpPr>
        <p:spPr>
          <a:xfrm>
            <a:off x="1494502" y="1952085"/>
            <a:ext cx="3912776" cy="2549865"/>
          </a:xfrm>
          <a:prstGeom prst="rect">
            <a:avLst/>
          </a:prstGeom>
          <a:noFill/>
        </p:spPr>
        <p:txBody>
          <a:bodyPr wrap="square" rtlCol="0" anchor="ctr">
            <a:spAutoFit/>
          </a:bodyPr>
          <a:lstStyle/>
          <a:p>
            <a:pPr algn="ctr">
              <a:lnSpc>
                <a:spcPct val="114000"/>
              </a:lnSpc>
              <a:spcAft>
                <a:spcPts val="1200"/>
              </a:spcAft>
            </a:pPr>
            <a:r>
              <a:rPr lang="en-NZ" sz="800" dirty="0">
                <a:solidFill>
                  <a:srgbClr val="7F7F7F"/>
                </a:solidFill>
                <a:latin typeface="Montserrat" charset="0"/>
                <a:ea typeface="Montserrat" charset="0"/>
                <a:cs typeface="Montserrat" charset="0"/>
              </a:rPr>
              <a:t>“As everything was safe and secure after Covid”</a:t>
            </a:r>
          </a:p>
          <a:p>
            <a:pPr algn="ctr">
              <a:lnSpc>
                <a:spcPct val="114000"/>
              </a:lnSpc>
              <a:spcAft>
                <a:spcPts val="1200"/>
              </a:spcAft>
            </a:pPr>
            <a:r>
              <a:rPr lang="en-NZ" sz="800" dirty="0">
                <a:solidFill>
                  <a:srgbClr val="7F7F7F"/>
                </a:solidFill>
                <a:latin typeface="Montserrat" charset="0"/>
                <a:ea typeface="Montserrat" charset="0"/>
                <a:cs typeface="Montserrat" charset="0"/>
              </a:rPr>
              <a:t>“The weather was beautiful and the market in Wellington was awesome”</a:t>
            </a:r>
          </a:p>
          <a:p>
            <a:pPr algn="ctr">
              <a:lnSpc>
                <a:spcPct val="114000"/>
              </a:lnSpc>
              <a:spcAft>
                <a:spcPts val="1200"/>
              </a:spcAft>
            </a:pPr>
            <a:r>
              <a:rPr lang="en-NZ" sz="800" dirty="0">
                <a:solidFill>
                  <a:srgbClr val="7F7F7F"/>
                </a:solidFill>
                <a:latin typeface="Montserrat" charset="0"/>
                <a:ea typeface="Montserrat" charset="0"/>
                <a:cs typeface="Montserrat" charset="0"/>
              </a:rPr>
              <a:t>“Beautiful scenery, excellent weather. Nice to get away with the family after a year of Covid”</a:t>
            </a:r>
          </a:p>
          <a:p>
            <a:pPr algn="ctr">
              <a:lnSpc>
                <a:spcPct val="114000"/>
              </a:lnSpc>
              <a:spcAft>
                <a:spcPts val="1200"/>
              </a:spcAft>
            </a:pPr>
            <a:r>
              <a:rPr lang="en-NZ" sz="800" dirty="0">
                <a:solidFill>
                  <a:srgbClr val="7F7F7F"/>
                </a:solidFill>
                <a:latin typeface="Montserrat" charset="0"/>
                <a:ea typeface="Montserrat" charset="0"/>
                <a:cs typeface="Montserrat" charset="0"/>
              </a:rPr>
              <a:t>“I expected because of Covid for things to feel strange and restrictive, apart from wearing masks on public transport it was almost normal”</a:t>
            </a:r>
          </a:p>
          <a:p>
            <a:pPr algn="ctr">
              <a:lnSpc>
                <a:spcPct val="114000"/>
              </a:lnSpc>
              <a:spcAft>
                <a:spcPts val="1200"/>
              </a:spcAft>
            </a:pPr>
            <a:r>
              <a:rPr lang="en-NZ" sz="800" dirty="0">
                <a:solidFill>
                  <a:srgbClr val="7F7F7F"/>
                </a:solidFill>
                <a:latin typeface="Montserrat" charset="0"/>
                <a:ea typeface="Montserrat" charset="0"/>
                <a:cs typeface="Montserrat" charset="0"/>
              </a:rPr>
              <a:t>“Me and my son enjoyed a lot in Hawkes bay, beautiful place, we enjoyed the beach, the food, we did hiking, and the scenery, we will definitely will come back there.”</a:t>
            </a:r>
          </a:p>
          <a:p>
            <a:pPr algn="ctr">
              <a:lnSpc>
                <a:spcPct val="114000"/>
              </a:lnSpc>
              <a:spcAft>
                <a:spcPts val="1200"/>
              </a:spcAft>
            </a:pPr>
            <a:r>
              <a:rPr lang="en-NZ" sz="800" dirty="0">
                <a:solidFill>
                  <a:srgbClr val="7F7F7F"/>
                </a:solidFill>
                <a:latin typeface="Montserrat" charset="0"/>
                <a:ea typeface="Montserrat" charset="0"/>
                <a:cs typeface="Montserrat" charset="0"/>
              </a:rPr>
              <a:t>“Always love trips to Tauranga - a lovely place and lots to do”</a:t>
            </a:r>
          </a:p>
          <a:p>
            <a:pPr algn="ctr">
              <a:lnSpc>
                <a:spcPct val="114000"/>
              </a:lnSpc>
              <a:spcAft>
                <a:spcPts val="1200"/>
              </a:spcAft>
            </a:pPr>
            <a:r>
              <a:rPr lang="en-NZ" sz="800" dirty="0">
                <a:solidFill>
                  <a:srgbClr val="7F7F7F"/>
                </a:solidFill>
                <a:latin typeface="Montserrat" charset="0"/>
                <a:ea typeface="Montserrat" charset="0"/>
                <a:cs typeface="Montserrat" charset="0"/>
              </a:rPr>
              <a:t>“Hastings is a nice city that I enjoyed visiting.”</a:t>
            </a:r>
          </a:p>
        </p:txBody>
      </p:sp>
      <p:sp>
        <p:nvSpPr>
          <p:cNvPr id="18" name="TextBox 17">
            <a:extLst>
              <a:ext uri="{FF2B5EF4-FFF2-40B4-BE49-F238E27FC236}">
                <a16:creationId xmlns:a16="http://schemas.microsoft.com/office/drawing/2014/main" id="{6FBFB9C9-80C4-419E-9A68-272DA9502B3A}"/>
              </a:ext>
            </a:extLst>
          </p:cNvPr>
          <p:cNvSpPr txBox="1"/>
          <p:nvPr/>
        </p:nvSpPr>
        <p:spPr>
          <a:xfrm>
            <a:off x="5407278" y="2008694"/>
            <a:ext cx="3960000" cy="2382447"/>
          </a:xfrm>
          <a:prstGeom prst="rect">
            <a:avLst/>
          </a:prstGeom>
          <a:noFill/>
        </p:spPr>
        <p:txBody>
          <a:bodyPr wrap="square" rtlCol="0" anchor="ctr">
            <a:spAutoFit/>
          </a:bodyPr>
          <a:lstStyle/>
          <a:p>
            <a:pPr algn="ctr">
              <a:lnSpc>
                <a:spcPct val="114000"/>
              </a:lnSpc>
              <a:spcAft>
                <a:spcPts val="1200"/>
              </a:spcAft>
            </a:pPr>
            <a:r>
              <a:rPr lang="en-NZ" sz="800" dirty="0">
                <a:solidFill>
                  <a:srgbClr val="7F7F7F"/>
                </a:solidFill>
                <a:latin typeface="Montserrat" charset="0"/>
                <a:ea typeface="Montserrat" charset="0"/>
                <a:cs typeface="Montserrat" charset="0"/>
              </a:rPr>
              <a:t>“Rotorua is that classic spot you go to once in a while if you live in the North Island, for the convenience. It's got the thrills you want and the relaxation activities sought after.”</a:t>
            </a:r>
          </a:p>
          <a:p>
            <a:pPr algn="ctr">
              <a:lnSpc>
                <a:spcPct val="114000"/>
              </a:lnSpc>
              <a:spcAft>
                <a:spcPts val="1200"/>
              </a:spcAft>
            </a:pPr>
            <a:r>
              <a:rPr lang="en-NZ" sz="800" dirty="0">
                <a:solidFill>
                  <a:srgbClr val="7F7F7F"/>
                </a:solidFill>
                <a:latin typeface="Montserrat" charset="0"/>
                <a:ea typeface="Montserrat" charset="0"/>
                <a:cs typeface="Montserrat" charset="0"/>
              </a:rPr>
              <a:t>“I was concerned of the health issues of Covid on the bus and ferry, but it turned out to be relaxing experiences.”</a:t>
            </a:r>
          </a:p>
          <a:p>
            <a:pPr algn="ctr">
              <a:lnSpc>
                <a:spcPct val="114000"/>
              </a:lnSpc>
              <a:spcAft>
                <a:spcPts val="1200"/>
              </a:spcAft>
            </a:pPr>
            <a:r>
              <a:rPr lang="en-NZ" sz="800" dirty="0">
                <a:solidFill>
                  <a:srgbClr val="7F7F7F"/>
                </a:solidFill>
                <a:latin typeface="Montserrat" charset="0"/>
                <a:ea typeface="Montserrat" charset="0"/>
                <a:cs typeface="Montserrat" charset="0"/>
              </a:rPr>
              <a:t>“Less foreign tourists creating havoc on the roads made for very pleasant driving”</a:t>
            </a:r>
          </a:p>
          <a:p>
            <a:pPr algn="ctr">
              <a:lnSpc>
                <a:spcPct val="114000"/>
              </a:lnSpc>
              <a:spcAft>
                <a:spcPts val="1200"/>
              </a:spcAft>
            </a:pPr>
            <a:r>
              <a:rPr lang="en-NZ" sz="800" dirty="0">
                <a:solidFill>
                  <a:srgbClr val="7F7F7F"/>
                </a:solidFill>
                <a:latin typeface="Montserrat" charset="0"/>
                <a:ea typeface="Montserrat" charset="0"/>
                <a:cs typeface="Montserrat" charset="0"/>
              </a:rPr>
              <a:t>“Felt very welcomed by residents and businesses around New Zealand, enjoyed beautiful scenery, great health spa therapies,  fantastic dining and shopping, wonderful art galleries and museums”</a:t>
            </a:r>
          </a:p>
          <a:p>
            <a:pPr algn="ctr">
              <a:lnSpc>
                <a:spcPct val="114000"/>
              </a:lnSpc>
              <a:spcAft>
                <a:spcPts val="1200"/>
              </a:spcAft>
            </a:pPr>
            <a:r>
              <a:rPr lang="en-NZ" sz="800" dirty="0">
                <a:solidFill>
                  <a:srgbClr val="7F7F7F"/>
                </a:solidFill>
                <a:latin typeface="Montserrat" charset="0"/>
                <a:ea typeface="Montserrat" charset="0"/>
                <a:cs typeface="Montserrat" charset="0"/>
              </a:rPr>
              <a:t>“Due to never been in Christchurch, I found this city was so peaceful, beautiful and its lands and roads almost were flat.  I really like this city.”</a:t>
            </a:r>
          </a:p>
        </p:txBody>
      </p:sp>
      <p:sp>
        <p:nvSpPr>
          <p:cNvPr id="19" name="TextBox 18">
            <a:extLst>
              <a:ext uri="{FF2B5EF4-FFF2-40B4-BE49-F238E27FC236}">
                <a16:creationId xmlns:a16="http://schemas.microsoft.com/office/drawing/2014/main" id="{8143BA85-2A35-49A9-81D8-A6B168BCF4E0}"/>
              </a:ext>
            </a:extLst>
          </p:cNvPr>
          <p:cNvSpPr txBox="1"/>
          <p:nvPr/>
        </p:nvSpPr>
        <p:spPr>
          <a:xfrm>
            <a:off x="5440234" y="4872792"/>
            <a:ext cx="3960000" cy="1386405"/>
          </a:xfrm>
          <a:prstGeom prst="rect">
            <a:avLst/>
          </a:prstGeom>
          <a:noFill/>
        </p:spPr>
        <p:txBody>
          <a:bodyPr wrap="square" rtlCol="0" anchor="ctr">
            <a:spAutoFit/>
          </a:bodyPr>
          <a:lstStyle/>
          <a:p>
            <a:pPr algn="ctr">
              <a:lnSpc>
                <a:spcPct val="114000"/>
              </a:lnSpc>
              <a:spcAft>
                <a:spcPts val="1200"/>
              </a:spcAft>
            </a:pPr>
            <a:r>
              <a:rPr lang="en-NZ" sz="800" dirty="0">
                <a:solidFill>
                  <a:srgbClr val="7F7F7F"/>
                </a:solidFill>
                <a:latin typeface="Montserrat" charset="0"/>
                <a:ea typeface="Montserrat" charset="0"/>
                <a:cs typeface="Montserrat" charset="0"/>
              </a:rPr>
              <a:t>“Didn't get to go to Hamilton due to lockdown, but still got most of my trip in Tauranga. Terrible weather, there's not a lot to do in Tauranga if the weather is poor.”</a:t>
            </a:r>
          </a:p>
          <a:p>
            <a:pPr algn="ctr">
              <a:lnSpc>
                <a:spcPct val="114000"/>
              </a:lnSpc>
              <a:spcAft>
                <a:spcPts val="1200"/>
              </a:spcAft>
            </a:pPr>
            <a:r>
              <a:rPr lang="en-NZ" sz="800" dirty="0">
                <a:solidFill>
                  <a:srgbClr val="7F7F7F"/>
                </a:solidFill>
                <a:latin typeface="Montserrat" charset="0"/>
                <a:ea typeface="Montserrat" charset="0"/>
                <a:cs typeface="Montserrat" charset="0"/>
              </a:rPr>
              <a:t>“Some services shut down due to Covid”</a:t>
            </a:r>
          </a:p>
          <a:p>
            <a:pPr algn="ctr">
              <a:lnSpc>
                <a:spcPct val="114000"/>
              </a:lnSpc>
              <a:spcAft>
                <a:spcPts val="1200"/>
              </a:spcAft>
            </a:pPr>
            <a:r>
              <a:rPr lang="en-NZ" sz="800" dirty="0">
                <a:solidFill>
                  <a:srgbClr val="7F7F7F"/>
                </a:solidFill>
                <a:latin typeface="Montserrat" charset="0"/>
                <a:ea typeface="Montserrat" charset="0"/>
                <a:cs typeface="Montserrat" charset="0"/>
              </a:rPr>
              <a:t>“Outing in New Zealand is very expensive i.e. hotels, food, tickets etc.”</a:t>
            </a:r>
          </a:p>
          <a:p>
            <a:pPr algn="ctr">
              <a:lnSpc>
                <a:spcPct val="114000"/>
              </a:lnSpc>
              <a:spcAft>
                <a:spcPts val="1200"/>
              </a:spcAft>
            </a:pPr>
            <a:r>
              <a:rPr lang="en-NZ" sz="800" dirty="0">
                <a:solidFill>
                  <a:srgbClr val="7F7F7F"/>
                </a:solidFill>
                <a:latin typeface="Montserrat" charset="0"/>
                <a:ea typeface="Montserrat" charset="0"/>
                <a:cs typeface="Montserrat" charset="0"/>
              </a:rPr>
              <a:t>“Everything is over priced in Queenstown and Wanaka”</a:t>
            </a:r>
          </a:p>
        </p:txBody>
      </p:sp>
      <p:cxnSp>
        <p:nvCxnSpPr>
          <p:cNvPr id="14" name="Straight Connector 13">
            <a:extLst>
              <a:ext uri="{FF2B5EF4-FFF2-40B4-BE49-F238E27FC236}">
                <a16:creationId xmlns:a16="http://schemas.microsoft.com/office/drawing/2014/main" id="{45198A9D-2B38-4312-8E0B-F22B710D3E18}"/>
              </a:ext>
            </a:extLst>
          </p:cNvPr>
          <p:cNvCxnSpPr>
            <a:cxnSpLocks/>
          </p:cNvCxnSpPr>
          <p:nvPr/>
        </p:nvCxnSpPr>
        <p:spPr>
          <a:xfrm>
            <a:off x="1450323" y="4688149"/>
            <a:ext cx="7869626" cy="0"/>
          </a:xfrm>
          <a:prstGeom prst="line">
            <a:avLst/>
          </a:prstGeom>
          <a:ln>
            <a:solidFill>
              <a:srgbClr val="BF4633"/>
            </a:solidFill>
            <a:prstDash val="lgDashDot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00F446-E375-4AEE-96AF-B1543EEA3F7C}"/>
              </a:ext>
            </a:extLst>
          </p:cNvPr>
          <p:cNvCxnSpPr>
            <a:cxnSpLocks/>
          </p:cNvCxnSpPr>
          <p:nvPr/>
        </p:nvCxnSpPr>
        <p:spPr>
          <a:xfrm>
            <a:off x="1491160" y="1797369"/>
            <a:ext cx="7869626" cy="0"/>
          </a:xfrm>
          <a:prstGeom prst="line">
            <a:avLst/>
          </a:prstGeom>
          <a:ln>
            <a:solidFill>
              <a:srgbClr val="44546A"/>
            </a:solidFill>
            <a:prstDash val="lgDashDotDot"/>
          </a:ln>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B80E0A54-2950-4073-801F-724D6678E1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2180" y="2955866"/>
            <a:ext cx="538836" cy="538836"/>
          </a:xfrm>
          <a:prstGeom prst="rect">
            <a:avLst/>
          </a:prstGeom>
        </p:spPr>
      </p:pic>
      <p:pic>
        <p:nvPicPr>
          <p:cNvPr id="31" name="Graphic 30">
            <a:extLst>
              <a:ext uri="{FF2B5EF4-FFF2-40B4-BE49-F238E27FC236}">
                <a16:creationId xmlns:a16="http://schemas.microsoft.com/office/drawing/2014/main" id="{412F58A8-D679-491B-A02B-A9CBFA4035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8706" y="5320938"/>
            <a:ext cx="558898" cy="558898"/>
          </a:xfrm>
          <a:prstGeom prst="rect">
            <a:avLst/>
          </a:prstGeom>
        </p:spPr>
      </p:pic>
      <p:sp>
        <p:nvSpPr>
          <p:cNvPr id="17" name="TextBox 16">
            <a:extLst>
              <a:ext uri="{FF2B5EF4-FFF2-40B4-BE49-F238E27FC236}">
                <a16:creationId xmlns:a16="http://schemas.microsoft.com/office/drawing/2014/main" id="{A7AA2CD0-362B-1EC1-4AED-DBE2A7C89A7F}"/>
              </a:ext>
            </a:extLst>
          </p:cNvPr>
          <p:cNvSpPr txBox="1"/>
          <p:nvPr/>
        </p:nvSpPr>
        <p:spPr>
          <a:xfrm>
            <a:off x="453000" y="629373"/>
            <a:ext cx="5526459" cy="253916"/>
          </a:xfrm>
          <a:prstGeom prst="rect">
            <a:avLst/>
          </a:prstGeom>
          <a:noFill/>
        </p:spPr>
        <p:txBody>
          <a:bodyPr wrap="square" rtlCol="0">
            <a:spAutoFit/>
          </a:bodyPr>
          <a:lstStyle/>
          <a:p>
            <a:r>
              <a:rPr lang="en-NZ" sz="1050" dirty="0">
                <a:solidFill>
                  <a:schemeClr val="bg1">
                    <a:lumMod val="75000"/>
                  </a:schemeClr>
                </a:solidFill>
                <a:latin typeface="Montserrat" panose="00000500000000000000" pitchFamily="50" charset="0"/>
              </a:rPr>
              <a:t>DOMESTIC VISITOR </a:t>
            </a:r>
            <a:r>
              <a:rPr lang="en-NZ" sz="1050" dirty="0">
                <a:solidFill>
                  <a:srgbClr val="BFBFBF"/>
                </a:solidFill>
                <a:latin typeface="Montserrat" panose="00000500000000000000" pitchFamily="50" charset="0"/>
              </a:rPr>
              <a:t>SATISFACTION</a:t>
            </a:r>
            <a:r>
              <a:rPr lang="en-NZ" sz="1050" dirty="0">
                <a:solidFill>
                  <a:schemeClr val="bg1">
                    <a:lumMod val="75000"/>
                  </a:schemeClr>
                </a:solidFill>
                <a:latin typeface="Montserrat" panose="00000500000000000000" pitchFamily="50" charset="0"/>
              </a:rPr>
              <a:t> (YE MARCH 2022)</a:t>
            </a:r>
          </a:p>
        </p:txBody>
      </p:sp>
    </p:spTree>
    <p:extLst>
      <p:ext uri="{BB962C8B-B14F-4D97-AF65-F5344CB8AC3E}">
        <p14:creationId xmlns:p14="http://schemas.microsoft.com/office/powerpoint/2010/main" val="1965436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Picture 91">
            <a:extLst>
              <a:ext uri="{FF2B5EF4-FFF2-40B4-BE49-F238E27FC236}">
                <a16:creationId xmlns:a16="http://schemas.microsoft.com/office/drawing/2014/main" id="{AED5948F-EA34-4B24-9A7E-DE276474D7EC}"/>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885937" y="2593696"/>
            <a:ext cx="2799502" cy="3576367"/>
          </a:xfrm>
          <a:prstGeom prst="rect">
            <a:avLst/>
          </a:prstGeom>
          <a:solidFill>
            <a:schemeClr val="bg1"/>
          </a:solidFill>
        </p:spPr>
      </p:pic>
      <p:sp>
        <p:nvSpPr>
          <p:cNvPr id="4" name="TextBox 3">
            <a:extLst>
              <a:ext uri="{FF2B5EF4-FFF2-40B4-BE49-F238E27FC236}">
                <a16:creationId xmlns:a16="http://schemas.microsoft.com/office/drawing/2014/main" id="{B62E88B2-9408-4730-906E-67F708A887DB}"/>
              </a:ext>
            </a:extLst>
          </p:cNvPr>
          <p:cNvSpPr txBox="1"/>
          <p:nvPr/>
        </p:nvSpPr>
        <p:spPr>
          <a:xfrm>
            <a:off x="453000" y="824431"/>
            <a:ext cx="5357250" cy="461665"/>
          </a:xfrm>
          <a:prstGeom prst="rect">
            <a:avLst/>
          </a:prstGeom>
          <a:noFill/>
        </p:spPr>
        <p:txBody>
          <a:bodyPr wrap="square" rtlCol="0">
            <a:spAutoFit/>
          </a:bodyPr>
          <a:lstStyle/>
          <a:p>
            <a:r>
              <a:rPr lang="en-NZ" sz="2400" b="1" dirty="0">
                <a:solidFill>
                  <a:schemeClr val="bg1">
                    <a:lumMod val="50000"/>
                  </a:schemeClr>
                </a:solidFill>
                <a:latin typeface="Bebas Neue Bold" panose="020B0606020202050201" pitchFamily="34" charset="0"/>
              </a:rPr>
              <a:t>NET PROMOTER SCORE (NPS)</a:t>
            </a:r>
          </a:p>
        </p:txBody>
      </p:sp>
      <p:sp>
        <p:nvSpPr>
          <p:cNvPr id="11" name="TextBox 10">
            <a:extLst>
              <a:ext uri="{FF2B5EF4-FFF2-40B4-BE49-F238E27FC236}">
                <a16:creationId xmlns:a16="http://schemas.microsoft.com/office/drawing/2014/main" id="{59690F41-A89A-4AD4-8371-05706AE575A4}"/>
              </a:ext>
            </a:extLst>
          </p:cNvPr>
          <p:cNvSpPr txBox="1"/>
          <p:nvPr/>
        </p:nvSpPr>
        <p:spPr>
          <a:xfrm>
            <a:off x="4622412" y="2866936"/>
            <a:ext cx="1562796" cy="215444"/>
          </a:xfrm>
          <a:prstGeom prst="rect">
            <a:avLst/>
          </a:prstGeom>
          <a:noFill/>
        </p:spPr>
        <p:txBody>
          <a:bodyPr wrap="square" rtlCol="0">
            <a:spAutoFit/>
          </a:bodyPr>
          <a:lstStyle/>
          <a:p>
            <a:pPr algn="ctr"/>
            <a:r>
              <a:rPr lang="en-NZ" sz="800" b="1" dirty="0">
                <a:solidFill>
                  <a:schemeClr val="tx1">
                    <a:lumMod val="50000"/>
                    <a:lumOff val="50000"/>
                  </a:schemeClr>
                </a:solidFill>
                <a:latin typeface="Montserrat Light" panose="00000400000000000000" pitchFamily="50" charset="0"/>
              </a:rPr>
              <a:t>Promoters</a:t>
            </a:r>
            <a:endParaRPr lang="en-NZ" sz="400" dirty="0">
              <a:solidFill>
                <a:schemeClr val="tx1">
                  <a:lumMod val="50000"/>
                  <a:lumOff val="50000"/>
                </a:schemeClr>
              </a:solidFill>
              <a:latin typeface="Montserrat Light" panose="00000400000000000000" pitchFamily="50" charset="0"/>
            </a:endParaRPr>
          </a:p>
        </p:txBody>
      </p:sp>
      <p:cxnSp>
        <p:nvCxnSpPr>
          <p:cNvPr id="34" name="Straight Connector 33">
            <a:extLst>
              <a:ext uri="{FF2B5EF4-FFF2-40B4-BE49-F238E27FC236}">
                <a16:creationId xmlns:a16="http://schemas.microsoft.com/office/drawing/2014/main" id="{3B88C004-58B4-4D09-9A83-F1F3872D61BD}"/>
              </a:ext>
            </a:extLst>
          </p:cNvPr>
          <p:cNvCxnSpPr/>
          <p:nvPr/>
        </p:nvCxnSpPr>
        <p:spPr>
          <a:xfrm>
            <a:off x="1042530" y="3179119"/>
            <a:ext cx="2772000" cy="0"/>
          </a:xfrm>
          <a:prstGeom prst="line">
            <a:avLst/>
          </a:prstGeom>
          <a:effectLst/>
        </p:spPr>
        <p:style>
          <a:lnRef idx="2">
            <a:schemeClr val="accent3"/>
          </a:lnRef>
          <a:fillRef idx="0">
            <a:schemeClr val="accent3"/>
          </a:fillRef>
          <a:effectRef idx="1">
            <a:schemeClr val="accent3"/>
          </a:effectRef>
          <a:fontRef idx="minor">
            <a:schemeClr val="tx1"/>
          </a:fontRef>
        </p:style>
      </p:cxnSp>
      <p:cxnSp>
        <p:nvCxnSpPr>
          <p:cNvPr id="36" name="Straight Connector 35">
            <a:extLst>
              <a:ext uri="{FF2B5EF4-FFF2-40B4-BE49-F238E27FC236}">
                <a16:creationId xmlns:a16="http://schemas.microsoft.com/office/drawing/2014/main" id="{CD8D7BA8-2C1A-40B9-8FF9-D1A25B6A79B6}"/>
              </a:ext>
            </a:extLst>
          </p:cNvPr>
          <p:cNvCxnSpPr>
            <a:cxnSpLocks/>
          </p:cNvCxnSpPr>
          <p:nvPr/>
        </p:nvCxnSpPr>
        <p:spPr>
          <a:xfrm rot="5400000">
            <a:off x="995618" y="3231706"/>
            <a:ext cx="108000" cy="0"/>
          </a:xfrm>
          <a:prstGeom prst="line">
            <a:avLst/>
          </a:prstGeom>
          <a:effectLst/>
        </p:spPr>
        <p:style>
          <a:lnRef idx="2">
            <a:schemeClr val="accent3"/>
          </a:lnRef>
          <a:fillRef idx="0">
            <a:schemeClr val="accent3"/>
          </a:fillRef>
          <a:effectRef idx="1">
            <a:schemeClr val="accent3"/>
          </a:effectRef>
          <a:fontRef idx="minor">
            <a:schemeClr val="tx1"/>
          </a:fontRef>
        </p:style>
      </p:cxnSp>
      <p:sp>
        <p:nvSpPr>
          <p:cNvPr id="38" name="TextBox 37">
            <a:extLst>
              <a:ext uri="{FF2B5EF4-FFF2-40B4-BE49-F238E27FC236}">
                <a16:creationId xmlns:a16="http://schemas.microsoft.com/office/drawing/2014/main" id="{1ADAA73D-0E3A-4F57-865C-8DFB565C88BA}"/>
              </a:ext>
            </a:extLst>
          </p:cNvPr>
          <p:cNvSpPr txBox="1"/>
          <p:nvPr/>
        </p:nvSpPr>
        <p:spPr>
          <a:xfrm>
            <a:off x="1016817" y="2866936"/>
            <a:ext cx="2565257" cy="215444"/>
          </a:xfrm>
          <a:prstGeom prst="rect">
            <a:avLst/>
          </a:prstGeom>
          <a:noFill/>
        </p:spPr>
        <p:txBody>
          <a:bodyPr wrap="square" rtlCol="0">
            <a:spAutoFit/>
          </a:bodyPr>
          <a:lstStyle/>
          <a:p>
            <a:pPr algn="ctr"/>
            <a:r>
              <a:rPr lang="en-NZ" sz="800" b="1" dirty="0">
                <a:solidFill>
                  <a:schemeClr val="tx1">
                    <a:lumMod val="50000"/>
                    <a:lumOff val="50000"/>
                  </a:schemeClr>
                </a:solidFill>
                <a:latin typeface="Montserrat Light" panose="00000400000000000000" pitchFamily="50" charset="0"/>
              </a:rPr>
              <a:t>Detractors</a:t>
            </a:r>
            <a:endParaRPr lang="en-NZ" sz="400" dirty="0">
              <a:solidFill>
                <a:schemeClr val="tx1">
                  <a:lumMod val="50000"/>
                  <a:lumOff val="50000"/>
                </a:schemeClr>
              </a:solidFill>
              <a:latin typeface="Montserrat Light" panose="00000400000000000000" pitchFamily="50" charset="0"/>
            </a:endParaRPr>
          </a:p>
        </p:txBody>
      </p:sp>
      <p:sp>
        <p:nvSpPr>
          <p:cNvPr id="39" name="TextBox 38">
            <a:extLst>
              <a:ext uri="{FF2B5EF4-FFF2-40B4-BE49-F238E27FC236}">
                <a16:creationId xmlns:a16="http://schemas.microsoft.com/office/drawing/2014/main" id="{CE610D21-42D7-4D50-8E49-22273F8AB17E}"/>
              </a:ext>
            </a:extLst>
          </p:cNvPr>
          <p:cNvSpPr txBox="1"/>
          <p:nvPr/>
        </p:nvSpPr>
        <p:spPr>
          <a:xfrm>
            <a:off x="3750012" y="2866936"/>
            <a:ext cx="1495475" cy="215444"/>
          </a:xfrm>
          <a:prstGeom prst="rect">
            <a:avLst/>
          </a:prstGeom>
          <a:noFill/>
        </p:spPr>
        <p:txBody>
          <a:bodyPr wrap="square" rtlCol="0">
            <a:spAutoFit/>
          </a:bodyPr>
          <a:lstStyle/>
          <a:p>
            <a:pPr algn="ctr"/>
            <a:r>
              <a:rPr lang="en-NZ" sz="800" b="1" dirty="0">
                <a:solidFill>
                  <a:schemeClr val="tx1">
                    <a:lumMod val="50000"/>
                    <a:lumOff val="50000"/>
                  </a:schemeClr>
                </a:solidFill>
                <a:latin typeface="Montserrat Light" panose="00000400000000000000" pitchFamily="50" charset="0"/>
              </a:rPr>
              <a:t>Passives</a:t>
            </a:r>
            <a:endParaRPr lang="en-NZ" sz="400" dirty="0">
              <a:solidFill>
                <a:schemeClr val="tx1">
                  <a:lumMod val="50000"/>
                  <a:lumOff val="50000"/>
                </a:schemeClr>
              </a:solidFill>
              <a:latin typeface="Montserrat Light" panose="00000400000000000000" pitchFamily="50" charset="0"/>
            </a:endParaRPr>
          </a:p>
        </p:txBody>
      </p:sp>
      <p:sp>
        <p:nvSpPr>
          <p:cNvPr id="45" name="Oval 44">
            <a:extLst>
              <a:ext uri="{FF2B5EF4-FFF2-40B4-BE49-F238E27FC236}">
                <a16:creationId xmlns:a16="http://schemas.microsoft.com/office/drawing/2014/main" id="{E4DEB81F-7FDB-498D-813B-FFD9BC0B4760}"/>
              </a:ext>
            </a:extLst>
          </p:cNvPr>
          <p:cNvSpPr>
            <a:spLocks noChangeAspect="1"/>
          </p:cNvSpPr>
          <p:nvPr/>
        </p:nvSpPr>
        <p:spPr>
          <a:xfrm>
            <a:off x="1590999" y="5045488"/>
            <a:ext cx="828000" cy="828000"/>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1600" b="1" dirty="0">
                <a:latin typeface="Bebas Neue Bold" panose="020B0606020202050201" pitchFamily="34" charset="0"/>
              </a:rPr>
              <a:t>64%</a:t>
            </a:r>
          </a:p>
          <a:p>
            <a:pPr algn="ctr">
              <a:spcBef>
                <a:spcPts val="300"/>
              </a:spcBef>
            </a:pPr>
            <a:r>
              <a:rPr lang="en-NZ" sz="1100" dirty="0">
                <a:latin typeface="Bebas Neue Bold" panose="020B0606020202050201" pitchFamily="34" charset="0"/>
              </a:rPr>
              <a:t>Promoters</a:t>
            </a:r>
            <a:endParaRPr lang="en-NZ" sz="700" dirty="0">
              <a:latin typeface="Bebas Neue Bold" panose="020B0606020202050201" pitchFamily="34" charset="0"/>
            </a:endParaRPr>
          </a:p>
        </p:txBody>
      </p:sp>
      <p:sp>
        <p:nvSpPr>
          <p:cNvPr id="46" name="Oval 45">
            <a:extLst>
              <a:ext uri="{FF2B5EF4-FFF2-40B4-BE49-F238E27FC236}">
                <a16:creationId xmlns:a16="http://schemas.microsoft.com/office/drawing/2014/main" id="{2B37D99F-C725-4BBD-82E2-7FE7221FF71D}"/>
              </a:ext>
            </a:extLst>
          </p:cNvPr>
          <p:cNvSpPr>
            <a:spLocks noChangeAspect="1"/>
          </p:cNvSpPr>
          <p:nvPr/>
        </p:nvSpPr>
        <p:spPr>
          <a:xfrm>
            <a:off x="2987373" y="5045488"/>
            <a:ext cx="828000" cy="82800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1600" b="1" dirty="0">
                <a:latin typeface="Bebas Neue Bold" panose="020B0606020202050201" pitchFamily="34" charset="0"/>
              </a:rPr>
              <a:t>9%</a:t>
            </a:r>
          </a:p>
          <a:p>
            <a:pPr algn="ctr">
              <a:spcBef>
                <a:spcPts val="300"/>
              </a:spcBef>
            </a:pPr>
            <a:r>
              <a:rPr lang="en-NZ" sz="1100" dirty="0">
                <a:latin typeface="Bebas Neue Bold" panose="020B0606020202050201" pitchFamily="34" charset="0"/>
              </a:rPr>
              <a:t>Detractors</a:t>
            </a:r>
            <a:endParaRPr lang="en-NZ" sz="800" dirty="0">
              <a:latin typeface="Bebas Neue Bold" panose="020B0606020202050201" pitchFamily="34" charset="0"/>
            </a:endParaRPr>
          </a:p>
        </p:txBody>
      </p:sp>
      <p:sp>
        <p:nvSpPr>
          <p:cNvPr id="47" name="TextBox 46">
            <a:extLst>
              <a:ext uri="{FF2B5EF4-FFF2-40B4-BE49-F238E27FC236}">
                <a16:creationId xmlns:a16="http://schemas.microsoft.com/office/drawing/2014/main" id="{F062C3B2-4D88-4256-8E67-DB7EFBB0C2DA}"/>
              </a:ext>
            </a:extLst>
          </p:cNvPr>
          <p:cNvSpPr txBox="1"/>
          <p:nvPr/>
        </p:nvSpPr>
        <p:spPr>
          <a:xfrm>
            <a:off x="2294532" y="5367288"/>
            <a:ext cx="873124" cy="230832"/>
          </a:xfrm>
          <a:prstGeom prst="rect">
            <a:avLst/>
          </a:prstGeom>
          <a:noFill/>
        </p:spPr>
        <p:txBody>
          <a:bodyPr wrap="square" rtlCol="0">
            <a:spAutoFit/>
          </a:bodyPr>
          <a:lstStyle/>
          <a:p>
            <a:pPr algn="ctr"/>
            <a:r>
              <a:rPr lang="en-NZ" sz="900" b="1" dirty="0">
                <a:solidFill>
                  <a:schemeClr val="tx1">
                    <a:lumMod val="50000"/>
                    <a:lumOff val="50000"/>
                  </a:schemeClr>
                </a:solidFill>
                <a:latin typeface="Montserrat Light" panose="00000400000000000000" pitchFamily="50" charset="0"/>
              </a:rPr>
              <a:t>minus</a:t>
            </a:r>
          </a:p>
        </p:txBody>
      </p:sp>
      <p:sp>
        <p:nvSpPr>
          <p:cNvPr id="48" name="TextBox 47">
            <a:extLst>
              <a:ext uri="{FF2B5EF4-FFF2-40B4-BE49-F238E27FC236}">
                <a16:creationId xmlns:a16="http://schemas.microsoft.com/office/drawing/2014/main" id="{D70191ED-FE03-44E1-AEBD-1AC852E5AA8C}"/>
              </a:ext>
            </a:extLst>
          </p:cNvPr>
          <p:cNvSpPr txBox="1"/>
          <p:nvPr/>
        </p:nvSpPr>
        <p:spPr>
          <a:xfrm>
            <a:off x="3582754" y="5290344"/>
            <a:ext cx="873124" cy="369332"/>
          </a:xfrm>
          <a:prstGeom prst="rect">
            <a:avLst/>
          </a:prstGeom>
          <a:noFill/>
        </p:spPr>
        <p:txBody>
          <a:bodyPr wrap="square" rtlCol="0">
            <a:spAutoFit/>
          </a:bodyPr>
          <a:lstStyle/>
          <a:p>
            <a:pPr algn="ctr"/>
            <a:r>
              <a:rPr lang="en-NZ" b="1" dirty="0">
                <a:solidFill>
                  <a:schemeClr val="tx1">
                    <a:lumMod val="50000"/>
                    <a:lumOff val="50000"/>
                  </a:schemeClr>
                </a:solidFill>
                <a:latin typeface="Candara" panose="020E0502030303020204" pitchFamily="34" charset="0"/>
              </a:rPr>
              <a:t>=</a:t>
            </a:r>
          </a:p>
        </p:txBody>
      </p:sp>
      <p:sp>
        <p:nvSpPr>
          <p:cNvPr id="49" name="Oval 48">
            <a:extLst>
              <a:ext uri="{FF2B5EF4-FFF2-40B4-BE49-F238E27FC236}">
                <a16:creationId xmlns:a16="http://schemas.microsoft.com/office/drawing/2014/main" id="{F3BEB212-B299-4436-B90C-2E21D8E10158}"/>
              </a:ext>
            </a:extLst>
          </p:cNvPr>
          <p:cNvSpPr>
            <a:spLocks noChangeAspect="1"/>
          </p:cNvSpPr>
          <p:nvPr/>
        </p:nvSpPr>
        <p:spPr>
          <a:xfrm>
            <a:off x="4295258" y="5045488"/>
            <a:ext cx="828000" cy="828000"/>
          </a:xfrm>
          <a:prstGeom prst="ellipse">
            <a:avLst/>
          </a:prstGeom>
          <a:solidFill>
            <a:srgbClr val="32958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1600" b="1" dirty="0">
                <a:latin typeface="Bebas Neue Bold" panose="020B0606020202050201" pitchFamily="34" charset="0"/>
              </a:rPr>
              <a:t>+ 55</a:t>
            </a:r>
          </a:p>
          <a:p>
            <a:pPr algn="ctr">
              <a:spcBef>
                <a:spcPts val="400"/>
              </a:spcBef>
            </a:pPr>
            <a:r>
              <a:rPr lang="en-NZ" sz="1100" dirty="0">
                <a:latin typeface="Bebas Neue Bold" panose="020B0606020202050201" pitchFamily="34" charset="0"/>
              </a:rPr>
              <a:t>NPS</a:t>
            </a:r>
            <a:endParaRPr lang="en-NZ" sz="700" dirty="0">
              <a:latin typeface="Bebas Neue Bold" panose="020B0606020202050201" pitchFamily="34" charset="0"/>
            </a:endParaRPr>
          </a:p>
        </p:txBody>
      </p:sp>
      <p:sp>
        <p:nvSpPr>
          <p:cNvPr id="56" name="Rectangle 55">
            <a:extLst>
              <a:ext uri="{FF2B5EF4-FFF2-40B4-BE49-F238E27FC236}">
                <a16:creationId xmlns:a16="http://schemas.microsoft.com/office/drawing/2014/main" id="{49594ACA-D0F7-4814-92B4-FAA234B09CCC}"/>
              </a:ext>
            </a:extLst>
          </p:cNvPr>
          <p:cNvSpPr/>
          <p:nvPr/>
        </p:nvSpPr>
        <p:spPr>
          <a:xfrm>
            <a:off x="0" y="1323975"/>
            <a:ext cx="7560000"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NZ" sz="800" dirty="0">
                <a:latin typeface="Montserrat Light" panose="00000400000000000000" pitchFamily="50" charset="0"/>
              </a:rPr>
              <a:t>On a scale of 0 (not at all likely) to 10 (extremely likely), how likely are you to recommend New Zealand as a holiday destination for New Zealanders?</a:t>
            </a:r>
          </a:p>
        </p:txBody>
      </p:sp>
      <p:sp>
        <p:nvSpPr>
          <p:cNvPr id="52" name="Freeform 222">
            <a:extLst>
              <a:ext uri="{FF2B5EF4-FFF2-40B4-BE49-F238E27FC236}">
                <a16:creationId xmlns:a16="http://schemas.microsoft.com/office/drawing/2014/main" id="{804FBF94-383A-4A24-9F2B-E68ACF9B03A1}"/>
              </a:ext>
            </a:extLst>
          </p:cNvPr>
          <p:cNvSpPr>
            <a:spLocks noEditPoints="1"/>
          </p:cNvSpPr>
          <p:nvPr/>
        </p:nvSpPr>
        <p:spPr bwMode="auto">
          <a:xfrm>
            <a:off x="883138" y="3639287"/>
            <a:ext cx="287984" cy="479973"/>
          </a:xfrm>
          <a:custGeom>
            <a:avLst/>
            <a:gdLst>
              <a:gd name="T0" fmla="*/ 355507 w 39"/>
              <a:gd name="T1" fmla="*/ 375630 h 67"/>
              <a:gd name="T2" fmla="*/ 319045 w 39"/>
              <a:gd name="T3" fmla="*/ 412277 h 67"/>
              <a:gd name="T4" fmla="*/ 282582 w 39"/>
              <a:gd name="T5" fmla="*/ 375630 h 67"/>
              <a:gd name="T6" fmla="*/ 282582 w 39"/>
              <a:gd name="T7" fmla="*/ 256528 h 67"/>
              <a:gd name="T8" fmla="*/ 264351 w 39"/>
              <a:gd name="T9" fmla="*/ 256528 h 67"/>
              <a:gd name="T10" fmla="*/ 264351 w 39"/>
              <a:gd name="T11" fmla="*/ 568026 h 67"/>
              <a:gd name="T12" fmla="*/ 227889 w 39"/>
              <a:gd name="T13" fmla="*/ 613835 h 67"/>
              <a:gd name="T14" fmla="*/ 182311 w 39"/>
              <a:gd name="T15" fmla="*/ 568026 h 67"/>
              <a:gd name="T16" fmla="*/ 182311 w 39"/>
              <a:gd name="T17" fmla="*/ 412277 h 67"/>
              <a:gd name="T18" fmla="*/ 164080 w 39"/>
              <a:gd name="T19" fmla="*/ 412277 h 67"/>
              <a:gd name="T20" fmla="*/ 164080 w 39"/>
              <a:gd name="T21" fmla="*/ 568026 h 67"/>
              <a:gd name="T22" fmla="*/ 127618 w 39"/>
              <a:gd name="T23" fmla="*/ 613835 h 67"/>
              <a:gd name="T24" fmla="*/ 82040 w 39"/>
              <a:gd name="T25" fmla="*/ 568026 h 67"/>
              <a:gd name="T26" fmla="*/ 82040 w 39"/>
              <a:gd name="T27" fmla="*/ 256528 h 67"/>
              <a:gd name="T28" fmla="*/ 63809 w 39"/>
              <a:gd name="T29" fmla="*/ 256528 h 67"/>
              <a:gd name="T30" fmla="*/ 63809 w 39"/>
              <a:gd name="T31" fmla="*/ 375630 h 67"/>
              <a:gd name="T32" fmla="*/ 27347 w 39"/>
              <a:gd name="T33" fmla="*/ 412277 h 67"/>
              <a:gd name="T34" fmla="*/ 0 w 39"/>
              <a:gd name="T35" fmla="*/ 375630 h 67"/>
              <a:gd name="T36" fmla="*/ 0 w 39"/>
              <a:gd name="T37" fmla="*/ 229043 h 67"/>
              <a:gd name="T38" fmla="*/ 63809 w 39"/>
              <a:gd name="T39" fmla="*/ 164911 h 67"/>
              <a:gd name="T40" fmla="*/ 282582 w 39"/>
              <a:gd name="T41" fmla="*/ 164911 h 67"/>
              <a:gd name="T42" fmla="*/ 355507 w 39"/>
              <a:gd name="T43" fmla="*/ 229043 h 67"/>
              <a:gd name="T44" fmla="*/ 355507 w 39"/>
              <a:gd name="T45" fmla="*/ 375630 h 67"/>
              <a:gd name="T46" fmla="*/ 173196 w 39"/>
              <a:gd name="T47" fmla="*/ 155749 h 67"/>
              <a:gd name="T48" fmla="*/ 100271 w 39"/>
              <a:gd name="T49" fmla="*/ 73294 h 67"/>
              <a:gd name="T50" fmla="*/ 173196 w 39"/>
              <a:gd name="T51" fmla="*/ 0 h 67"/>
              <a:gd name="T52" fmla="*/ 255236 w 39"/>
              <a:gd name="T53" fmla="*/ 73294 h 67"/>
              <a:gd name="T54" fmla="*/ 173196 w 39"/>
              <a:gd name="T55" fmla="*/ 155749 h 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9" h="67">
                <a:moveTo>
                  <a:pt x="39" y="41"/>
                </a:moveTo>
                <a:cubicBezTo>
                  <a:pt x="39" y="43"/>
                  <a:pt x="37" y="45"/>
                  <a:pt x="35" y="45"/>
                </a:cubicBezTo>
                <a:cubicBezTo>
                  <a:pt x="33" y="45"/>
                  <a:pt x="31" y="43"/>
                  <a:pt x="31" y="41"/>
                </a:cubicBezTo>
                <a:cubicBezTo>
                  <a:pt x="31" y="28"/>
                  <a:pt x="31" y="28"/>
                  <a:pt x="31" y="28"/>
                </a:cubicBezTo>
                <a:cubicBezTo>
                  <a:pt x="29" y="28"/>
                  <a:pt x="29" y="28"/>
                  <a:pt x="29" y="28"/>
                </a:cubicBezTo>
                <a:cubicBezTo>
                  <a:pt x="29" y="62"/>
                  <a:pt x="29" y="62"/>
                  <a:pt x="29" y="62"/>
                </a:cubicBezTo>
                <a:cubicBezTo>
                  <a:pt x="29" y="65"/>
                  <a:pt x="27" y="67"/>
                  <a:pt x="25" y="67"/>
                </a:cubicBezTo>
                <a:cubicBezTo>
                  <a:pt x="22" y="67"/>
                  <a:pt x="20" y="65"/>
                  <a:pt x="20" y="62"/>
                </a:cubicBezTo>
                <a:cubicBezTo>
                  <a:pt x="20" y="45"/>
                  <a:pt x="20" y="45"/>
                  <a:pt x="20" y="45"/>
                </a:cubicBezTo>
                <a:cubicBezTo>
                  <a:pt x="18" y="45"/>
                  <a:pt x="18" y="45"/>
                  <a:pt x="18" y="45"/>
                </a:cubicBezTo>
                <a:cubicBezTo>
                  <a:pt x="18" y="62"/>
                  <a:pt x="18" y="62"/>
                  <a:pt x="18" y="62"/>
                </a:cubicBezTo>
                <a:cubicBezTo>
                  <a:pt x="18" y="65"/>
                  <a:pt x="16" y="67"/>
                  <a:pt x="14" y="67"/>
                </a:cubicBezTo>
                <a:cubicBezTo>
                  <a:pt x="11" y="67"/>
                  <a:pt x="9" y="65"/>
                  <a:pt x="9" y="62"/>
                </a:cubicBezTo>
                <a:cubicBezTo>
                  <a:pt x="9" y="28"/>
                  <a:pt x="9" y="28"/>
                  <a:pt x="9" y="28"/>
                </a:cubicBezTo>
                <a:cubicBezTo>
                  <a:pt x="7" y="28"/>
                  <a:pt x="7" y="28"/>
                  <a:pt x="7" y="28"/>
                </a:cubicBezTo>
                <a:cubicBezTo>
                  <a:pt x="7" y="41"/>
                  <a:pt x="7" y="41"/>
                  <a:pt x="7" y="41"/>
                </a:cubicBezTo>
                <a:cubicBezTo>
                  <a:pt x="7" y="43"/>
                  <a:pt x="5" y="45"/>
                  <a:pt x="3" y="45"/>
                </a:cubicBezTo>
                <a:cubicBezTo>
                  <a:pt x="1" y="45"/>
                  <a:pt x="0" y="43"/>
                  <a:pt x="0" y="41"/>
                </a:cubicBezTo>
                <a:cubicBezTo>
                  <a:pt x="0" y="25"/>
                  <a:pt x="0" y="25"/>
                  <a:pt x="0" y="25"/>
                </a:cubicBezTo>
                <a:cubicBezTo>
                  <a:pt x="0" y="21"/>
                  <a:pt x="3" y="18"/>
                  <a:pt x="7" y="18"/>
                </a:cubicBezTo>
                <a:cubicBezTo>
                  <a:pt x="31" y="18"/>
                  <a:pt x="31" y="18"/>
                  <a:pt x="31" y="18"/>
                </a:cubicBezTo>
                <a:cubicBezTo>
                  <a:pt x="35" y="18"/>
                  <a:pt x="39" y="21"/>
                  <a:pt x="39" y="25"/>
                </a:cubicBezTo>
                <a:lnTo>
                  <a:pt x="39" y="41"/>
                </a:lnTo>
                <a:close/>
                <a:moveTo>
                  <a:pt x="19" y="17"/>
                </a:moveTo>
                <a:cubicBezTo>
                  <a:pt x="14" y="17"/>
                  <a:pt x="11" y="13"/>
                  <a:pt x="11" y="8"/>
                </a:cubicBezTo>
                <a:cubicBezTo>
                  <a:pt x="11" y="4"/>
                  <a:pt x="14" y="0"/>
                  <a:pt x="19" y="0"/>
                </a:cubicBezTo>
                <a:cubicBezTo>
                  <a:pt x="24" y="0"/>
                  <a:pt x="28" y="4"/>
                  <a:pt x="28" y="8"/>
                </a:cubicBezTo>
                <a:cubicBezTo>
                  <a:pt x="28" y="13"/>
                  <a:pt x="24" y="17"/>
                  <a:pt x="19" y="17"/>
                </a:cubicBezTo>
                <a:close/>
              </a:path>
            </a:pathLst>
          </a:custGeom>
          <a:solidFill>
            <a:schemeClr val="bg1">
              <a:lumMod val="65000"/>
            </a:schemeClr>
          </a:solidFill>
          <a:ln>
            <a:noFill/>
          </a:ln>
        </p:spPr>
        <p:txBody>
          <a:bodyPr lIns="243797" tIns="121899" rIns="243797" bIns="121899"/>
          <a:lstStyle/>
          <a:p>
            <a:endParaRPr lang="en-NZ" dirty="0"/>
          </a:p>
        </p:txBody>
      </p:sp>
      <p:sp>
        <p:nvSpPr>
          <p:cNvPr id="53" name="Freeform 222">
            <a:extLst>
              <a:ext uri="{FF2B5EF4-FFF2-40B4-BE49-F238E27FC236}">
                <a16:creationId xmlns:a16="http://schemas.microsoft.com/office/drawing/2014/main" id="{804FBF94-383A-4A24-9F2B-E68ACF9B03A1}"/>
              </a:ext>
            </a:extLst>
          </p:cNvPr>
          <p:cNvSpPr>
            <a:spLocks noEditPoints="1"/>
          </p:cNvSpPr>
          <p:nvPr/>
        </p:nvSpPr>
        <p:spPr bwMode="auto">
          <a:xfrm>
            <a:off x="1346480" y="3639287"/>
            <a:ext cx="287984" cy="479973"/>
          </a:xfrm>
          <a:custGeom>
            <a:avLst/>
            <a:gdLst>
              <a:gd name="T0" fmla="*/ 355507 w 39"/>
              <a:gd name="T1" fmla="*/ 375630 h 67"/>
              <a:gd name="T2" fmla="*/ 319045 w 39"/>
              <a:gd name="T3" fmla="*/ 412277 h 67"/>
              <a:gd name="T4" fmla="*/ 282582 w 39"/>
              <a:gd name="T5" fmla="*/ 375630 h 67"/>
              <a:gd name="T6" fmla="*/ 282582 w 39"/>
              <a:gd name="T7" fmla="*/ 256528 h 67"/>
              <a:gd name="T8" fmla="*/ 264351 w 39"/>
              <a:gd name="T9" fmla="*/ 256528 h 67"/>
              <a:gd name="T10" fmla="*/ 264351 w 39"/>
              <a:gd name="T11" fmla="*/ 568026 h 67"/>
              <a:gd name="T12" fmla="*/ 227889 w 39"/>
              <a:gd name="T13" fmla="*/ 613835 h 67"/>
              <a:gd name="T14" fmla="*/ 182311 w 39"/>
              <a:gd name="T15" fmla="*/ 568026 h 67"/>
              <a:gd name="T16" fmla="*/ 182311 w 39"/>
              <a:gd name="T17" fmla="*/ 412277 h 67"/>
              <a:gd name="T18" fmla="*/ 164080 w 39"/>
              <a:gd name="T19" fmla="*/ 412277 h 67"/>
              <a:gd name="T20" fmla="*/ 164080 w 39"/>
              <a:gd name="T21" fmla="*/ 568026 h 67"/>
              <a:gd name="T22" fmla="*/ 127618 w 39"/>
              <a:gd name="T23" fmla="*/ 613835 h 67"/>
              <a:gd name="T24" fmla="*/ 82040 w 39"/>
              <a:gd name="T25" fmla="*/ 568026 h 67"/>
              <a:gd name="T26" fmla="*/ 82040 w 39"/>
              <a:gd name="T27" fmla="*/ 256528 h 67"/>
              <a:gd name="T28" fmla="*/ 63809 w 39"/>
              <a:gd name="T29" fmla="*/ 256528 h 67"/>
              <a:gd name="T30" fmla="*/ 63809 w 39"/>
              <a:gd name="T31" fmla="*/ 375630 h 67"/>
              <a:gd name="T32" fmla="*/ 27347 w 39"/>
              <a:gd name="T33" fmla="*/ 412277 h 67"/>
              <a:gd name="T34" fmla="*/ 0 w 39"/>
              <a:gd name="T35" fmla="*/ 375630 h 67"/>
              <a:gd name="T36" fmla="*/ 0 w 39"/>
              <a:gd name="T37" fmla="*/ 229043 h 67"/>
              <a:gd name="T38" fmla="*/ 63809 w 39"/>
              <a:gd name="T39" fmla="*/ 164911 h 67"/>
              <a:gd name="T40" fmla="*/ 282582 w 39"/>
              <a:gd name="T41" fmla="*/ 164911 h 67"/>
              <a:gd name="T42" fmla="*/ 355507 w 39"/>
              <a:gd name="T43" fmla="*/ 229043 h 67"/>
              <a:gd name="T44" fmla="*/ 355507 w 39"/>
              <a:gd name="T45" fmla="*/ 375630 h 67"/>
              <a:gd name="T46" fmla="*/ 173196 w 39"/>
              <a:gd name="T47" fmla="*/ 155749 h 67"/>
              <a:gd name="T48" fmla="*/ 100271 w 39"/>
              <a:gd name="T49" fmla="*/ 73294 h 67"/>
              <a:gd name="T50" fmla="*/ 173196 w 39"/>
              <a:gd name="T51" fmla="*/ 0 h 67"/>
              <a:gd name="T52" fmla="*/ 255236 w 39"/>
              <a:gd name="T53" fmla="*/ 73294 h 67"/>
              <a:gd name="T54" fmla="*/ 173196 w 39"/>
              <a:gd name="T55" fmla="*/ 155749 h 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9" h="67">
                <a:moveTo>
                  <a:pt x="39" y="41"/>
                </a:moveTo>
                <a:cubicBezTo>
                  <a:pt x="39" y="43"/>
                  <a:pt x="37" y="45"/>
                  <a:pt x="35" y="45"/>
                </a:cubicBezTo>
                <a:cubicBezTo>
                  <a:pt x="33" y="45"/>
                  <a:pt x="31" y="43"/>
                  <a:pt x="31" y="41"/>
                </a:cubicBezTo>
                <a:cubicBezTo>
                  <a:pt x="31" y="28"/>
                  <a:pt x="31" y="28"/>
                  <a:pt x="31" y="28"/>
                </a:cubicBezTo>
                <a:cubicBezTo>
                  <a:pt x="29" y="28"/>
                  <a:pt x="29" y="28"/>
                  <a:pt x="29" y="28"/>
                </a:cubicBezTo>
                <a:cubicBezTo>
                  <a:pt x="29" y="62"/>
                  <a:pt x="29" y="62"/>
                  <a:pt x="29" y="62"/>
                </a:cubicBezTo>
                <a:cubicBezTo>
                  <a:pt x="29" y="65"/>
                  <a:pt x="27" y="67"/>
                  <a:pt x="25" y="67"/>
                </a:cubicBezTo>
                <a:cubicBezTo>
                  <a:pt x="22" y="67"/>
                  <a:pt x="20" y="65"/>
                  <a:pt x="20" y="62"/>
                </a:cubicBezTo>
                <a:cubicBezTo>
                  <a:pt x="20" y="45"/>
                  <a:pt x="20" y="45"/>
                  <a:pt x="20" y="45"/>
                </a:cubicBezTo>
                <a:cubicBezTo>
                  <a:pt x="18" y="45"/>
                  <a:pt x="18" y="45"/>
                  <a:pt x="18" y="45"/>
                </a:cubicBezTo>
                <a:cubicBezTo>
                  <a:pt x="18" y="62"/>
                  <a:pt x="18" y="62"/>
                  <a:pt x="18" y="62"/>
                </a:cubicBezTo>
                <a:cubicBezTo>
                  <a:pt x="18" y="65"/>
                  <a:pt x="16" y="67"/>
                  <a:pt x="14" y="67"/>
                </a:cubicBezTo>
                <a:cubicBezTo>
                  <a:pt x="11" y="67"/>
                  <a:pt x="9" y="65"/>
                  <a:pt x="9" y="62"/>
                </a:cubicBezTo>
                <a:cubicBezTo>
                  <a:pt x="9" y="28"/>
                  <a:pt x="9" y="28"/>
                  <a:pt x="9" y="28"/>
                </a:cubicBezTo>
                <a:cubicBezTo>
                  <a:pt x="7" y="28"/>
                  <a:pt x="7" y="28"/>
                  <a:pt x="7" y="28"/>
                </a:cubicBezTo>
                <a:cubicBezTo>
                  <a:pt x="7" y="41"/>
                  <a:pt x="7" y="41"/>
                  <a:pt x="7" y="41"/>
                </a:cubicBezTo>
                <a:cubicBezTo>
                  <a:pt x="7" y="43"/>
                  <a:pt x="5" y="45"/>
                  <a:pt x="3" y="45"/>
                </a:cubicBezTo>
                <a:cubicBezTo>
                  <a:pt x="1" y="45"/>
                  <a:pt x="0" y="43"/>
                  <a:pt x="0" y="41"/>
                </a:cubicBezTo>
                <a:cubicBezTo>
                  <a:pt x="0" y="25"/>
                  <a:pt x="0" y="25"/>
                  <a:pt x="0" y="25"/>
                </a:cubicBezTo>
                <a:cubicBezTo>
                  <a:pt x="0" y="21"/>
                  <a:pt x="3" y="18"/>
                  <a:pt x="7" y="18"/>
                </a:cubicBezTo>
                <a:cubicBezTo>
                  <a:pt x="31" y="18"/>
                  <a:pt x="31" y="18"/>
                  <a:pt x="31" y="18"/>
                </a:cubicBezTo>
                <a:cubicBezTo>
                  <a:pt x="35" y="18"/>
                  <a:pt x="39" y="21"/>
                  <a:pt x="39" y="25"/>
                </a:cubicBezTo>
                <a:lnTo>
                  <a:pt x="39" y="41"/>
                </a:lnTo>
                <a:close/>
                <a:moveTo>
                  <a:pt x="19" y="17"/>
                </a:moveTo>
                <a:cubicBezTo>
                  <a:pt x="14" y="17"/>
                  <a:pt x="11" y="13"/>
                  <a:pt x="11" y="8"/>
                </a:cubicBezTo>
                <a:cubicBezTo>
                  <a:pt x="11" y="4"/>
                  <a:pt x="14" y="0"/>
                  <a:pt x="19" y="0"/>
                </a:cubicBezTo>
                <a:cubicBezTo>
                  <a:pt x="24" y="0"/>
                  <a:pt x="28" y="4"/>
                  <a:pt x="28" y="8"/>
                </a:cubicBezTo>
                <a:cubicBezTo>
                  <a:pt x="28" y="13"/>
                  <a:pt x="24" y="17"/>
                  <a:pt x="19" y="17"/>
                </a:cubicBezTo>
                <a:close/>
              </a:path>
            </a:pathLst>
          </a:custGeom>
          <a:solidFill>
            <a:schemeClr val="bg1">
              <a:lumMod val="65000"/>
            </a:schemeClr>
          </a:solidFill>
          <a:ln>
            <a:noFill/>
          </a:ln>
        </p:spPr>
        <p:txBody>
          <a:bodyPr lIns="243797" tIns="121899" rIns="243797" bIns="121899"/>
          <a:lstStyle/>
          <a:p>
            <a:endParaRPr lang="en-NZ" dirty="0"/>
          </a:p>
        </p:txBody>
      </p:sp>
      <p:sp>
        <p:nvSpPr>
          <p:cNvPr id="57" name="Freeform 222">
            <a:extLst>
              <a:ext uri="{FF2B5EF4-FFF2-40B4-BE49-F238E27FC236}">
                <a16:creationId xmlns:a16="http://schemas.microsoft.com/office/drawing/2014/main" id="{804FBF94-383A-4A24-9F2B-E68ACF9B03A1}"/>
              </a:ext>
            </a:extLst>
          </p:cNvPr>
          <p:cNvSpPr>
            <a:spLocks noEditPoints="1"/>
          </p:cNvSpPr>
          <p:nvPr/>
        </p:nvSpPr>
        <p:spPr bwMode="auto">
          <a:xfrm>
            <a:off x="1809822" y="3639287"/>
            <a:ext cx="287984" cy="479973"/>
          </a:xfrm>
          <a:custGeom>
            <a:avLst/>
            <a:gdLst>
              <a:gd name="T0" fmla="*/ 355507 w 39"/>
              <a:gd name="T1" fmla="*/ 375630 h 67"/>
              <a:gd name="T2" fmla="*/ 319045 w 39"/>
              <a:gd name="T3" fmla="*/ 412277 h 67"/>
              <a:gd name="T4" fmla="*/ 282582 w 39"/>
              <a:gd name="T5" fmla="*/ 375630 h 67"/>
              <a:gd name="T6" fmla="*/ 282582 w 39"/>
              <a:gd name="T7" fmla="*/ 256528 h 67"/>
              <a:gd name="T8" fmla="*/ 264351 w 39"/>
              <a:gd name="T9" fmla="*/ 256528 h 67"/>
              <a:gd name="T10" fmla="*/ 264351 w 39"/>
              <a:gd name="T11" fmla="*/ 568026 h 67"/>
              <a:gd name="T12" fmla="*/ 227889 w 39"/>
              <a:gd name="T13" fmla="*/ 613835 h 67"/>
              <a:gd name="T14" fmla="*/ 182311 w 39"/>
              <a:gd name="T15" fmla="*/ 568026 h 67"/>
              <a:gd name="T16" fmla="*/ 182311 w 39"/>
              <a:gd name="T17" fmla="*/ 412277 h 67"/>
              <a:gd name="T18" fmla="*/ 164080 w 39"/>
              <a:gd name="T19" fmla="*/ 412277 h 67"/>
              <a:gd name="T20" fmla="*/ 164080 w 39"/>
              <a:gd name="T21" fmla="*/ 568026 h 67"/>
              <a:gd name="T22" fmla="*/ 127618 w 39"/>
              <a:gd name="T23" fmla="*/ 613835 h 67"/>
              <a:gd name="T24" fmla="*/ 82040 w 39"/>
              <a:gd name="T25" fmla="*/ 568026 h 67"/>
              <a:gd name="T26" fmla="*/ 82040 w 39"/>
              <a:gd name="T27" fmla="*/ 256528 h 67"/>
              <a:gd name="T28" fmla="*/ 63809 w 39"/>
              <a:gd name="T29" fmla="*/ 256528 h 67"/>
              <a:gd name="T30" fmla="*/ 63809 w 39"/>
              <a:gd name="T31" fmla="*/ 375630 h 67"/>
              <a:gd name="T32" fmla="*/ 27347 w 39"/>
              <a:gd name="T33" fmla="*/ 412277 h 67"/>
              <a:gd name="T34" fmla="*/ 0 w 39"/>
              <a:gd name="T35" fmla="*/ 375630 h 67"/>
              <a:gd name="T36" fmla="*/ 0 w 39"/>
              <a:gd name="T37" fmla="*/ 229043 h 67"/>
              <a:gd name="T38" fmla="*/ 63809 w 39"/>
              <a:gd name="T39" fmla="*/ 164911 h 67"/>
              <a:gd name="T40" fmla="*/ 282582 w 39"/>
              <a:gd name="T41" fmla="*/ 164911 h 67"/>
              <a:gd name="T42" fmla="*/ 355507 w 39"/>
              <a:gd name="T43" fmla="*/ 229043 h 67"/>
              <a:gd name="T44" fmla="*/ 355507 w 39"/>
              <a:gd name="T45" fmla="*/ 375630 h 67"/>
              <a:gd name="T46" fmla="*/ 173196 w 39"/>
              <a:gd name="T47" fmla="*/ 155749 h 67"/>
              <a:gd name="T48" fmla="*/ 100271 w 39"/>
              <a:gd name="T49" fmla="*/ 73294 h 67"/>
              <a:gd name="T50" fmla="*/ 173196 w 39"/>
              <a:gd name="T51" fmla="*/ 0 h 67"/>
              <a:gd name="T52" fmla="*/ 255236 w 39"/>
              <a:gd name="T53" fmla="*/ 73294 h 67"/>
              <a:gd name="T54" fmla="*/ 173196 w 39"/>
              <a:gd name="T55" fmla="*/ 155749 h 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9" h="67">
                <a:moveTo>
                  <a:pt x="39" y="41"/>
                </a:moveTo>
                <a:cubicBezTo>
                  <a:pt x="39" y="43"/>
                  <a:pt x="37" y="45"/>
                  <a:pt x="35" y="45"/>
                </a:cubicBezTo>
                <a:cubicBezTo>
                  <a:pt x="33" y="45"/>
                  <a:pt x="31" y="43"/>
                  <a:pt x="31" y="41"/>
                </a:cubicBezTo>
                <a:cubicBezTo>
                  <a:pt x="31" y="28"/>
                  <a:pt x="31" y="28"/>
                  <a:pt x="31" y="28"/>
                </a:cubicBezTo>
                <a:cubicBezTo>
                  <a:pt x="29" y="28"/>
                  <a:pt x="29" y="28"/>
                  <a:pt x="29" y="28"/>
                </a:cubicBezTo>
                <a:cubicBezTo>
                  <a:pt x="29" y="62"/>
                  <a:pt x="29" y="62"/>
                  <a:pt x="29" y="62"/>
                </a:cubicBezTo>
                <a:cubicBezTo>
                  <a:pt x="29" y="65"/>
                  <a:pt x="27" y="67"/>
                  <a:pt x="25" y="67"/>
                </a:cubicBezTo>
                <a:cubicBezTo>
                  <a:pt x="22" y="67"/>
                  <a:pt x="20" y="65"/>
                  <a:pt x="20" y="62"/>
                </a:cubicBezTo>
                <a:cubicBezTo>
                  <a:pt x="20" y="45"/>
                  <a:pt x="20" y="45"/>
                  <a:pt x="20" y="45"/>
                </a:cubicBezTo>
                <a:cubicBezTo>
                  <a:pt x="18" y="45"/>
                  <a:pt x="18" y="45"/>
                  <a:pt x="18" y="45"/>
                </a:cubicBezTo>
                <a:cubicBezTo>
                  <a:pt x="18" y="62"/>
                  <a:pt x="18" y="62"/>
                  <a:pt x="18" y="62"/>
                </a:cubicBezTo>
                <a:cubicBezTo>
                  <a:pt x="18" y="65"/>
                  <a:pt x="16" y="67"/>
                  <a:pt x="14" y="67"/>
                </a:cubicBezTo>
                <a:cubicBezTo>
                  <a:pt x="11" y="67"/>
                  <a:pt x="9" y="65"/>
                  <a:pt x="9" y="62"/>
                </a:cubicBezTo>
                <a:cubicBezTo>
                  <a:pt x="9" y="28"/>
                  <a:pt x="9" y="28"/>
                  <a:pt x="9" y="28"/>
                </a:cubicBezTo>
                <a:cubicBezTo>
                  <a:pt x="7" y="28"/>
                  <a:pt x="7" y="28"/>
                  <a:pt x="7" y="28"/>
                </a:cubicBezTo>
                <a:cubicBezTo>
                  <a:pt x="7" y="41"/>
                  <a:pt x="7" y="41"/>
                  <a:pt x="7" y="41"/>
                </a:cubicBezTo>
                <a:cubicBezTo>
                  <a:pt x="7" y="43"/>
                  <a:pt x="5" y="45"/>
                  <a:pt x="3" y="45"/>
                </a:cubicBezTo>
                <a:cubicBezTo>
                  <a:pt x="1" y="45"/>
                  <a:pt x="0" y="43"/>
                  <a:pt x="0" y="41"/>
                </a:cubicBezTo>
                <a:cubicBezTo>
                  <a:pt x="0" y="25"/>
                  <a:pt x="0" y="25"/>
                  <a:pt x="0" y="25"/>
                </a:cubicBezTo>
                <a:cubicBezTo>
                  <a:pt x="0" y="21"/>
                  <a:pt x="3" y="18"/>
                  <a:pt x="7" y="18"/>
                </a:cubicBezTo>
                <a:cubicBezTo>
                  <a:pt x="31" y="18"/>
                  <a:pt x="31" y="18"/>
                  <a:pt x="31" y="18"/>
                </a:cubicBezTo>
                <a:cubicBezTo>
                  <a:pt x="35" y="18"/>
                  <a:pt x="39" y="21"/>
                  <a:pt x="39" y="25"/>
                </a:cubicBezTo>
                <a:lnTo>
                  <a:pt x="39" y="41"/>
                </a:lnTo>
                <a:close/>
                <a:moveTo>
                  <a:pt x="19" y="17"/>
                </a:moveTo>
                <a:cubicBezTo>
                  <a:pt x="14" y="17"/>
                  <a:pt x="11" y="13"/>
                  <a:pt x="11" y="8"/>
                </a:cubicBezTo>
                <a:cubicBezTo>
                  <a:pt x="11" y="4"/>
                  <a:pt x="14" y="0"/>
                  <a:pt x="19" y="0"/>
                </a:cubicBezTo>
                <a:cubicBezTo>
                  <a:pt x="24" y="0"/>
                  <a:pt x="28" y="4"/>
                  <a:pt x="28" y="8"/>
                </a:cubicBezTo>
                <a:cubicBezTo>
                  <a:pt x="28" y="13"/>
                  <a:pt x="24" y="17"/>
                  <a:pt x="19" y="17"/>
                </a:cubicBezTo>
                <a:close/>
              </a:path>
            </a:pathLst>
          </a:custGeom>
          <a:solidFill>
            <a:schemeClr val="bg1">
              <a:lumMod val="65000"/>
            </a:schemeClr>
          </a:solidFill>
          <a:ln>
            <a:noFill/>
          </a:ln>
        </p:spPr>
        <p:txBody>
          <a:bodyPr lIns="243797" tIns="121899" rIns="243797" bIns="121899"/>
          <a:lstStyle/>
          <a:p>
            <a:endParaRPr lang="en-NZ" dirty="0"/>
          </a:p>
        </p:txBody>
      </p:sp>
      <p:sp>
        <p:nvSpPr>
          <p:cNvPr id="58" name="Freeform 222">
            <a:extLst>
              <a:ext uri="{FF2B5EF4-FFF2-40B4-BE49-F238E27FC236}">
                <a16:creationId xmlns:a16="http://schemas.microsoft.com/office/drawing/2014/main" id="{804FBF94-383A-4A24-9F2B-E68ACF9B03A1}"/>
              </a:ext>
            </a:extLst>
          </p:cNvPr>
          <p:cNvSpPr>
            <a:spLocks noEditPoints="1"/>
          </p:cNvSpPr>
          <p:nvPr/>
        </p:nvSpPr>
        <p:spPr bwMode="auto">
          <a:xfrm>
            <a:off x="2273164" y="3639287"/>
            <a:ext cx="287984" cy="479973"/>
          </a:xfrm>
          <a:custGeom>
            <a:avLst/>
            <a:gdLst>
              <a:gd name="T0" fmla="*/ 355507 w 39"/>
              <a:gd name="T1" fmla="*/ 375630 h 67"/>
              <a:gd name="T2" fmla="*/ 319045 w 39"/>
              <a:gd name="T3" fmla="*/ 412277 h 67"/>
              <a:gd name="T4" fmla="*/ 282582 w 39"/>
              <a:gd name="T5" fmla="*/ 375630 h 67"/>
              <a:gd name="T6" fmla="*/ 282582 w 39"/>
              <a:gd name="T7" fmla="*/ 256528 h 67"/>
              <a:gd name="T8" fmla="*/ 264351 w 39"/>
              <a:gd name="T9" fmla="*/ 256528 h 67"/>
              <a:gd name="T10" fmla="*/ 264351 w 39"/>
              <a:gd name="T11" fmla="*/ 568026 h 67"/>
              <a:gd name="T12" fmla="*/ 227889 w 39"/>
              <a:gd name="T13" fmla="*/ 613835 h 67"/>
              <a:gd name="T14" fmla="*/ 182311 w 39"/>
              <a:gd name="T15" fmla="*/ 568026 h 67"/>
              <a:gd name="T16" fmla="*/ 182311 w 39"/>
              <a:gd name="T17" fmla="*/ 412277 h 67"/>
              <a:gd name="T18" fmla="*/ 164080 w 39"/>
              <a:gd name="T19" fmla="*/ 412277 h 67"/>
              <a:gd name="T20" fmla="*/ 164080 w 39"/>
              <a:gd name="T21" fmla="*/ 568026 h 67"/>
              <a:gd name="T22" fmla="*/ 127618 w 39"/>
              <a:gd name="T23" fmla="*/ 613835 h 67"/>
              <a:gd name="T24" fmla="*/ 82040 w 39"/>
              <a:gd name="T25" fmla="*/ 568026 h 67"/>
              <a:gd name="T26" fmla="*/ 82040 w 39"/>
              <a:gd name="T27" fmla="*/ 256528 h 67"/>
              <a:gd name="T28" fmla="*/ 63809 w 39"/>
              <a:gd name="T29" fmla="*/ 256528 h 67"/>
              <a:gd name="T30" fmla="*/ 63809 w 39"/>
              <a:gd name="T31" fmla="*/ 375630 h 67"/>
              <a:gd name="T32" fmla="*/ 27347 w 39"/>
              <a:gd name="T33" fmla="*/ 412277 h 67"/>
              <a:gd name="T34" fmla="*/ 0 w 39"/>
              <a:gd name="T35" fmla="*/ 375630 h 67"/>
              <a:gd name="T36" fmla="*/ 0 w 39"/>
              <a:gd name="T37" fmla="*/ 229043 h 67"/>
              <a:gd name="T38" fmla="*/ 63809 w 39"/>
              <a:gd name="T39" fmla="*/ 164911 h 67"/>
              <a:gd name="T40" fmla="*/ 282582 w 39"/>
              <a:gd name="T41" fmla="*/ 164911 h 67"/>
              <a:gd name="T42" fmla="*/ 355507 w 39"/>
              <a:gd name="T43" fmla="*/ 229043 h 67"/>
              <a:gd name="T44" fmla="*/ 355507 w 39"/>
              <a:gd name="T45" fmla="*/ 375630 h 67"/>
              <a:gd name="T46" fmla="*/ 173196 w 39"/>
              <a:gd name="T47" fmla="*/ 155749 h 67"/>
              <a:gd name="T48" fmla="*/ 100271 w 39"/>
              <a:gd name="T49" fmla="*/ 73294 h 67"/>
              <a:gd name="T50" fmla="*/ 173196 w 39"/>
              <a:gd name="T51" fmla="*/ 0 h 67"/>
              <a:gd name="T52" fmla="*/ 255236 w 39"/>
              <a:gd name="T53" fmla="*/ 73294 h 67"/>
              <a:gd name="T54" fmla="*/ 173196 w 39"/>
              <a:gd name="T55" fmla="*/ 155749 h 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9" h="67">
                <a:moveTo>
                  <a:pt x="39" y="41"/>
                </a:moveTo>
                <a:cubicBezTo>
                  <a:pt x="39" y="43"/>
                  <a:pt x="37" y="45"/>
                  <a:pt x="35" y="45"/>
                </a:cubicBezTo>
                <a:cubicBezTo>
                  <a:pt x="33" y="45"/>
                  <a:pt x="31" y="43"/>
                  <a:pt x="31" y="41"/>
                </a:cubicBezTo>
                <a:cubicBezTo>
                  <a:pt x="31" y="28"/>
                  <a:pt x="31" y="28"/>
                  <a:pt x="31" y="28"/>
                </a:cubicBezTo>
                <a:cubicBezTo>
                  <a:pt x="29" y="28"/>
                  <a:pt x="29" y="28"/>
                  <a:pt x="29" y="28"/>
                </a:cubicBezTo>
                <a:cubicBezTo>
                  <a:pt x="29" y="62"/>
                  <a:pt x="29" y="62"/>
                  <a:pt x="29" y="62"/>
                </a:cubicBezTo>
                <a:cubicBezTo>
                  <a:pt x="29" y="65"/>
                  <a:pt x="27" y="67"/>
                  <a:pt x="25" y="67"/>
                </a:cubicBezTo>
                <a:cubicBezTo>
                  <a:pt x="22" y="67"/>
                  <a:pt x="20" y="65"/>
                  <a:pt x="20" y="62"/>
                </a:cubicBezTo>
                <a:cubicBezTo>
                  <a:pt x="20" y="45"/>
                  <a:pt x="20" y="45"/>
                  <a:pt x="20" y="45"/>
                </a:cubicBezTo>
                <a:cubicBezTo>
                  <a:pt x="18" y="45"/>
                  <a:pt x="18" y="45"/>
                  <a:pt x="18" y="45"/>
                </a:cubicBezTo>
                <a:cubicBezTo>
                  <a:pt x="18" y="62"/>
                  <a:pt x="18" y="62"/>
                  <a:pt x="18" y="62"/>
                </a:cubicBezTo>
                <a:cubicBezTo>
                  <a:pt x="18" y="65"/>
                  <a:pt x="16" y="67"/>
                  <a:pt x="14" y="67"/>
                </a:cubicBezTo>
                <a:cubicBezTo>
                  <a:pt x="11" y="67"/>
                  <a:pt x="9" y="65"/>
                  <a:pt x="9" y="62"/>
                </a:cubicBezTo>
                <a:cubicBezTo>
                  <a:pt x="9" y="28"/>
                  <a:pt x="9" y="28"/>
                  <a:pt x="9" y="28"/>
                </a:cubicBezTo>
                <a:cubicBezTo>
                  <a:pt x="7" y="28"/>
                  <a:pt x="7" y="28"/>
                  <a:pt x="7" y="28"/>
                </a:cubicBezTo>
                <a:cubicBezTo>
                  <a:pt x="7" y="41"/>
                  <a:pt x="7" y="41"/>
                  <a:pt x="7" y="41"/>
                </a:cubicBezTo>
                <a:cubicBezTo>
                  <a:pt x="7" y="43"/>
                  <a:pt x="5" y="45"/>
                  <a:pt x="3" y="45"/>
                </a:cubicBezTo>
                <a:cubicBezTo>
                  <a:pt x="1" y="45"/>
                  <a:pt x="0" y="43"/>
                  <a:pt x="0" y="41"/>
                </a:cubicBezTo>
                <a:cubicBezTo>
                  <a:pt x="0" y="25"/>
                  <a:pt x="0" y="25"/>
                  <a:pt x="0" y="25"/>
                </a:cubicBezTo>
                <a:cubicBezTo>
                  <a:pt x="0" y="21"/>
                  <a:pt x="3" y="18"/>
                  <a:pt x="7" y="18"/>
                </a:cubicBezTo>
                <a:cubicBezTo>
                  <a:pt x="31" y="18"/>
                  <a:pt x="31" y="18"/>
                  <a:pt x="31" y="18"/>
                </a:cubicBezTo>
                <a:cubicBezTo>
                  <a:pt x="35" y="18"/>
                  <a:pt x="39" y="21"/>
                  <a:pt x="39" y="25"/>
                </a:cubicBezTo>
                <a:lnTo>
                  <a:pt x="39" y="41"/>
                </a:lnTo>
                <a:close/>
                <a:moveTo>
                  <a:pt x="19" y="17"/>
                </a:moveTo>
                <a:cubicBezTo>
                  <a:pt x="14" y="17"/>
                  <a:pt x="11" y="13"/>
                  <a:pt x="11" y="8"/>
                </a:cubicBezTo>
                <a:cubicBezTo>
                  <a:pt x="11" y="4"/>
                  <a:pt x="14" y="0"/>
                  <a:pt x="19" y="0"/>
                </a:cubicBezTo>
                <a:cubicBezTo>
                  <a:pt x="24" y="0"/>
                  <a:pt x="28" y="4"/>
                  <a:pt x="28" y="8"/>
                </a:cubicBezTo>
                <a:cubicBezTo>
                  <a:pt x="28" y="13"/>
                  <a:pt x="24" y="17"/>
                  <a:pt x="19" y="17"/>
                </a:cubicBezTo>
                <a:close/>
              </a:path>
            </a:pathLst>
          </a:custGeom>
          <a:solidFill>
            <a:schemeClr val="bg1">
              <a:lumMod val="65000"/>
            </a:schemeClr>
          </a:solidFill>
          <a:ln>
            <a:noFill/>
          </a:ln>
        </p:spPr>
        <p:txBody>
          <a:bodyPr lIns="243797" tIns="121899" rIns="243797" bIns="121899"/>
          <a:lstStyle/>
          <a:p>
            <a:endParaRPr lang="en-NZ" dirty="0"/>
          </a:p>
        </p:txBody>
      </p:sp>
      <p:sp>
        <p:nvSpPr>
          <p:cNvPr id="59" name="Freeform 222">
            <a:extLst>
              <a:ext uri="{FF2B5EF4-FFF2-40B4-BE49-F238E27FC236}">
                <a16:creationId xmlns:a16="http://schemas.microsoft.com/office/drawing/2014/main" id="{804FBF94-383A-4A24-9F2B-E68ACF9B03A1}"/>
              </a:ext>
            </a:extLst>
          </p:cNvPr>
          <p:cNvSpPr>
            <a:spLocks noEditPoints="1"/>
          </p:cNvSpPr>
          <p:nvPr/>
        </p:nvSpPr>
        <p:spPr bwMode="auto">
          <a:xfrm>
            <a:off x="2736506" y="3639287"/>
            <a:ext cx="287984" cy="479973"/>
          </a:xfrm>
          <a:custGeom>
            <a:avLst/>
            <a:gdLst>
              <a:gd name="T0" fmla="*/ 355507 w 39"/>
              <a:gd name="T1" fmla="*/ 375630 h 67"/>
              <a:gd name="T2" fmla="*/ 319045 w 39"/>
              <a:gd name="T3" fmla="*/ 412277 h 67"/>
              <a:gd name="T4" fmla="*/ 282582 w 39"/>
              <a:gd name="T5" fmla="*/ 375630 h 67"/>
              <a:gd name="T6" fmla="*/ 282582 w 39"/>
              <a:gd name="T7" fmla="*/ 256528 h 67"/>
              <a:gd name="T8" fmla="*/ 264351 w 39"/>
              <a:gd name="T9" fmla="*/ 256528 h 67"/>
              <a:gd name="T10" fmla="*/ 264351 w 39"/>
              <a:gd name="T11" fmla="*/ 568026 h 67"/>
              <a:gd name="T12" fmla="*/ 227889 w 39"/>
              <a:gd name="T13" fmla="*/ 613835 h 67"/>
              <a:gd name="T14" fmla="*/ 182311 w 39"/>
              <a:gd name="T15" fmla="*/ 568026 h 67"/>
              <a:gd name="T16" fmla="*/ 182311 w 39"/>
              <a:gd name="T17" fmla="*/ 412277 h 67"/>
              <a:gd name="T18" fmla="*/ 164080 w 39"/>
              <a:gd name="T19" fmla="*/ 412277 h 67"/>
              <a:gd name="T20" fmla="*/ 164080 w 39"/>
              <a:gd name="T21" fmla="*/ 568026 h 67"/>
              <a:gd name="T22" fmla="*/ 127618 w 39"/>
              <a:gd name="T23" fmla="*/ 613835 h 67"/>
              <a:gd name="T24" fmla="*/ 82040 w 39"/>
              <a:gd name="T25" fmla="*/ 568026 h 67"/>
              <a:gd name="T26" fmla="*/ 82040 w 39"/>
              <a:gd name="T27" fmla="*/ 256528 h 67"/>
              <a:gd name="T28" fmla="*/ 63809 w 39"/>
              <a:gd name="T29" fmla="*/ 256528 h 67"/>
              <a:gd name="T30" fmla="*/ 63809 w 39"/>
              <a:gd name="T31" fmla="*/ 375630 h 67"/>
              <a:gd name="T32" fmla="*/ 27347 w 39"/>
              <a:gd name="T33" fmla="*/ 412277 h 67"/>
              <a:gd name="T34" fmla="*/ 0 w 39"/>
              <a:gd name="T35" fmla="*/ 375630 h 67"/>
              <a:gd name="T36" fmla="*/ 0 w 39"/>
              <a:gd name="T37" fmla="*/ 229043 h 67"/>
              <a:gd name="T38" fmla="*/ 63809 w 39"/>
              <a:gd name="T39" fmla="*/ 164911 h 67"/>
              <a:gd name="T40" fmla="*/ 282582 w 39"/>
              <a:gd name="T41" fmla="*/ 164911 h 67"/>
              <a:gd name="T42" fmla="*/ 355507 w 39"/>
              <a:gd name="T43" fmla="*/ 229043 h 67"/>
              <a:gd name="T44" fmla="*/ 355507 w 39"/>
              <a:gd name="T45" fmla="*/ 375630 h 67"/>
              <a:gd name="T46" fmla="*/ 173196 w 39"/>
              <a:gd name="T47" fmla="*/ 155749 h 67"/>
              <a:gd name="T48" fmla="*/ 100271 w 39"/>
              <a:gd name="T49" fmla="*/ 73294 h 67"/>
              <a:gd name="T50" fmla="*/ 173196 w 39"/>
              <a:gd name="T51" fmla="*/ 0 h 67"/>
              <a:gd name="T52" fmla="*/ 255236 w 39"/>
              <a:gd name="T53" fmla="*/ 73294 h 67"/>
              <a:gd name="T54" fmla="*/ 173196 w 39"/>
              <a:gd name="T55" fmla="*/ 155749 h 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9" h="67">
                <a:moveTo>
                  <a:pt x="39" y="41"/>
                </a:moveTo>
                <a:cubicBezTo>
                  <a:pt x="39" y="43"/>
                  <a:pt x="37" y="45"/>
                  <a:pt x="35" y="45"/>
                </a:cubicBezTo>
                <a:cubicBezTo>
                  <a:pt x="33" y="45"/>
                  <a:pt x="31" y="43"/>
                  <a:pt x="31" y="41"/>
                </a:cubicBezTo>
                <a:cubicBezTo>
                  <a:pt x="31" y="28"/>
                  <a:pt x="31" y="28"/>
                  <a:pt x="31" y="28"/>
                </a:cubicBezTo>
                <a:cubicBezTo>
                  <a:pt x="29" y="28"/>
                  <a:pt x="29" y="28"/>
                  <a:pt x="29" y="28"/>
                </a:cubicBezTo>
                <a:cubicBezTo>
                  <a:pt x="29" y="62"/>
                  <a:pt x="29" y="62"/>
                  <a:pt x="29" y="62"/>
                </a:cubicBezTo>
                <a:cubicBezTo>
                  <a:pt x="29" y="65"/>
                  <a:pt x="27" y="67"/>
                  <a:pt x="25" y="67"/>
                </a:cubicBezTo>
                <a:cubicBezTo>
                  <a:pt x="22" y="67"/>
                  <a:pt x="20" y="65"/>
                  <a:pt x="20" y="62"/>
                </a:cubicBezTo>
                <a:cubicBezTo>
                  <a:pt x="20" y="45"/>
                  <a:pt x="20" y="45"/>
                  <a:pt x="20" y="45"/>
                </a:cubicBezTo>
                <a:cubicBezTo>
                  <a:pt x="18" y="45"/>
                  <a:pt x="18" y="45"/>
                  <a:pt x="18" y="45"/>
                </a:cubicBezTo>
                <a:cubicBezTo>
                  <a:pt x="18" y="62"/>
                  <a:pt x="18" y="62"/>
                  <a:pt x="18" y="62"/>
                </a:cubicBezTo>
                <a:cubicBezTo>
                  <a:pt x="18" y="65"/>
                  <a:pt x="16" y="67"/>
                  <a:pt x="14" y="67"/>
                </a:cubicBezTo>
                <a:cubicBezTo>
                  <a:pt x="11" y="67"/>
                  <a:pt x="9" y="65"/>
                  <a:pt x="9" y="62"/>
                </a:cubicBezTo>
                <a:cubicBezTo>
                  <a:pt x="9" y="28"/>
                  <a:pt x="9" y="28"/>
                  <a:pt x="9" y="28"/>
                </a:cubicBezTo>
                <a:cubicBezTo>
                  <a:pt x="7" y="28"/>
                  <a:pt x="7" y="28"/>
                  <a:pt x="7" y="28"/>
                </a:cubicBezTo>
                <a:cubicBezTo>
                  <a:pt x="7" y="41"/>
                  <a:pt x="7" y="41"/>
                  <a:pt x="7" y="41"/>
                </a:cubicBezTo>
                <a:cubicBezTo>
                  <a:pt x="7" y="43"/>
                  <a:pt x="5" y="45"/>
                  <a:pt x="3" y="45"/>
                </a:cubicBezTo>
                <a:cubicBezTo>
                  <a:pt x="1" y="45"/>
                  <a:pt x="0" y="43"/>
                  <a:pt x="0" y="41"/>
                </a:cubicBezTo>
                <a:cubicBezTo>
                  <a:pt x="0" y="25"/>
                  <a:pt x="0" y="25"/>
                  <a:pt x="0" y="25"/>
                </a:cubicBezTo>
                <a:cubicBezTo>
                  <a:pt x="0" y="21"/>
                  <a:pt x="3" y="18"/>
                  <a:pt x="7" y="18"/>
                </a:cubicBezTo>
                <a:cubicBezTo>
                  <a:pt x="31" y="18"/>
                  <a:pt x="31" y="18"/>
                  <a:pt x="31" y="18"/>
                </a:cubicBezTo>
                <a:cubicBezTo>
                  <a:pt x="35" y="18"/>
                  <a:pt x="39" y="21"/>
                  <a:pt x="39" y="25"/>
                </a:cubicBezTo>
                <a:lnTo>
                  <a:pt x="39" y="41"/>
                </a:lnTo>
                <a:close/>
                <a:moveTo>
                  <a:pt x="19" y="17"/>
                </a:moveTo>
                <a:cubicBezTo>
                  <a:pt x="14" y="17"/>
                  <a:pt x="11" y="13"/>
                  <a:pt x="11" y="8"/>
                </a:cubicBezTo>
                <a:cubicBezTo>
                  <a:pt x="11" y="4"/>
                  <a:pt x="14" y="0"/>
                  <a:pt x="19" y="0"/>
                </a:cubicBezTo>
                <a:cubicBezTo>
                  <a:pt x="24" y="0"/>
                  <a:pt x="28" y="4"/>
                  <a:pt x="28" y="8"/>
                </a:cubicBezTo>
                <a:cubicBezTo>
                  <a:pt x="28" y="13"/>
                  <a:pt x="24" y="17"/>
                  <a:pt x="19" y="17"/>
                </a:cubicBezTo>
                <a:close/>
              </a:path>
            </a:pathLst>
          </a:custGeom>
          <a:solidFill>
            <a:schemeClr val="bg1">
              <a:lumMod val="65000"/>
            </a:schemeClr>
          </a:solidFill>
          <a:ln>
            <a:noFill/>
          </a:ln>
        </p:spPr>
        <p:txBody>
          <a:bodyPr lIns="243797" tIns="121899" rIns="243797" bIns="121899"/>
          <a:lstStyle/>
          <a:p>
            <a:endParaRPr lang="en-NZ" dirty="0"/>
          </a:p>
        </p:txBody>
      </p:sp>
      <p:sp>
        <p:nvSpPr>
          <p:cNvPr id="60" name="Freeform 222">
            <a:extLst>
              <a:ext uri="{FF2B5EF4-FFF2-40B4-BE49-F238E27FC236}">
                <a16:creationId xmlns:a16="http://schemas.microsoft.com/office/drawing/2014/main" id="{804FBF94-383A-4A24-9F2B-E68ACF9B03A1}"/>
              </a:ext>
            </a:extLst>
          </p:cNvPr>
          <p:cNvSpPr>
            <a:spLocks noEditPoints="1"/>
          </p:cNvSpPr>
          <p:nvPr/>
        </p:nvSpPr>
        <p:spPr bwMode="auto">
          <a:xfrm>
            <a:off x="3199848" y="3639287"/>
            <a:ext cx="287984" cy="479973"/>
          </a:xfrm>
          <a:custGeom>
            <a:avLst/>
            <a:gdLst>
              <a:gd name="T0" fmla="*/ 355507 w 39"/>
              <a:gd name="T1" fmla="*/ 375630 h 67"/>
              <a:gd name="T2" fmla="*/ 319045 w 39"/>
              <a:gd name="T3" fmla="*/ 412277 h 67"/>
              <a:gd name="T4" fmla="*/ 282582 w 39"/>
              <a:gd name="T5" fmla="*/ 375630 h 67"/>
              <a:gd name="T6" fmla="*/ 282582 w 39"/>
              <a:gd name="T7" fmla="*/ 256528 h 67"/>
              <a:gd name="T8" fmla="*/ 264351 w 39"/>
              <a:gd name="T9" fmla="*/ 256528 h 67"/>
              <a:gd name="T10" fmla="*/ 264351 w 39"/>
              <a:gd name="T11" fmla="*/ 568026 h 67"/>
              <a:gd name="T12" fmla="*/ 227889 w 39"/>
              <a:gd name="T13" fmla="*/ 613835 h 67"/>
              <a:gd name="T14" fmla="*/ 182311 w 39"/>
              <a:gd name="T15" fmla="*/ 568026 h 67"/>
              <a:gd name="T16" fmla="*/ 182311 w 39"/>
              <a:gd name="T17" fmla="*/ 412277 h 67"/>
              <a:gd name="T18" fmla="*/ 164080 w 39"/>
              <a:gd name="T19" fmla="*/ 412277 h 67"/>
              <a:gd name="T20" fmla="*/ 164080 w 39"/>
              <a:gd name="T21" fmla="*/ 568026 h 67"/>
              <a:gd name="T22" fmla="*/ 127618 w 39"/>
              <a:gd name="T23" fmla="*/ 613835 h 67"/>
              <a:gd name="T24" fmla="*/ 82040 w 39"/>
              <a:gd name="T25" fmla="*/ 568026 h 67"/>
              <a:gd name="T26" fmla="*/ 82040 w 39"/>
              <a:gd name="T27" fmla="*/ 256528 h 67"/>
              <a:gd name="T28" fmla="*/ 63809 w 39"/>
              <a:gd name="T29" fmla="*/ 256528 h 67"/>
              <a:gd name="T30" fmla="*/ 63809 w 39"/>
              <a:gd name="T31" fmla="*/ 375630 h 67"/>
              <a:gd name="T32" fmla="*/ 27347 w 39"/>
              <a:gd name="T33" fmla="*/ 412277 h 67"/>
              <a:gd name="T34" fmla="*/ 0 w 39"/>
              <a:gd name="T35" fmla="*/ 375630 h 67"/>
              <a:gd name="T36" fmla="*/ 0 w 39"/>
              <a:gd name="T37" fmla="*/ 229043 h 67"/>
              <a:gd name="T38" fmla="*/ 63809 w 39"/>
              <a:gd name="T39" fmla="*/ 164911 h 67"/>
              <a:gd name="T40" fmla="*/ 282582 w 39"/>
              <a:gd name="T41" fmla="*/ 164911 h 67"/>
              <a:gd name="T42" fmla="*/ 355507 w 39"/>
              <a:gd name="T43" fmla="*/ 229043 h 67"/>
              <a:gd name="T44" fmla="*/ 355507 w 39"/>
              <a:gd name="T45" fmla="*/ 375630 h 67"/>
              <a:gd name="T46" fmla="*/ 173196 w 39"/>
              <a:gd name="T47" fmla="*/ 155749 h 67"/>
              <a:gd name="T48" fmla="*/ 100271 w 39"/>
              <a:gd name="T49" fmla="*/ 73294 h 67"/>
              <a:gd name="T50" fmla="*/ 173196 w 39"/>
              <a:gd name="T51" fmla="*/ 0 h 67"/>
              <a:gd name="T52" fmla="*/ 255236 w 39"/>
              <a:gd name="T53" fmla="*/ 73294 h 67"/>
              <a:gd name="T54" fmla="*/ 173196 w 39"/>
              <a:gd name="T55" fmla="*/ 155749 h 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9" h="67">
                <a:moveTo>
                  <a:pt x="39" y="41"/>
                </a:moveTo>
                <a:cubicBezTo>
                  <a:pt x="39" y="43"/>
                  <a:pt x="37" y="45"/>
                  <a:pt x="35" y="45"/>
                </a:cubicBezTo>
                <a:cubicBezTo>
                  <a:pt x="33" y="45"/>
                  <a:pt x="31" y="43"/>
                  <a:pt x="31" y="41"/>
                </a:cubicBezTo>
                <a:cubicBezTo>
                  <a:pt x="31" y="28"/>
                  <a:pt x="31" y="28"/>
                  <a:pt x="31" y="28"/>
                </a:cubicBezTo>
                <a:cubicBezTo>
                  <a:pt x="29" y="28"/>
                  <a:pt x="29" y="28"/>
                  <a:pt x="29" y="28"/>
                </a:cubicBezTo>
                <a:cubicBezTo>
                  <a:pt x="29" y="62"/>
                  <a:pt x="29" y="62"/>
                  <a:pt x="29" y="62"/>
                </a:cubicBezTo>
                <a:cubicBezTo>
                  <a:pt x="29" y="65"/>
                  <a:pt x="27" y="67"/>
                  <a:pt x="25" y="67"/>
                </a:cubicBezTo>
                <a:cubicBezTo>
                  <a:pt x="22" y="67"/>
                  <a:pt x="20" y="65"/>
                  <a:pt x="20" y="62"/>
                </a:cubicBezTo>
                <a:cubicBezTo>
                  <a:pt x="20" y="45"/>
                  <a:pt x="20" y="45"/>
                  <a:pt x="20" y="45"/>
                </a:cubicBezTo>
                <a:cubicBezTo>
                  <a:pt x="18" y="45"/>
                  <a:pt x="18" y="45"/>
                  <a:pt x="18" y="45"/>
                </a:cubicBezTo>
                <a:cubicBezTo>
                  <a:pt x="18" y="62"/>
                  <a:pt x="18" y="62"/>
                  <a:pt x="18" y="62"/>
                </a:cubicBezTo>
                <a:cubicBezTo>
                  <a:pt x="18" y="65"/>
                  <a:pt x="16" y="67"/>
                  <a:pt x="14" y="67"/>
                </a:cubicBezTo>
                <a:cubicBezTo>
                  <a:pt x="11" y="67"/>
                  <a:pt x="9" y="65"/>
                  <a:pt x="9" y="62"/>
                </a:cubicBezTo>
                <a:cubicBezTo>
                  <a:pt x="9" y="28"/>
                  <a:pt x="9" y="28"/>
                  <a:pt x="9" y="28"/>
                </a:cubicBezTo>
                <a:cubicBezTo>
                  <a:pt x="7" y="28"/>
                  <a:pt x="7" y="28"/>
                  <a:pt x="7" y="28"/>
                </a:cubicBezTo>
                <a:cubicBezTo>
                  <a:pt x="7" y="41"/>
                  <a:pt x="7" y="41"/>
                  <a:pt x="7" y="41"/>
                </a:cubicBezTo>
                <a:cubicBezTo>
                  <a:pt x="7" y="43"/>
                  <a:pt x="5" y="45"/>
                  <a:pt x="3" y="45"/>
                </a:cubicBezTo>
                <a:cubicBezTo>
                  <a:pt x="1" y="45"/>
                  <a:pt x="0" y="43"/>
                  <a:pt x="0" y="41"/>
                </a:cubicBezTo>
                <a:cubicBezTo>
                  <a:pt x="0" y="25"/>
                  <a:pt x="0" y="25"/>
                  <a:pt x="0" y="25"/>
                </a:cubicBezTo>
                <a:cubicBezTo>
                  <a:pt x="0" y="21"/>
                  <a:pt x="3" y="18"/>
                  <a:pt x="7" y="18"/>
                </a:cubicBezTo>
                <a:cubicBezTo>
                  <a:pt x="31" y="18"/>
                  <a:pt x="31" y="18"/>
                  <a:pt x="31" y="18"/>
                </a:cubicBezTo>
                <a:cubicBezTo>
                  <a:pt x="35" y="18"/>
                  <a:pt x="39" y="21"/>
                  <a:pt x="39" y="25"/>
                </a:cubicBezTo>
                <a:lnTo>
                  <a:pt x="39" y="41"/>
                </a:lnTo>
                <a:close/>
                <a:moveTo>
                  <a:pt x="19" y="17"/>
                </a:moveTo>
                <a:cubicBezTo>
                  <a:pt x="14" y="17"/>
                  <a:pt x="11" y="13"/>
                  <a:pt x="11" y="8"/>
                </a:cubicBezTo>
                <a:cubicBezTo>
                  <a:pt x="11" y="4"/>
                  <a:pt x="14" y="0"/>
                  <a:pt x="19" y="0"/>
                </a:cubicBezTo>
                <a:cubicBezTo>
                  <a:pt x="24" y="0"/>
                  <a:pt x="28" y="4"/>
                  <a:pt x="28" y="8"/>
                </a:cubicBezTo>
                <a:cubicBezTo>
                  <a:pt x="28" y="13"/>
                  <a:pt x="24" y="17"/>
                  <a:pt x="19" y="17"/>
                </a:cubicBezTo>
                <a:close/>
              </a:path>
            </a:pathLst>
          </a:custGeom>
          <a:solidFill>
            <a:schemeClr val="bg1">
              <a:lumMod val="65000"/>
            </a:schemeClr>
          </a:solidFill>
          <a:ln>
            <a:noFill/>
          </a:ln>
        </p:spPr>
        <p:txBody>
          <a:bodyPr lIns="243797" tIns="121899" rIns="243797" bIns="121899"/>
          <a:lstStyle/>
          <a:p>
            <a:endParaRPr lang="en-NZ" dirty="0"/>
          </a:p>
        </p:txBody>
      </p:sp>
      <p:sp>
        <p:nvSpPr>
          <p:cNvPr id="61" name="Freeform 222">
            <a:extLst>
              <a:ext uri="{FF2B5EF4-FFF2-40B4-BE49-F238E27FC236}">
                <a16:creationId xmlns:a16="http://schemas.microsoft.com/office/drawing/2014/main" id="{804FBF94-383A-4A24-9F2B-E68ACF9B03A1}"/>
              </a:ext>
            </a:extLst>
          </p:cNvPr>
          <p:cNvSpPr>
            <a:spLocks noEditPoints="1"/>
          </p:cNvSpPr>
          <p:nvPr/>
        </p:nvSpPr>
        <p:spPr bwMode="auto">
          <a:xfrm>
            <a:off x="3663190" y="3639287"/>
            <a:ext cx="287984" cy="479973"/>
          </a:xfrm>
          <a:custGeom>
            <a:avLst/>
            <a:gdLst>
              <a:gd name="T0" fmla="*/ 355507 w 39"/>
              <a:gd name="T1" fmla="*/ 375630 h 67"/>
              <a:gd name="T2" fmla="*/ 319045 w 39"/>
              <a:gd name="T3" fmla="*/ 412277 h 67"/>
              <a:gd name="T4" fmla="*/ 282582 w 39"/>
              <a:gd name="T5" fmla="*/ 375630 h 67"/>
              <a:gd name="T6" fmla="*/ 282582 w 39"/>
              <a:gd name="T7" fmla="*/ 256528 h 67"/>
              <a:gd name="T8" fmla="*/ 264351 w 39"/>
              <a:gd name="T9" fmla="*/ 256528 h 67"/>
              <a:gd name="T10" fmla="*/ 264351 w 39"/>
              <a:gd name="T11" fmla="*/ 568026 h 67"/>
              <a:gd name="T12" fmla="*/ 227889 w 39"/>
              <a:gd name="T13" fmla="*/ 613835 h 67"/>
              <a:gd name="T14" fmla="*/ 182311 w 39"/>
              <a:gd name="T15" fmla="*/ 568026 h 67"/>
              <a:gd name="T16" fmla="*/ 182311 w 39"/>
              <a:gd name="T17" fmla="*/ 412277 h 67"/>
              <a:gd name="T18" fmla="*/ 164080 w 39"/>
              <a:gd name="T19" fmla="*/ 412277 h 67"/>
              <a:gd name="T20" fmla="*/ 164080 w 39"/>
              <a:gd name="T21" fmla="*/ 568026 h 67"/>
              <a:gd name="T22" fmla="*/ 127618 w 39"/>
              <a:gd name="T23" fmla="*/ 613835 h 67"/>
              <a:gd name="T24" fmla="*/ 82040 w 39"/>
              <a:gd name="T25" fmla="*/ 568026 h 67"/>
              <a:gd name="T26" fmla="*/ 82040 w 39"/>
              <a:gd name="T27" fmla="*/ 256528 h 67"/>
              <a:gd name="T28" fmla="*/ 63809 w 39"/>
              <a:gd name="T29" fmla="*/ 256528 h 67"/>
              <a:gd name="T30" fmla="*/ 63809 w 39"/>
              <a:gd name="T31" fmla="*/ 375630 h 67"/>
              <a:gd name="T32" fmla="*/ 27347 w 39"/>
              <a:gd name="T33" fmla="*/ 412277 h 67"/>
              <a:gd name="T34" fmla="*/ 0 w 39"/>
              <a:gd name="T35" fmla="*/ 375630 h 67"/>
              <a:gd name="T36" fmla="*/ 0 w 39"/>
              <a:gd name="T37" fmla="*/ 229043 h 67"/>
              <a:gd name="T38" fmla="*/ 63809 w 39"/>
              <a:gd name="T39" fmla="*/ 164911 h 67"/>
              <a:gd name="T40" fmla="*/ 282582 w 39"/>
              <a:gd name="T41" fmla="*/ 164911 h 67"/>
              <a:gd name="T42" fmla="*/ 355507 w 39"/>
              <a:gd name="T43" fmla="*/ 229043 h 67"/>
              <a:gd name="T44" fmla="*/ 355507 w 39"/>
              <a:gd name="T45" fmla="*/ 375630 h 67"/>
              <a:gd name="T46" fmla="*/ 173196 w 39"/>
              <a:gd name="T47" fmla="*/ 155749 h 67"/>
              <a:gd name="T48" fmla="*/ 100271 w 39"/>
              <a:gd name="T49" fmla="*/ 73294 h 67"/>
              <a:gd name="T50" fmla="*/ 173196 w 39"/>
              <a:gd name="T51" fmla="*/ 0 h 67"/>
              <a:gd name="T52" fmla="*/ 255236 w 39"/>
              <a:gd name="T53" fmla="*/ 73294 h 67"/>
              <a:gd name="T54" fmla="*/ 173196 w 39"/>
              <a:gd name="T55" fmla="*/ 155749 h 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9" h="67">
                <a:moveTo>
                  <a:pt x="39" y="41"/>
                </a:moveTo>
                <a:cubicBezTo>
                  <a:pt x="39" y="43"/>
                  <a:pt x="37" y="45"/>
                  <a:pt x="35" y="45"/>
                </a:cubicBezTo>
                <a:cubicBezTo>
                  <a:pt x="33" y="45"/>
                  <a:pt x="31" y="43"/>
                  <a:pt x="31" y="41"/>
                </a:cubicBezTo>
                <a:cubicBezTo>
                  <a:pt x="31" y="28"/>
                  <a:pt x="31" y="28"/>
                  <a:pt x="31" y="28"/>
                </a:cubicBezTo>
                <a:cubicBezTo>
                  <a:pt x="29" y="28"/>
                  <a:pt x="29" y="28"/>
                  <a:pt x="29" y="28"/>
                </a:cubicBezTo>
                <a:cubicBezTo>
                  <a:pt x="29" y="62"/>
                  <a:pt x="29" y="62"/>
                  <a:pt x="29" y="62"/>
                </a:cubicBezTo>
                <a:cubicBezTo>
                  <a:pt x="29" y="65"/>
                  <a:pt x="27" y="67"/>
                  <a:pt x="25" y="67"/>
                </a:cubicBezTo>
                <a:cubicBezTo>
                  <a:pt x="22" y="67"/>
                  <a:pt x="20" y="65"/>
                  <a:pt x="20" y="62"/>
                </a:cubicBezTo>
                <a:cubicBezTo>
                  <a:pt x="20" y="45"/>
                  <a:pt x="20" y="45"/>
                  <a:pt x="20" y="45"/>
                </a:cubicBezTo>
                <a:cubicBezTo>
                  <a:pt x="18" y="45"/>
                  <a:pt x="18" y="45"/>
                  <a:pt x="18" y="45"/>
                </a:cubicBezTo>
                <a:cubicBezTo>
                  <a:pt x="18" y="62"/>
                  <a:pt x="18" y="62"/>
                  <a:pt x="18" y="62"/>
                </a:cubicBezTo>
                <a:cubicBezTo>
                  <a:pt x="18" y="65"/>
                  <a:pt x="16" y="67"/>
                  <a:pt x="14" y="67"/>
                </a:cubicBezTo>
                <a:cubicBezTo>
                  <a:pt x="11" y="67"/>
                  <a:pt x="9" y="65"/>
                  <a:pt x="9" y="62"/>
                </a:cubicBezTo>
                <a:cubicBezTo>
                  <a:pt x="9" y="28"/>
                  <a:pt x="9" y="28"/>
                  <a:pt x="9" y="28"/>
                </a:cubicBezTo>
                <a:cubicBezTo>
                  <a:pt x="7" y="28"/>
                  <a:pt x="7" y="28"/>
                  <a:pt x="7" y="28"/>
                </a:cubicBezTo>
                <a:cubicBezTo>
                  <a:pt x="7" y="41"/>
                  <a:pt x="7" y="41"/>
                  <a:pt x="7" y="41"/>
                </a:cubicBezTo>
                <a:cubicBezTo>
                  <a:pt x="7" y="43"/>
                  <a:pt x="5" y="45"/>
                  <a:pt x="3" y="45"/>
                </a:cubicBezTo>
                <a:cubicBezTo>
                  <a:pt x="1" y="45"/>
                  <a:pt x="0" y="43"/>
                  <a:pt x="0" y="41"/>
                </a:cubicBezTo>
                <a:cubicBezTo>
                  <a:pt x="0" y="25"/>
                  <a:pt x="0" y="25"/>
                  <a:pt x="0" y="25"/>
                </a:cubicBezTo>
                <a:cubicBezTo>
                  <a:pt x="0" y="21"/>
                  <a:pt x="3" y="18"/>
                  <a:pt x="7" y="18"/>
                </a:cubicBezTo>
                <a:cubicBezTo>
                  <a:pt x="31" y="18"/>
                  <a:pt x="31" y="18"/>
                  <a:pt x="31" y="18"/>
                </a:cubicBezTo>
                <a:cubicBezTo>
                  <a:pt x="35" y="18"/>
                  <a:pt x="39" y="21"/>
                  <a:pt x="39" y="25"/>
                </a:cubicBezTo>
                <a:lnTo>
                  <a:pt x="39" y="41"/>
                </a:lnTo>
                <a:close/>
                <a:moveTo>
                  <a:pt x="19" y="17"/>
                </a:moveTo>
                <a:cubicBezTo>
                  <a:pt x="14" y="17"/>
                  <a:pt x="11" y="13"/>
                  <a:pt x="11" y="8"/>
                </a:cubicBezTo>
                <a:cubicBezTo>
                  <a:pt x="11" y="4"/>
                  <a:pt x="14" y="0"/>
                  <a:pt x="19" y="0"/>
                </a:cubicBezTo>
                <a:cubicBezTo>
                  <a:pt x="24" y="0"/>
                  <a:pt x="28" y="4"/>
                  <a:pt x="28" y="8"/>
                </a:cubicBezTo>
                <a:cubicBezTo>
                  <a:pt x="28" y="13"/>
                  <a:pt x="24" y="17"/>
                  <a:pt x="19" y="17"/>
                </a:cubicBezTo>
                <a:close/>
              </a:path>
            </a:pathLst>
          </a:custGeom>
          <a:solidFill>
            <a:schemeClr val="bg1">
              <a:lumMod val="65000"/>
            </a:schemeClr>
          </a:solidFill>
          <a:ln>
            <a:noFill/>
          </a:ln>
        </p:spPr>
        <p:txBody>
          <a:bodyPr lIns="243797" tIns="121899" rIns="243797" bIns="121899"/>
          <a:lstStyle/>
          <a:p>
            <a:endParaRPr lang="en-NZ" dirty="0"/>
          </a:p>
        </p:txBody>
      </p:sp>
      <p:sp>
        <p:nvSpPr>
          <p:cNvPr id="62" name="Freeform 222">
            <a:extLst>
              <a:ext uri="{FF2B5EF4-FFF2-40B4-BE49-F238E27FC236}">
                <a16:creationId xmlns:a16="http://schemas.microsoft.com/office/drawing/2014/main" id="{628AC249-89C9-4EC3-A349-77803E8EEBFE}"/>
              </a:ext>
            </a:extLst>
          </p:cNvPr>
          <p:cNvSpPr>
            <a:spLocks noEditPoints="1"/>
          </p:cNvSpPr>
          <p:nvPr/>
        </p:nvSpPr>
        <p:spPr bwMode="auto">
          <a:xfrm>
            <a:off x="4126532" y="3639287"/>
            <a:ext cx="288000" cy="478800"/>
          </a:xfrm>
          <a:custGeom>
            <a:avLst/>
            <a:gdLst>
              <a:gd name="T0" fmla="*/ 355507 w 39"/>
              <a:gd name="T1" fmla="*/ 375630 h 67"/>
              <a:gd name="T2" fmla="*/ 319045 w 39"/>
              <a:gd name="T3" fmla="*/ 412277 h 67"/>
              <a:gd name="T4" fmla="*/ 282582 w 39"/>
              <a:gd name="T5" fmla="*/ 375630 h 67"/>
              <a:gd name="T6" fmla="*/ 282582 w 39"/>
              <a:gd name="T7" fmla="*/ 256528 h 67"/>
              <a:gd name="T8" fmla="*/ 264351 w 39"/>
              <a:gd name="T9" fmla="*/ 256528 h 67"/>
              <a:gd name="T10" fmla="*/ 264351 w 39"/>
              <a:gd name="T11" fmla="*/ 568026 h 67"/>
              <a:gd name="T12" fmla="*/ 227889 w 39"/>
              <a:gd name="T13" fmla="*/ 613835 h 67"/>
              <a:gd name="T14" fmla="*/ 182311 w 39"/>
              <a:gd name="T15" fmla="*/ 568026 h 67"/>
              <a:gd name="T16" fmla="*/ 182311 w 39"/>
              <a:gd name="T17" fmla="*/ 412277 h 67"/>
              <a:gd name="T18" fmla="*/ 164080 w 39"/>
              <a:gd name="T19" fmla="*/ 412277 h 67"/>
              <a:gd name="T20" fmla="*/ 164080 w 39"/>
              <a:gd name="T21" fmla="*/ 568026 h 67"/>
              <a:gd name="T22" fmla="*/ 127618 w 39"/>
              <a:gd name="T23" fmla="*/ 613835 h 67"/>
              <a:gd name="T24" fmla="*/ 82040 w 39"/>
              <a:gd name="T25" fmla="*/ 568026 h 67"/>
              <a:gd name="T26" fmla="*/ 82040 w 39"/>
              <a:gd name="T27" fmla="*/ 256528 h 67"/>
              <a:gd name="T28" fmla="*/ 63809 w 39"/>
              <a:gd name="T29" fmla="*/ 256528 h 67"/>
              <a:gd name="T30" fmla="*/ 63809 w 39"/>
              <a:gd name="T31" fmla="*/ 375630 h 67"/>
              <a:gd name="T32" fmla="*/ 27347 w 39"/>
              <a:gd name="T33" fmla="*/ 412277 h 67"/>
              <a:gd name="T34" fmla="*/ 0 w 39"/>
              <a:gd name="T35" fmla="*/ 375630 h 67"/>
              <a:gd name="T36" fmla="*/ 0 w 39"/>
              <a:gd name="T37" fmla="*/ 229043 h 67"/>
              <a:gd name="T38" fmla="*/ 63809 w 39"/>
              <a:gd name="T39" fmla="*/ 164911 h 67"/>
              <a:gd name="T40" fmla="*/ 282582 w 39"/>
              <a:gd name="T41" fmla="*/ 164911 h 67"/>
              <a:gd name="T42" fmla="*/ 355507 w 39"/>
              <a:gd name="T43" fmla="*/ 229043 h 67"/>
              <a:gd name="T44" fmla="*/ 355507 w 39"/>
              <a:gd name="T45" fmla="*/ 375630 h 67"/>
              <a:gd name="T46" fmla="*/ 173196 w 39"/>
              <a:gd name="T47" fmla="*/ 155749 h 67"/>
              <a:gd name="T48" fmla="*/ 100271 w 39"/>
              <a:gd name="T49" fmla="*/ 73294 h 67"/>
              <a:gd name="T50" fmla="*/ 173196 w 39"/>
              <a:gd name="T51" fmla="*/ 0 h 67"/>
              <a:gd name="T52" fmla="*/ 255236 w 39"/>
              <a:gd name="T53" fmla="*/ 73294 h 67"/>
              <a:gd name="T54" fmla="*/ 173196 w 39"/>
              <a:gd name="T55" fmla="*/ 155749 h 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9" h="67">
                <a:moveTo>
                  <a:pt x="39" y="41"/>
                </a:moveTo>
                <a:cubicBezTo>
                  <a:pt x="39" y="43"/>
                  <a:pt x="37" y="45"/>
                  <a:pt x="35" y="45"/>
                </a:cubicBezTo>
                <a:cubicBezTo>
                  <a:pt x="33" y="45"/>
                  <a:pt x="31" y="43"/>
                  <a:pt x="31" y="41"/>
                </a:cubicBezTo>
                <a:cubicBezTo>
                  <a:pt x="31" y="28"/>
                  <a:pt x="31" y="28"/>
                  <a:pt x="31" y="28"/>
                </a:cubicBezTo>
                <a:cubicBezTo>
                  <a:pt x="29" y="28"/>
                  <a:pt x="29" y="28"/>
                  <a:pt x="29" y="28"/>
                </a:cubicBezTo>
                <a:cubicBezTo>
                  <a:pt x="29" y="62"/>
                  <a:pt x="29" y="62"/>
                  <a:pt x="29" y="62"/>
                </a:cubicBezTo>
                <a:cubicBezTo>
                  <a:pt x="29" y="65"/>
                  <a:pt x="27" y="67"/>
                  <a:pt x="25" y="67"/>
                </a:cubicBezTo>
                <a:cubicBezTo>
                  <a:pt x="22" y="67"/>
                  <a:pt x="20" y="65"/>
                  <a:pt x="20" y="62"/>
                </a:cubicBezTo>
                <a:cubicBezTo>
                  <a:pt x="20" y="45"/>
                  <a:pt x="20" y="45"/>
                  <a:pt x="20" y="45"/>
                </a:cubicBezTo>
                <a:cubicBezTo>
                  <a:pt x="18" y="45"/>
                  <a:pt x="18" y="45"/>
                  <a:pt x="18" y="45"/>
                </a:cubicBezTo>
                <a:cubicBezTo>
                  <a:pt x="18" y="62"/>
                  <a:pt x="18" y="62"/>
                  <a:pt x="18" y="62"/>
                </a:cubicBezTo>
                <a:cubicBezTo>
                  <a:pt x="18" y="65"/>
                  <a:pt x="16" y="67"/>
                  <a:pt x="14" y="67"/>
                </a:cubicBezTo>
                <a:cubicBezTo>
                  <a:pt x="11" y="67"/>
                  <a:pt x="9" y="65"/>
                  <a:pt x="9" y="62"/>
                </a:cubicBezTo>
                <a:cubicBezTo>
                  <a:pt x="9" y="28"/>
                  <a:pt x="9" y="28"/>
                  <a:pt x="9" y="28"/>
                </a:cubicBezTo>
                <a:cubicBezTo>
                  <a:pt x="7" y="28"/>
                  <a:pt x="7" y="28"/>
                  <a:pt x="7" y="28"/>
                </a:cubicBezTo>
                <a:cubicBezTo>
                  <a:pt x="7" y="41"/>
                  <a:pt x="7" y="41"/>
                  <a:pt x="7" y="41"/>
                </a:cubicBezTo>
                <a:cubicBezTo>
                  <a:pt x="7" y="43"/>
                  <a:pt x="5" y="45"/>
                  <a:pt x="3" y="45"/>
                </a:cubicBezTo>
                <a:cubicBezTo>
                  <a:pt x="1" y="45"/>
                  <a:pt x="0" y="43"/>
                  <a:pt x="0" y="41"/>
                </a:cubicBezTo>
                <a:cubicBezTo>
                  <a:pt x="0" y="25"/>
                  <a:pt x="0" y="25"/>
                  <a:pt x="0" y="25"/>
                </a:cubicBezTo>
                <a:cubicBezTo>
                  <a:pt x="0" y="21"/>
                  <a:pt x="3" y="18"/>
                  <a:pt x="7" y="18"/>
                </a:cubicBezTo>
                <a:cubicBezTo>
                  <a:pt x="31" y="18"/>
                  <a:pt x="31" y="18"/>
                  <a:pt x="31" y="18"/>
                </a:cubicBezTo>
                <a:cubicBezTo>
                  <a:pt x="35" y="18"/>
                  <a:pt x="39" y="21"/>
                  <a:pt x="39" y="25"/>
                </a:cubicBezTo>
                <a:lnTo>
                  <a:pt x="39" y="41"/>
                </a:lnTo>
                <a:close/>
                <a:moveTo>
                  <a:pt x="19" y="17"/>
                </a:moveTo>
                <a:cubicBezTo>
                  <a:pt x="14" y="17"/>
                  <a:pt x="11" y="13"/>
                  <a:pt x="11" y="8"/>
                </a:cubicBezTo>
                <a:cubicBezTo>
                  <a:pt x="11" y="4"/>
                  <a:pt x="14" y="0"/>
                  <a:pt x="19" y="0"/>
                </a:cubicBezTo>
                <a:cubicBezTo>
                  <a:pt x="24" y="0"/>
                  <a:pt x="28" y="4"/>
                  <a:pt x="28" y="8"/>
                </a:cubicBezTo>
                <a:cubicBezTo>
                  <a:pt x="28" y="13"/>
                  <a:pt x="24" y="17"/>
                  <a:pt x="19" y="17"/>
                </a:cubicBezTo>
                <a:close/>
              </a:path>
            </a:pathLst>
          </a:custGeom>
          <a:solidFill>
            <a:schemeClr val="tx2">
              <a:lumMod val="60000"/>
              <a:lumOff val="40000"/>
            </a:schemeClr>
          </a:solidFill>
          <a:ln>
            <a:noFill/>
          </a:ln>
        </p:spPr>
        <p:txBody>
          <a:bodyPr lIns="243797" tIns="121899" rIns="243797" bIns="121899"/>
          <a:lstStyle/>
          <a:p>
            <a:endParaRPr lang="en-NZ" dirty="0"/>
          </a:p>
        </p:txBody>
      </p:sp>
      <p:sp>
        <p:nvSpPr>
          <p:cNvPr id="63" name="Freeform 222">
            <a:extLst>
              <a:ext uri="{FF2B5EF4-FFF2-40B4-BE49-F238E27FC236}">
                <a16:creationId xmlns:a16="http://schemas.microsoft.com/office/drawing/2014/main" id="{628AC249-89C9-4EC3-A349-77803E8EEBFE}"/>
              </a:ext>
            </a:extLst>
          </p:cNvPr>
          <p:cNvSpPr>
            <a:spLocks noEditPoints="1"/>
          </p:cNvSpPr>
          <p:nvPr/>
        </p:nvSpPr>
        <p:spPr bwMode="auto">
          <a:xfrm>
            <a:off x="4589890" y="3639287"/>
            <a:ext cx="288000" cy="478800"/>
          </a:xfrm>
          <a:custGeom>
            <a:avLst/>
            <a:gdLst>
              <a:gd name="T0" fmla="*/ 355507 w 39"/>
              <a:gd name="T1" fmla="*/ 375630 h 67"/>
              <a:gd name="T2" fmla="*/ 319045 w 39"/>
              <a:gd name="T3" fmla="*/ 412277 h 67"/>
              <a:gd name="T4" fmla="*/ 282582 w 39"/>
              <a:gd name="T5" fmla="*/ 375630 h 67"/>
              <a:gd name="T6" fmla="*/ 282582 w 39"/>
              <a:gd name="T7" fmla="*/ 256528 h 67"/>
              <a:gd name="T8" fmla="*/ 264351 w 39"/>
              <a:gd name="T9" fmla="*/ 256528 h 67"/>
              <a:gd name="T10" fmla="*/ 264351 w 39"/>
              <a:gd name="T11" fmla="*/ 568026 h 67"/>
              <a:gd name="T12" fmla="*/ 227889 w 39"/>
              <a:gd name="T13" fmla="*/ 613835 h 67"/>
              <a:gd name="T14" fmla="*/ 182311 w 39"/>
              <a:gd name="T15" fmla="*/ 568026 h 67"/>
              <a:gd name="T16" fmla="*/ 182311 w 39"/>
              <a:gd name="T17" fmla="*/ 412277 h 67"/>
              <a:gd name="T18" fmla="*/ 164080 w 39"/>
              <a:gd name="T19" fmla="*/ 412277 h 67"/>
              <a:gd name="T20" fmla="*/ 164080 w 39"/>
              <a:gd name="T21" fmla="*/ 568026 h 67"/>
              <a:gd name="T22" fmla="*/ 127618 w 39"/>
              <a:gd name="T23" fmla="*/ 613835 h 67"/>
              <a:gd name="T24" fmla="*/ 82040 w 39"/>
              <a:gd name="T25" fmla="*/ 568026 h 67"/>
              <a:gd name="T26" fmla="*/ 82040 w 39"/>
              <a:gd name="T27" fmla="*/ 256528 h 67"/>
              <a:gd name="T28" fmla="*/ 63809 w 39"/>
              <a:gd name="T29" fmla="*/ 256528 h 67"/>
              <a:gd name="T30" fmla="*/ 63809 w 39"/>
              <a:gd name="T31" fmla="*/ 375630 h 67"/>
              <a:gd name="T32" fmla="*/ 27347 w 39"/>
              <a:gd name="T33" fmla="*/ 412277 h 67"/>
              <a:gd name="T34" fmla="*/ 0 w 39"/>
              <a:gd name="T35" fmla="*/ 375630 h 67"/>
              <a:gd name="T36" fmla="*/ 0 w 39"/>
              <a:gd name="T37" fmla="*/ 229043 h 67"/>
              <a:gd name="T38" fmla="*/ 63809 w 39"/>
              <a:gd name="T39" fmla="*/ 164911 h 67"/>
              <a:gd name="T40" fmla="*/ 282582 w 39"/>
              <a:gd name="T41" fmla="*/ 164911 h 67"/>
              <a:gd name="T42" fmla="*/ 355507 w 39"/>
              <a:gd name="T43" fmla="*/ 229043 h 67"/>
              <a:gd name="T44" fmla="*/ 355507 w 39"/>
              <a:gd name="T45" fmla="*/ 375630 h 67"/>
              <a:gd name="T46" fmla="*/ 173196 w 39"/>
              <a:gd name="T47" fmla="*/ 155749 h 67"/>
              <a:gd name="T48" fmla="*/ 100271 w 39"/>
              <a:gd name="T49" fmla="*/ 73294 h 67"/>
              <a:gd name="T50" fmla="*/ 173196 w 39"/>
              <a:gd name="T51" fmla="*/ 0 h 67"/>
              <a:gd name="T52" fmla="*/ 255236 w 39"/>
              <a:gd name="T53" fmla="*/ 73294 h 67"/>
              <a:gd name="T54" fmla="*/ 173196 w 39"/>
              <a:gd name="T55" fmla="*/ 155749 h 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9" h="67">
                <a:moveTo>
                  <a:pt x="39" y="41"/>
                </a:moveTo>
                <a:cubicBezTo>
                  <a:pt x="39" y="43"/>
                  <a:pt x="37" y="45"/>
                  <a:pt x="35" y="45"/>
                </a:cubicBezTo>
                <a:cubicBezTo>
                  <a:pt x="33" y="45"/>
                  <a:pt x="31" y="43"/>
                  <a:pt x="31" y="41"/>
                </a:cubicBezTo>
                <a:cubicBezTo>
                  <a:pt x="31" y="28"/>
                  <a:pt x="31" y="28"/>
                  <a:pt x="31" y="28"/>
                </a:cubicBezTo>
                <a:cubicBezTo>
                  <a:pt x="29" y="28"/>
                  <a:pt x="29" y="28"/>
                  <a:pt x="29" y="28"/>
                </a:cubicBezTo>
                <a:cubicBezTo>
                  <a:pt x="29" y="62"/>
                  <a:pt x="29" y="62"/>
                  <a:pt x="29" y="62"/>
                </a:cubicBezTo>
                <a:cubicBezTo>
                  <a:pt x="29" y="65"/>
                  <a:pt x="27" y="67"/>
                  <a:pt x="25" y="67"/>
                </a:cubicBezTo>
                <a:cubicBezTo>
                  <a:pt x="22" y="67"/>
                  <a:pt x="20" y="65"/>
                  <a:pt x="20" y="62"/>
                </a:cubicBezTo>
                <a:cubicBezTo>
                  <a:pt x="20" y="45"/>
                  <a:pt x="20" y="45"/>
                  <a:pt x="20" y="45"/>
                </a:cubicBezTo>
                <a:cubicBezTo>
                  <a:pt x="18" y="45"/>
                  <a:pt x="18" y="45"/>
                  <a:pt x="18" y="45"/>
                </a:cubicBezTo>
                <a:cubicBezTo>
                  <a:pt x="18" y="62"/>
                  <a:pt x="18" y="62"/>
                  <a:pt x="18" y="62"/>
                </a:cubicBezTo>
                <a:cubicBezTo>
                  <a:pt x="18" y="65"/>
                  <a:pt x="16" y="67"/>
                  <a:pt x="14" y="67"/>
                </a:cubicBezTo>
                <a:cubicBezTo>
                  <a:pt x="11" y="67"/>
                  <a:pt x="9" y="65"/>
                  <a:pt x="9" y="62"/>
                </a:cubicBezTo>
                <a:cubicBezTo>
                  <a:pt x="9" y="28"/>
                  <a:pt x="9" y="28"/>
                  <a:pt x="9" y="28"/>
                </a:cubicBezTo>
                <a:cubicBezTo>
                  <a:pt x="7" y="28"/>
                  <a:pt x="7" y="28"/>
                  <a:pt x="7" y="28"/>
                </a:cubicBezTo>
                <a:cubicBezTo>
                  <a:pt x="7" y="41"/>
                  <a:pt x="7" y="41"/>
                  <a:pt x="7" y="41"/>
                </a:cubicBezTo>
                <a:cubicBezTo>
                  <a:pt x="7" y="43"/>
                  <a:pt x="5" y="45"/>
                  <a:pt x="3" y="45"/>
                </a:cubicBezTo>
                <a:cubicBezTo>
                  <a:pt x="1" y="45"/>
                  <a:pt x="0" y="43"/>
                  <a:pt x="0" y="41"/>
                </a:cubicBezTo>
                <a:cubicBezTo>
                  <a:pt x="0" y="25"/>
                  <a:pt x="0" y="25"/>
                  <a:pt x="0" y="25"/>
                </a:cubicBezTo>
                <a:cubicBezTo>
                  <a:pt x="0" y="21"/>
                  <a:pt x="3" y="18"/>
                  <a:pt x="7" y="18"/>
                </a:cubicBezTo>
                <a:cubicBezTo>
                  <a:pt x="31" y="18"/>
                  <a:pt x="31" y="18"/>
                  <a:pt x="31" y="18"/>
                </a:cubicBezTo>
                <a:cubicBezTo>
                  <a:pt x="35" y="18"/>
                  <a:pt x="39" y="21"/>
                  <a:pt x="39" y="25"/>
                </a:cubicBezTo>
                <a:lnTo>
                  <a:pt x="39" y="41"/>
                </a:lnTo>
                <a:close/>
                <a:moveTo>
                  <a:pt x="19" y="17"/>
                </a:moveTo>
                <a:cubicBezTo>
                  <a:pt x="14" y="17"/>
                  <a:pt x="11" y="13"/>
                  <a:pt x="11" y="8"/>
                </a:cubicBezTo>
                <a:cubicBezTo>
                  <a:pt x="11" y="4"/>
                  <a:pt x="14" y="0"/>
                  <a:pt x="19" y="0"/>
                </a:cubicBezTo>
                <a:cubicBezTo>
                  <a:pt x="24" y="0"/>
                  <a:pt x="28" y="4"/>
                  <a:pt x="28" y="8"/>
                </a:cubicBezTo>
                <a:cubicBezTo>
                  <a:pt x="28" y="13"/>
                  <a:pt x="24" y="17"/>
                  <a:pt x="19" y="17"/>
                </a:cubicBezTo>
                <a:close/>
              </a:path>
            </a:pathLst>
          </a:custGeom>
          <a:solidFill>
            <a:schemeClr val="tx2">
              <a:lumMod val="60000"/>
              <a:lumOff val="40000"/>
            </a:schemeClr>
          </a:solidFill>
          <a:ln>
            <a:noFill/>
          </a:ln>
        </p:spPr>
        <p:txBody>
          <a:bodyPr lIns="243797" tIns="121899" rIns="243797" bIns="121899"/>
          <a:lstStyle/>
          <a:p>
            <a:endParaRPr lang="en-NZ" dirty="0"/>
          </a:p>
        </p:txBody>
      </p:sp>
      <p:sp>
        <p:nvSpPr>
          <p:cNvPr id="64" name="Freeform 222">
            <a:extLst>
              <a:ext uri="{FF2B5EF4-FFF2-40B4-BE49-F238E27FC236}">
                <a16:creationId xmlns:a16="http://schemas.microsoft.com/office/drawing/2014/main" id="{D227C30A-164A-47C5-B057-B57A0B52B558}"/>
              </a:ext>
            </a:extLst>
          </p:cNvPr>
          <p:cNvSpPr>
            <a:spLocks noEditPoints="1"/>
          </p:cNvSpPr>
          <p:nvPr/>
        </p:nvSpPr>
        <p:spPr bwMode="auto">
          <a:xfrm>
            <a:off x="5053248" y="3639287"/>
            <a:ext cx="288000" cy="478800"/>
          </a:xfrm>
          <a:custGeom>
            <a:avLst/>
            <a:gdLst>
              <a:gd name="T0" fmla="*/ 355507 w 39"/>
              <a:gd name="T1" fmla="*/ 375630 h 67"/>
              <a:gd name="T2" fmla="*/ 319045 w 39"/>
              <a:gd name="T3" fmla="*/ 412277 h 67"/>
              <a:gd name="T4" fmla="*/ 282582 w 39"/>
              <a:gd name="T5" fmla="*/ 375630 h 67"/>
              <a:gd name="T6" fmla="*/ 282582 w 39"/>
              <a:gd name="T7" fmla="*/ 256528 h 67"/>
              <a:gd name="T8" fmla="*/ 264351 w 39"/>
              <a:gd name="T9" fmla="*/ 256528 h 67"/>
              <a:gd name="T10" fmla="*/ 264351 w 39"/>
              <a:gd name="T11" fmla="*/ 568026 h 67"/>
              <a:gd name="T12" fmla="*/ 227889 w 39"/>
              <a:gd name="T13" fmla="*/ 613835 h 67"/>
              <a:gd name="T14" fmla="*/ 182311 w 39"/>
              <a:gd name="T15" fmla="*/ 568026 h 67"/>
              <a:gd name="T16" fmla="*/ 182311 w 39"/>
              <a:gd name="T17" fmla="*/ 412277 h 67"/>
              <a:gd name="T18" fmla="*/ 164080 w 39"/>
              <a:gd name="T19" fmla="*/ 412277 h 67"/>
              <a:gd name="T20" fmla="*/ 164080 w 39"/>
              <a:gd name="T21" fmla="*/ 568026 h 67"/>
              <a:gd name="T22" fmla="*/ 127618 w 39"/>
              <a:gd name="T23" fmla="*/ 613835 h 67"/>
              <a:gd name="T24" fmla="*/ 82040 w 39"/>
              <a:gd name="T25" fmla="*/ 568026 h 67"/>
              <a:gd name="T26" fmla="*/ 82040 w 39"/>
              <a:gd name="T27" fmla="*/ 256528 h 67"/>
              <a:gd name="T28" fmla="*/ 63809 w 39"/>
              <a:gd name="T29" fmla="*/ 256528 h 67"/>
              <a:gd name="T30" fmla="*/ 63809 w 39"/>
              <a:gd name="T31" fmla="*/ 375630 h 67"/>
              <a:gd name="T32" fmla="*/ 27347 w 39"/>
              <a:gd name="T33" fmla="*/ 412277 h 67"/>
              <a:gd name="T34" fmla="*/ 0 w 39"/>
              <a:gd name="T35" fmla="*/ 375630 h 67"/>
              <a:gd name="T36" fmla="*/ 0 w 39"/>
              <a:gd name="T37" fmla="*/ 229043 h 67"/>
              <a:gd name="T38" fmla="*/ 63809 w 39"/>
              <a:gd name="T39" fmla="*/ 164911 h 67"/>
              <a:gd name="T40" fmla="*/ 282582 w 39"/>
              <a:gd name="T41" fmla="*/ 164911 h 67"/>
              <a:gd name="T42" fmla="*/ 355507 w 39"/>
              <a:gd name="T43" fmla="*/ 229043 h 67"/>
              <a:gd name="T44" fmla="*/ 355507 w 39"/>
              <a:gd name="T45" fmla="*/ 375630 h 67"/>
              <a:gd name="T46" fmla="*/ 173196 w 39"/>
              <a:gd name="T47" fmla="*/ 155749 h 67"/>
              <a:gd name="T48" fmla="*/ 100271 w 39"/>
              <a:gd name="T49" fmla="*/ 73294 h 67"/>
              <a:gd name="T50" fmla="*/ 173196 w 39"/>
              <a:gd name="T51" fmla="*/ 0 h 67"/>
              <a:gd name="T52" fmla="*/ 255236 w 39"/>
              <a:gd name="T53" fmla="*/ 73294 h 67"/>
              <a:gd name="T54" fmla="*/ 173196 w 39"/>
              <a:gd name="T55" fmla="*/ 155749 h 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9" h="67">
                <a:moveTo>
                  <a:pt x="39" y="41"/>
                </a:moveTo>
                <a:cubicBezTo>
                  <a:pt x="39" y="43"/>
                  <a:pt x="37" y="45"/>
                  <a:pt x="35" y="45"/>
                </a:cubicBezTo>
                <a:cubicBezTo>
                  <a:pt x="33" y="45"/>
                  <a:pt x="31" y="43"/>
                  <a:pt x="31" y="41"/>
                </a:cubicBezTo>
                <a:cubicBezTo>
                  <a:pt x="31" y="28"/>
                  <a:pt x="31" y="28"/>
                  <a:pt x="31" y="28"/>
                </a:cubicBezTo>
                <a:cubicBezTo>
                  <a:pt x="29" y="28"/>
                  <a:pt x="29" y="28"/>
                  <a:pt x="29" y="28"/>
                </a:cubicBezTo>
                <a:cubicBezTo>
                  <a:pt x="29" y="62"/>
                  <a:pt x="29" y="62"/>
                  <a:pt x="29" y="62"/>
                </a:cubicBezTo>
                <a:cubicBezTo>
                  <a:pt x="29" y="65"/>
                  <a:pt x="27" y="67"/>
                  <a:pt x="25" y="67"/>
                </a:cubicBezTo>
                <a:cubicBezTo>
                  <a:pt x="22" y="67"/>
                  <a:pt x="20" y="65"/>
                  <a:pt x="20" y="62"/>
                </a:cubicBezTo>
                <a:cubicBezTo>
                  <a:pt x="20" y="45"/>
                  <a:pt x="20" y="45"/>
                  <a:pt x="20" y="45"/>
                </a:cubicBezTo>
                <a:cubicBezTo>
                  <a:pt x="18" y="45"/>
                  <a:pt x="18" y="45"/>
                  <a:pt x="18" y="45"/>
                </a:cubicBezTo>
                <a:cubicBezTo>
                  <a:pt x="18" y="62"/>
                  <a:pt x="18" y="62"/>
                  <a:pt x="18" y="62"/>
                </a:cubicBezTo>
                <a:cubicBezTo>
                  <a:pt x="18" y="65"/>
                  <a:pt x="16" y="67"/>
                  <a:pt x="14" y="67"/>
                </a:cubicBezTo>
                <a:cubicBezTo>
                  <a:pt x="11" y="67"/>
                  <a:pt x="9" y="65"/>
                  <a:pt x="9" y="62"/>
                </a:cubicBezTo>
                <a:cubicBezTo>
                  <a:pt x="9" y="28"/>
                  <a:pt x="9" y="28"/>
                  <a:pt x="9" y="28"/>
                </a:cubicBezTo>
                <a:cubicBezTo>
                  <a:pt x="7" y="28"/>
                  <a:pt x="7" y="28"/>
                  <a:pt x="7" y="28"/>
                </a:cubicBezTo>
                <a:cubicBezTo>
                  <a:pt x="7" y="41"/>
                  <a:pt x="7" y="41"/>
                  <a:pt x="7" y="41"/>
                </a:cubicBezTo>
                <a:cubicBezTo>
                  <a:pt x="7" y="43"/>
                  <a:pt x="5" y="45"/>
                  <a:pt x="3" y="45"/>
                </a:cubicBezTo>
                <a:cubicBezTo>
                  <a:pt x="1" y="45"/>
                  <a:pt x="0" y="43"/>
                  <a:pt x="0" y="41"/>
                </a:cubicBezTo>
                <a:cubicBezTo>
                  <a:pt x="0" y="25"/>
                  <a:pt x="0" y="25"/>
                  <a:pt x="0" y="25"/>
                </a:cubicBezTo>
                <a:cubicBezTo>
                  <a:pt x="0" y="21"/>
                  <a:pt x="3" y="18"/>
                  <a:pt x="7" y="18"/>
                </a:cubicBezTo>
                <a:cubicBezTo>
                  <a:pt x="31" y="18"/>
                  <a:pt x="31" y="18"/>
                  <a:pt x="31" y="18"/>
                </a:cubicBezTo>
                <a:cubicBezTo>
                  <a:pt x="35" y="18"/>
                  <a:pt x="39" y="21"/>
                  <a:pt x="39" y="25"/>
                </a:cubicBezTo>
                <a:lnTo>
                  <a:pt x="39" y="41"/>
                </a:lnTo>
                <a:close/>
                <a:moveTo>
                  <a:pt x="19" y="17"/>
                </a:moveTo>
                <a:cubicBezTo>
                  <a:pt x="14" y="17"/>
                  <a:pt x="11" y="13"/>
                  <a:pt x="11" y="8"/>
                </a:cubicBezTo>
                <a:cubicBezTo>
                  <a:pt x="11" y="4"/>
                  <a:pt x="14" y="0"/>
                  <a:pt x="19" y="0"/>
                </a:cubicBezTo>
                <a:cubicBezTo>
                  <a:pt x="24" y="0"/>
                  <a:pt x="28" y="4"/>
                  <a:pt x="28" y="8"/>
                </a:cubicBezTo>
                <a:cubicBezTo>
                  <a:pt x="28" y="13"/>
                  <a:pt x="24" y="17"/>
                  <a:pt x="19" y="17"/>
                </a:cubicBezTo>
                <a:close/>
              </a:path>
            </a:pathLst>
          </a:custGeom>
          <a:solidFill>
            <a:srgbClr val="44546A"/>
          </a:solidFill>
          <a:ln>
            <a:noFill/>
          </a:ln>
        </p:spPr>
        <p:txBody>
          <a:bodyPr lIns="243797" tIns="121899" rIns="243797" bIns="121899"/>
          <a:lstStyle/>
          <a:p>
            <a:endParaRPr lang="en-NZ" dirty="0"/>
          </a:p>
        </p:txBody>
      </p:sp>
      <p:sp>
        <p:nvSpPr>
          <p:cNvPr id="65" name="Freeform 222">
            <a:extLst>
              <a:ext uri="{FF2B5EF4-FFF2-40B4-BE49-F238E27FC236}">
                <a16:creationId xmlns:a16="http://schemas.microsoft.com/office/drawing/2014/main" id="{D227C30A-164A-47C5-B057-B57A0B52B558}"/>
              </a:ext>
            </a:extLst>
          </p:cNvPr>
          <p:cNvSpPr>
            <a:spLocks noEditPoints="1"/>
          </p:cNvSpPr>
          <p:nvPr/>
        </p:nvSpPr>
        <p:spPr bwMode="auto">
          <a:xfrm>
            <a:off x="5516606" y="3639287"/>
            <a:ext cx="288000" cy="478800"/>
          </a:xfrm>
          <a:custGeom>
            <a:avLst/>
            <a:gdLst>
              <a:gd name="T0" fmla="*/ 355507 w 39"/>
              <a:gd name="T1" fmla="*/ 375630 h 67"/>
              <a:gd name="T2" fmla="*/ 319045 w 39"/>
              <a:gd name="T3" fmla="*/ 412277 h 67"/>
              <a:gd name="T4" fmla="*/ 282582 w 39"/>
              <a:gd name="T5" fmla="*/ 375630 h 67"/>
              <a:gd name="T6" fmla="*/ 282582 w 39"/>
              <a:gd name="T7" fmla="*/ 256528 h 67"/>
              <a:gd name="T8" fmla="*/ 264351 w 39"/>
              <a:gd name="T9" fmla="*/ 256528 h 67"/>
              <a:gd name="T10" fmla="*/ 264351 w 39"/>
              <a:gd name="T11" fmla="*/ 568026 h 67"/>
              <a:gd name="T12" fmla="*/ 227889 w 39"/>
              <a:gd name="T13" fmla="*/ 613835 h 67"/>
              <a:gd name="T14" fmla="*/ 182311 w 39"/>
              <a:gd name="T15" fmla="*/ 568026 h 67"/>
              <a:gd name="T16" fmla="*/ 182311 w 39"/>
              <a:gd name="T17" fmla="*/ 412277 h 67"/>
              <a:gd name="T18" fmla="*/ 164080 w 39"/>
              <a:gd name="T19" fmla="*/ 412277 h 67"/>
              <a:gd name="T20" fmla="*/ 164080 w 39"/>
              <a:gd name="T21" fmla="*/ 568026 h 67"/>
              <a:gd name="T22" fmla="*/ 127618 w 39"/>
              <a:gd name="T23" fmla="*/ 613835 h 67"/>
              <a:gd name="T24" fmla="*/ 82040 w 39"/>
              <a:gd name="T25" fmla="*/ 568026 h 67"/>
              <a:gd name="T26" fmla="*/ 82040 w 39"/>
              <a:gd name="T27" fmla="*/ 256528 h 67"/>
              <a:gd name="T28" fmla="*/ 63809 w 39"/>
              <a:gd name="T29" fmla="*/ 256528 h 67"/>
              <a:gd name="T30" fmla="*/ 63809 w 39"/>
              <a:gd name="T31" fmla="*/ 375630 h 67"/>
              <a:gd name="T32" fmla="*/ 27347 w 39"/>
              <a:gd name="T33" fmla="*/ 412277 h 67"/>
              <a:gd name="T34" fmla="*/ 0 w 39"/>
              <a:gd name="T35" fmla="*/ 375630 h 67"/>
              <a:gd name="T36" fmla="*/ 0 w 39"/>
              <a:gd name="T37" fmla="*/ 229043 h 67"/>
              <a:gd name="T38" fmla="*/ 63809 w 39"/>
              <a:gd name="T39" fmla="*/ 164911 h 67"/>
              <a:gd name="T40" fmla="*/ 282582 w 39"/>
              <a:gd name="T41" fmla="*/ 164911 h 67"/>
              <a:gd name="T42" fmla="*/ 355507 w 39"/>
              <a:gd name="T43" fmla="*/ 229043 h 67"/>
              <a:gd name="T44" fmla="*/ 355507 w 39"/>
              <a:gd name="T45" fmla="*/ 375630 h 67"/>
              <a:gd name="T46" fmla="*/ 173196 w 39"/>
              <a:gd name="T47" fmla="*/ 155749 h 67"/>
              <a:gd name="T48" fmla="*/ 100271 w 39"/>
              <a:gd name="T49" fmla="*/ 73294 h 67"/>
              <a:gd name="T50" fmla="*/ 173196 w 39"/>
              <a:gd name="T51" fmla="*/ 0 h 67"/>
              <a:gd name="T52" fmla="*/ 255236 w 39"/>
              <a:gd name="T53" fmla="*/ 73294 h 67"/>
              <a:gd name="T54" fmla="*/ 173196 w 39"/>
              <a:gd name="T55" fmla="*/ 155749 h 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9" h="67">
                <a:moveTo>
                  <a:pt x="39" y="41"/>
                </a:moveTo>
                <a:cubicBezTo>
                  <a:pt x="39" y="43"/>
                  <a:pt x="37" y="45"/>
                  <a:pt x="35" y="45"/>
                </a:cubicBezTo>
                <a:cubicBezTo>
                  <a:pt x="33" y="45"/>
                  <a:pt x="31" y="43"/>
                  <a:pt x="31" y="41"/>
                </a:cubicBezTo>
                <a:cubicBezTo>
                  <a:pt x="31" y="28"/>
                  <a:pt x="31" y="28"/>
                  <a:pt x="31" y="28"/>
                </a:cubicBezTo>
                <a:cubicBezTo>
                  <a:pt x="29" y="28"/>
                  <a:pt x="29" y="28"/>
                  <a:pt x="29" y="28"/>
                </a:cubicBezTo>
                <a:cubicBezTo>
                  <a:pt x="29" y="62"/>
                  <a:pt x="29" y="62"/>
                  <a:pt x="29" y="62"/>
                </a:cubicBezTo>
                <a:cubicBezTo>
                  <a:pt x="29" y="65"/>
                  <a:pt x="27" y="67"/>
                  <a:pt x="25" y="67"/>
                </a:cubicBezTo>
                <a:cubicBezTo>
                  <a:pt x="22" y="67"/>
                  <a:pt x="20" y="65"/>
                  <a:pt x="20" y="62"/>
                </a:cubicBezTo>
                <a:cubicBezTo>
                  <a:pt x="20" y="45"/>
                  <a:pt x="20" y="45"/>
                  <a:pt x="20" y="45"/>
                </a:cubicBezTo>
                <a:cubicBezTo>
                  <a:pt x="18" y="45"/>
                  <a:pt x="18" y="45"/>
                  <a:pt x="18" y="45"/>
                </a:cubicBezTo>
                <a:cubicBezTo>
                  <a:pt x="18" y="62"/>
                  <a:pt x="18" y="62"/>
                  <a:pt x="18" y="62"/>
                </a:cubicBezTo>
                <a:cubicBezTo>
                  <a:pt x="18" y="65"/>
                  <a:pt x="16" y="67"/>
                  <a:pt x="14" y="67"/>
                </a:cubicBezTo>
                <a:cubicBezTo>
                  <a:pt x="11" y="67"/>
                  <a:pt x="9" y="65"/>
                  <a:pt x="9" y="62"/>
                </a:cubicBezTo>
                <a:cubicBezTo>
                  <a:pt x="9" y="28"/>
                  <a:pt x="9" y="28"/>
                  <a:pt x="9" y="28"/>
                </a:cubicBezTo>
                <a:cubicBezTo>
                  <a:pt x="7" y="28"/>
                  <a:pt x="7" y="28"/>
                  <a:pt x="7" y="28"/>
                </a:cubicBezTo>
                <a:cubicBezTo>
                  <a:pt x="7" y="41"/>
                  <a:pt x="7" y="41"/>
                  <a:pt x="7" y="41"/>
                </a:cubicBezTo>
                <a:cubicBezTo>
                  <a:pt x="7" y="43"/>
                  <a:pt x="5" y="45"/>
                  <a:pt x="3" y="45"/>
                </a:cubicBezTo>
                <a:cubicBezTo>
                  <a:pt x="1" y="45"/>
                  <a:pt x="0" y="43"/>
                  <a:pt x="0" y="41"/>
                </a:cubicBezTo>
                <a:cubicBezTo>
                  <a:pt x="0" y="25"/>
                  <a:pt x="0" y="25"/>
                  <a:pt x="0" y="25"/>
                </a:cubicBezTo>
                <a:cubicBezTo>
                  <a:pt x="0" y="21"/>
                  <a:pt x="3" y="18"/>
                  <a:pt x="7" y="18"/>
                </a:cubicBezTo>
                <a:cubicBezTo>
                  <a:pt x="31" y="18"/>
                  <a:pt x="31" y="18"/>
                  <a:pt x="31" y="18"/>
                </a:cubicBezTo>
                <a:cubicBezTo>
                  <a:pt x="35" y="18"/>
                  <a:pt x="39" y="21"/>
                  <a:pt x="39" y="25"/>
                </a:cubicBezTo>
                <a:lnTo>
                  <a:pt x="39" y="41"/>
                </a:lnTo>
                <a:close/>
                <a:moveTo>
                  <a:pt x="19" y="17"/>
                </a:moveTo>
                <a:cubicBezTo>
                  <a:pt x="14" y="17"/>
                  <a:pt x="11" y="13"/>
                  <a:pt x="11" y="8"/>
                </a:cubicBezTo>
                <a:cubicBezTo>
                  <a:pt x="11" y="4"/>
                  <a:pt x="14" y="0"/>
                  <a:pt x="19" y="0"/>
                </a:cubicBezTo>
                <a:cubicBezTo>
                  <a:pt x="24" y="0"/>
                  <a:pt x="28" y="4"/>
                  <a:pt x="28" y="8"/>
                </a:cubicBezTo>
                <a:cubicBezTo>
                  <a:pt x="28" y="13"/>
                  <a:pt x="24" y="17"/>
                  <a:pt x="19" y="17"/>
                </a:cubicBezTo>
                <a:close/>
              </a:path>
            </a:pathLst>
          </a:custGeom>
          <a:solidFill>
            <a:srgbClr val="44546A"/>
          </a:solidFill>
          <a:ln>
            <a:noFill/>
          </a:ln>
        </p:spPr>
        <p:txBody>
          <a:bodyPr lIns="243797" tIns="121899" rIns="243797" bIns="121899"/>
          <a:lstStyle/>
          <a:p>
            <a:endParaRPr lang="en-NZ" dirty="0"/>
          </a:p>
        </p:txBody>
      </p:sp>
      <p:sp>
        <p:nvSpPr>
          <p:cNvPr id="66" name="Oval 65">
            <a:extLst>
              <a:ext uri="{FF2B5EF4-FFF2-40B4-BE49-F238E27FC236}">
                <a16:creationId xmlns:a16="http://schemas.microsoft.com/office/drawing/2014/main" id="{E13ED44E-81A9-4810-8C86-EB6966D2D798}"/>
              </a:ext>
            </a:extLst>
          </p:cNvPr>
          <p:cNvSpPr/>
          <p:nvPr/>
        </p:nvSpPr>
        <p:spPr>
          <a:xfrm>
            <a:off x="847130" y="4262708"/>
            <a:ext cx="360000" cy="360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850" dirty="0">
                <a:latin typeface="Montserrat" charset="0"/>
                <a:ea typeface="Montserrat" charset="0"/>
                <a:cs typeface="Montserrat" charset="0"/>
              </a:rPr>
              <a:t>0%</a:t>
            </a:r>
          </a:p>
        </p:txBody>
      </p:sp>
      <p:sp>
        <p:nvSpPr>
          <p:cNvPr id="67" name="Oval 66">
            <a:extLst>
              <a:ext uri="{FF2B5EF4-FFF2-40B4-BE49-F238E27FC236}">
                <a16:creationId xmlns:a16="http://schemas.microsoft.com/office/drawing/2014/main" id="{E13ED44E-81A9-4810-8C86-EB6966D2D798}"/>
              </a:ext>
            </a:extLst>
          </p:cNvPr>
          <p:cNvSpPr/>
          <p:nvPr/>
        </p:nvSpPr>
        <p:spPr>
          <a:xfrm>
            <a:off x="1306878" y="4262708"/>
            <a:ext cx="360000" cy="360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850" dirty="0">
                <a:latin typeface="Montserrat" charset="0"/>
                <a:ea typeface="Montserrat" charset="0"/>
                <a:cs typeface="Montserrat" charset="0"/>
              </a:rPr>
              <a:t>0%</a:t>
            </a:r>
          </a:p>
        </p:txBody>
      </p:sp>
      <p:sp>
        <p:nvSpPr>
          <p:cNvPr id="68" name="Oval 67">
            <a:extLst>
              <a:ext uri="{FF2B5EF4-FFF2-40B4-BE49-F238E27FC236}">
                <a16:creationId xmlns:a16="http://schemas.microsoft.com/office/drawing/2014/main" id="{E13ED44E-81A9-4810-8C86-EB6966D2D798}"/>
              </a:ext>
            </a:extLst>
          </p:cNvPr>
          <p:cNvSpPr/>
          <p:nvPr/>
        </p:nvSpPr>
        <p:spPr>
          <a:xfrm>
            <a:off x="1766626" y="4262708"/>
            <a:ext cx="360000" cy="360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850" dirty="0">
                <a:latin typeface="Montserrat" charset="0"/>
                <a:ea typeface="Montserrat" charset="0"/>
                <a:cs typeface="Montserrat" charset="0"/>
              </a:rPr>
              <a:t>0%</a:t>
            </a:r>
          </a:p>
        </p:txBody>
      </p:sp>
      <p:sp>
        <p:nvSpPr>
          <p:cNvPr id="69" name="Oval 68">
            <a:extLst>
              <a:ext uri="{FF2B5EF4-FFF2-40B4-BE49-F238E27FC236}">
                <a16:creationId xmlns:a16="http://schemas.microsoft.com/office/drawing/2014/main" id="{E13ED44E-81A9-4810-8C86-EB6966D2D798}"/>
              </a:ext>
            </a:extLst>
          </p:cNvPr>
          <p:cNvSpPr/>
          <p:nvPr/>
        </p:nvSpPr>
        <p:spPr>
          <a:xfrm>
            <a:off x="2226374" y="4262708"/>
            <a:ext cx="360000" cy="360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850" dirty="0">
                <a:latin typeface="Montserrat" charset="0"/>
                <a:ea typeface="Montserrat" charset="0"/>
                <a:cs typeface="Montserrat" charset="0"/>
              </a:rPr>
              <a:t>1%</a:t>
            </a:r>
          </a:p>
        </p:txBody>
      </p:sp>
      <p:sp>
        <p:nvSpPr>
          <p:cNvPr id="70" name="Oval 69">
            <a:extLst>
              <a:ext uri="{FF2B5EF4-FFF2-40B4-BE49-F238E27FC236}">
                <a16:creationId xmlns:a16="http://schemas.microsoft.com/office/drawing/2014/main" id="{E13ED44E-81A9-4810-8C86-EB6966D2D798}"/>
              </a:ext>
            </a:extLst>
          </p:cNvPr>
          <p:cNvSpPr/>
          <p:nvPr/>
        </p:nvSpPr>
        <p:spPr>
          <a:xfrm>
            <a:off x="2686122" y="4262708"/>
            <a:ext cx="360000" cy="360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850" dirty="0">
                <a:latin typeface="Montserrat" charset="0"/>
                <a:ea typeface="Montserrat" charset="0"/>
                <a:cs typeface="Montserrat" charset="0"/>
              </a:rPr>
              <a:t>0%</a:t>
            </a:r>
          </a:p>
        </p:txBody>
      </p:sp>
      <p:sp>
        <p:nvSpPr>
          <p:cNvPr id="71" name="Oval 70">
            <a:extLst>
              <a:ext uri="{FF2B5EF4-FFF2-40B4-BE49-F238E27FC236}">
                <a16:creationId xmlns:a16="http://schemas.microsoft.com/office/drawing/2014/main" id="{E13ED44E-81A9-4810-8C86-EB6966D2D798}"/>
              </a:ext>
            </a:extLst>
          </p:cNvPr>
          <p:cNvSpPr/>
          <p:nvPr/>
        </p:nvSpPr>
        <p:spPr>
          <a:xfrm>
            <a:off x="3145870" y="4262708"/>
            <a:ext cx="360000" cy="360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850" dirty="0">
                <a:latin typeface="Montserrat" charset="0"/>
                <a:ea typeface="Montserrat" charset="0"/>
                <a:cs typeface="Montserrat" charset="0"/>
              </a:rPr>
              <a:t>4%</a:t>
            </a:r>
          </a:p>
        </p:txBody>
      </p:sp>
      <p:sp>
        <p:nvSpPr>
          <p:cNvPr id="72" name="Oval 71">
            <a:extLst>
              <a:ext uri="{FF2B5EF4-FFF2-40B4-BE49-F238E27FC236}">
                <a16:creationId xmlns:a16="http://schemas.microsoft.com/office/drawing/2014/main" id="{E13ED44E-81A9-4810-8C86-EB6966D2D798}"/>
              </a:ext>
            </a:extLst>
          </p:cNvPr>
          <p:cNvSpPr/>
          <p:nvPr/>
        </p:nvSpPr>
        <p:spPr>
          <a:xfrm>
            <a:off x="3605618" y="4262708"/>
            <a:ext cx="360000" cy="360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850" dirty="0">
                <a:latin typeface="Montserrat" charset="0"/>
                <a:ea typeface="Montserrat" charset="0"/>
                <a:cs typeface="Montserrat" charset="0"/>
              </a:rPr>
              <a:t>4%</a:t>
            </a:r>
          </a:p>
        </p:txBody>
      </p:sp>
      <p:sp>
        <p:nvSpPr>
          <p:cNvPr id="73" name="Oval 72">
            <a:extLst>
              <a:ext uri="{FF2B5EF4-FFF2-40B4-BE49-F238E27FC236}">
                <a16:creationId xmlns:a16="http://schemas.microsoft.com/office/drawing/2014/main" id="{64ED45B5-5362-4F56-9A88-DBC86C7ECD94}"/>
              </a:ext>
            </a:extLst>
          </p:cNvPr>
          <p:cNvSpPr/>
          <p:nvPr/>
        </p:nvSpPr>
        <p:spPr>
          <a:xfrm>
            <a:off x="4065366" y="4262708"/>
            <a:ext cx="360000" cy="3600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850" dirty="0">
                <a:latin typeface="Montserrat" charset="0"/>
                <a:ea typeface="Montserrat" charset="0"/>
                <a:cs typeface="Montserrat" charset="0"/>
              </a:rPr>
              <a:t>9%</a:t>
            </a:r>
          </a:p>
        </p:txBody>
      </p:sp>
      <p:sp>
        <p:nvSpPr>
          <p:cNvPr id="74" name="Oval 73">
            <a:extLst>
              <a:ext uri="{FF2B5EF4-FFF2-40B4-BE49-F238E27FC236}">
                <a16:creationId xmlns:a16="http://schemas.microsoft.com/office/drawing/2014/main" id="{64ED45B5-5362-4F56-9A88-DBC86C7ECD94}"/>
              </a:ext>
            </a:extLst>
          </p:cNvPr>
          <p:cNvSpPr/>
          <p:nvPr/>
        </p:nvSpPr>
        <p:spPr>
          <a:xfrm>
            <a:off x="4525114" y="4262708"/>
            <a:ext cx="360000" cy="3600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850" dirty="0">
                <a:latin typeface="Montserrat" charset="0"/>
                <a:ea typeface="Montserrat" charset="0"/>
                <a:cs typeface="Montserrat" charset="0"/>
              </a:rPr>
              <a:t>18%</a:t>
            </a:r>
          </a:p>
        </p:txBody>
      </p:sp>
      <p:sp>
        <p:nvSpPr>
          <p:cNvPr id="75" name="Oval 74">
            <a:extLst>
              <a:ext uri="{FF2B5EF4-FFF2-40B4-BE49-F238E27FC236}">
                <a16:creationId xmlns:a16="http://schemas.microsoft.com/office/drawing/2014/main" id="{7DAE21E4-E8BD-4142-A38C-A597134DA90E}"/>
              </a:ext>
            </a:extLst>
          </p:cNvPr>
          <p:cNvSpPr/>
          <p:nvPr/>
        </p:nvSpPr>
        <p:spPr>
          <a:xfrm>
            <a:off x="4984862" y="4262708"/>
            <a:ext cx="360000" cy="360000"/>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850" dirty="0">
                <a:latin typeface="Montserrat" charset="0"/>
                <a:ea typeface="Montserrat" charset="0"/>
                <a:cs typeface="Montserrat" charset="0"/>
              </a:rPr>
              <a:t>17%</a:t>
            </a:r>
          </a:p>
        </p:txBody>
      </p:sp>
      <p:sp>
        <p:nvSpPr>
          <p:cNvPr id="76" name="Oval 75">
            <a:extLst>
              <a:ext uri="{FF2B5EF4-FFF2-40B4-BE49-F238E27FC236}">
                <a16:creationId xmlns:a16="http://schemas.microsoft.com/office/drawing/2014/main" id="{AA0A3A60-5F58-4536-A354-311C8DC7FE4E}"/>
              </a:ext>
            </a:extLst>
          </p:cNvPr>
          <p:cNvSpPr/>
          <p:nvPr/>
        </p:nvSpPr>
        <p:spPr>
          <a:xfrm>
            <a:off x="5480606" y="4262708"/>
            <a:ext cx="360000" cy="360000"/>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850" dirty="0">
                <a:latin typeface="Montserrat" charset="0"/>
                <a:ea typeface="Montserrat" charset="0"/>
                <a:cs typeface="Montserrat" charset="0"/>
              </a:rPr>
              <a:t>47%</a:t>
            </a:r>
          </a:p>
        </p:txBody>
      </p:sp>
      <p:graphicFrame>
        <p:nvGraphicFramePr>
          <p:cNvPr id="77" name="Table 76">
            <a:extLst>
              <a:ext uri="{FF2B5EF4-FFF2-40B4-BE49-F238E27FC236}">
                <a16:creationId xmlns:a16="http://schemas.microsoft.com/office/drawing/2014/main" id="{F4EB76F1-1B32-42CC-BD4C-F0BF90AE7E26}"/>
              </a:ext>
            </a:extLst>
          </p:cNvPr>
          <p:cNvGraphicFramePr>
            <a:graphicFrameLocks noGrp="1"/>
          </p:cNvGraphicFramePr>
          <p:nvPr/>
        </p:nvGraphicFramePr>
        <p:xfrm>
          <a:off x="818554" y="3293540"/>
          <a:ext cx="5052861" cy="253354"/>
        </p:xfrm>
        <a:graphic>
          <a:graphicData uri="http://schemas.openxmlformats.org/drawingml/2006/table">
            <a:tbl>
              <a:tblPr firstRow="1" bandRow="1">
                <a:tableStyleId>{5C22544A-7EE6-4342-B048-85BDC9FD1C3A}</a:tableStyleId>
              </a:tblPr>
              <a:tblGrid>
                <a:gridCol w="459351">
                  <a:extLst>
                    <a:ext uri="{9D8B030D-6E8A-4147-A177-3AD203B41FA5}">
                      <a16:colId xmlns:a16="http://schemas.microsoft.com/office/drawing/2014/main" val="2349916691"/>
                    </a:ext>
                  </a:extLst>
                </a:gridCol>
                <a:gridCol w="459351">
                  <a:extLst>
                    <a:ext uri="{9D8B030D-6E8A-4147-A177-3AD203B41FA5}">
                      <a16:colId xmlns:a16="http://schemas.microsoft.com/office/drawing/2014/main" val="2615394080"/>
                    </a:ext>
                  </a:extLst>
                </a:gridCol>
                <a:gridCol w="459351">
                  <a:extLst>
                    <a:ext uri="{9D8B030D-6E8A-4147-A177-3AD203B41FA5}">
                      <a16:colId xmlns:a16="http://schemas.microsoft.com/office/drawing/2014/main" val="3458385817"/>
                    </a:ext>
                  </a:extLst>
                </a:gridCol>
                <a:gridCol w="459351">
                  <a:extLst>
                    <a:ext uri="{9D8B030D-6E8A-4147-A177-3AD203B41FA5}">
                      <a16:colId xmlns:a16="http://schemas.microsoft.com/office/drawing/2014/main" val="889333797"/>
                    </a:ext>
                  </a:extLst>
                </a:gridCol>
                <a:gridCol w="459351">
                  <a:extLst>
                    <a:ext uri="{9D8B030D-6E8A-4147-A177-3AD203B41FA5}">
                      <a16:colId xmlns:a16="http://schemas.microsoft.com/office/drawing/2014/main" val="3005476929"/>
                    </a:ext>
                  </a:extLst>
                </a:gridCol>
                <a:gridCol w="459351">
                  <a:extLst>
                    <a:ext uri="{9D8B030D-6E8A-4147-A177-3AD203B41FA5}">
                      <a16:colId xmlns:a16="http://schemas.microsoft.com/office/drawing/2014/main" val="2095684517"/>
                    </a:ext>
                  </a:extLst>
                </a:gridCol>
                <a:gridCol w="459351">
                  <a:extLst>
                    <a:ext uri="{9D8B030D-6E8A-4147-A177-3AD203B41FA5}">
                      <a16:colId xmlns:a16="http://schemas.microsoft.com/office/drawing/2014/main" val="477630876"/>
                    </a:ext>
                  </a:extLst>
                </a:gridCol>
                <a:gridCol w="459351">
                  <a:extLst>
                    <a:ext uri="{9D8B030D-6E8A-4147-A177-3AD203B41FA5}">
                      <a16:colId xmlns:a16="http://schemas.microsoft.com/office/drawing/2014/main" val="1174817969"/>
                    </a:ext>
                  </a:extLst>
                </a:gridCol>
                <a:gridCol w="459351">
                  <a:extLst>
                    <a:ext uri="{9D8B030D-6E8A-4147-A177-3AD203B41FA5}">
                      <a16:colId xmlns:a16="http://schemas.microsoft.com/office/drawing/2014/main" val="3330258734"/>
                    </a:ext>
                  </a:extLst>
                </a:gridCol>
                <a:gridCol w="459351">
                  <a:extLst>
                    <a:ext uri="{9D8B030D-6E8A-4147-A177-3AD203B41FA5}">
                      <a16:colId xmlns:a16="http://schemas.microsoft.com/office/drawing/2014/main" val="1747447366"/>
                    </a:ext>
                  </a:extLst>
                </a:gridCol>
                <a:gridCol w="459351">
                  <a:extLst>
                    <a:ext uri="{9D8B030D-6E8A-4147-A177-3AD203B41FA5}">
                      <a16:colId xmlns:a16="http://schemas.microsoft.com/office/drawing/2014/main" val="672342865"/>
                    </a:ext>
                  </a:extLst>
                </a:gridCol>
              </a:tblGrid>
              <a:tr h="253354">
                <a:tc>
                  <a:txBody>
                    <a:bodyPr/>
                    <a:lstStyle/>
                    <a:p>
                      <a:pPr algn="ctr"/>
                      <a:r>
                        <a:rPr lang="en-NZ" sz="800" dirty="0">
                          <a:solidFill>
                            <a:schemeClr val="tx1">
                              <a:lumMod val="50000"/>
                              <a:lumOff val="50000"/>
                            </a:schemeClr>
                          </a:solidFill>
                          <a:latin typeface="Montserrat" charset="0"/>
                          <a:ea typeface="Montserrat" charset="0"/>
                          <a:cs typeface="Montserrat" charset="0"/>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800" dirty="0">
                          <a:solidFill>
                            <a:schemeClr val="tx1">
                              <a:lumMod val="50000"/>
                              <a:lumOff val="50000"/>
                            </a:schemeClr>
                          </a:solidFill>
                          <a:latin typeface="Montserrat" charset="0"/>
                          <a:ea typeface="Montserrat" charset="0"/>
                          <a:cs typeface="Montserrat"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800" dirty="0">
                          <a:solidFill>
                            <a:schemeClr val="tx1">
                              <a:lumMod val="50000"/>
                              <a:lumOff val="50000"/>
                            </a:schemeClr>
                          </a:solidFill>
                          <a:latin typeface="Montserrat" charset="0"/>
                          <a:ea typeface="Montserrat" charset="0"/>
                          <a:cs typeface="Montserrat" charset="0"/>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800" dirty="0">
                          <a:solidFill>
                            <a:schemeClr val="tx1">
                              <a:lumMod val="50000"/>
                              <a:lumOff val="50000"/>
                            </a:schemeClr>
                          </a:solidFill>
                          <a:latin typeface="Montserrat" charset="0"/>
                          <a:ea typeface="Montserrat" charset="0"/>
                          <a:cs typeface="Montserrat" charset="0"/>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800" dirty="0">
                          <a:solidFill>
                            <a:schemeClr val="tx1">
                              <a:lumMod val="50000"/>
                              <a:lumOff val="50000"/>
                            </a:schemeClr>
                          </a:solidFill>
                          <a:latin typeface="Montserrat" charset="0"/>
                          <a:ea typeface="Montserrat" charset="0"/>
                          <a:cs typeface="Montserrat" charset="0"/>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800" dirty="0">
                          <a:solidFill>
                            <a:schemeClr val="tx1">
                              <a:lumMod val="50000"/>
                              <a:lumOff val="50000"/>
                            </a:schemeClr>
                          </a:solidFill>
                          <a:latin typeface="Montserrat" charset="0"/>
                          <a:ea typeface="Montserrat" charset="0"/>
                          <a:cs typeface="Montserrat" charset="0"/>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800" dirty="0">
                          <a:solidFill>
                            <a:schemeClr val="tx1">
                              <a:lumMod val="50000"/>
                              <a:lumOff val="50000"/>
                            </a:schemeClr>
                          </a:solidFill>
                          <a:latin typeface="Montserrat" charset="0"/>
                          <a:ea typeface="Montserrat" charset="0"/>
                          <a:cs typeface="Montserrat" charset="0"/>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800" dirty="0">
                          <a:solidFill>
                            <a:schemeClr val="tx1">
                              <a:lumMod val="50000"/>
                              <a:lumOff val="50000"/>
                            </a:schemeClr>
                          </a:solidFill>
                          <a:latin typeface="Montserrat" charset="0"/>
                          <a:ea typeface="Montserrat" charset="0"/>
                          <a:cs typeface="Montserrat" charset="0"/>
                        </a:rPr>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800" dirty="0">
                          <a:solidFill>
                            <a:schemeClr val="tx1">
                              <a:lumMod val="50000"/>
                              <a:lumOff val="50000"/>
                            </a:schemeClr>
                          </a:solidFill>
                          <a:latin typeface="Montserrat" charset="0"/>
                          <a:ea typeface="Montserrat" charset="0"/>
                          <a:cs typeface="Montserrat" charset="0"/>
                        </a:rPr>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800" dirty="0">
                          <a:solidFill>
                            <a:schemeClr val="tx1">
                              <a:lumMod val="50000"/>
                              <a:lumOff val="50000"/>
                            </a:schemeClr>
                          </a:solidFill>
                          <a:latin typeface="Montserrat" charset="0"/>
                          <a:ea typeface="Montserrat" charset="0"/>
                          <a:cs typeface="Montserrat" charset="0"/>
                        </a:rPr>
                        <a:t>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800" dirty="0">
                          <a:solidFill>
                            <a:schemeClr val="tx1">
                              <a:lumMod val="50000"/>
                              <a:lumOff val="50000"/>
                            </a:schemeClr>
                          </a:solidFill>
                          <a:latin typeface="Montserrat" charset="0"/>
                          <a:ea typeface="Montserrat" charset="0"/>
                          <a:cs typeface="Montserrat" charset="0"/>
                        </a:rPr>
                        <a:t>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0157799"/>
                  </a:ext>
                </a:extLst>
              </a:tr>
            </a:tbl>
          </a:graphicData>
        </a:graphic>
      </p:graphicFrame>
      <p:cxnSp>
        <p:nvCxnSpPr>
          <p:cNvPr id="81" name="Straight Connector 80">
            <a:extLst>
              <a:ext uri="{FF2B5EF4-FFF2-40B4-BE49-F238E27FC236}">
                <a16:creationId xmlns:a16="http://schemas.microsoft.com/office/drawing/2014/main" id="{CD8D7BA8-2C1A-40B9-8FF9-D1A25B6A79B6}"/>
              </a:ext>
            </a:extLst>
          </p:cNvPr>
          <p:cNvCxnSpPr>
            <a:cxnSpLocks/>
          </p:cNvCxnSpPr>
          <p:nvPr/>
        </p:nvCxnSpPr>
        <p:spPr>
          <a:xfrm rot="5400000">
            <a:off x="3752692" y="3231706"/>
            <a:ext cx="108000" cy="0"/>
          </a:xfrm>
          <a:prstGeom prst="line">
            <a:avLst/>
          </a:prstGeom>
          <a:effectLst/>
        </p:spPr>
        <p:style>
          <a:lnRef idx="2">
            <a:schemeClr val="accent3"/>
          </a:lnRef>
          <a:fillRef idx="0">
            <a:schemeClr val="accent3"/>
          </a:fillRef>
          <a:effectRef idx="1">
            <a:schemeClr val="accent3"/>
          </a:effectRef>
          <a:fontRef idx="minor">
            <a:schemeClr val="tx1"/>
          </a:fontRef>
        </p:style>
      </p:cxnSp>
      <p:cxnSp>
        <p:nvCxnSpPr>
          <p:cNvPr id="82" name="Straight Connector 81">
            <a:extLst>
              <a:ext uri="{FF2B5EF4-FFF2-40B4-BE49-F238E27FC236}">
                <a16:creationId xmlns:a16="http://schemas.microsoft.com/office/drawing/2014/main" id="{3B88C004-58B4-4D09-9A83-F1F3872D61BD}"/>
              </a:ext>
            </a:extLst>
          </p:cNvPr>
          <p:cNvCxnSpPr/>
          <p:nvPr/>
        </p:nvCxnSpPr>
        <p:spPr>
          <a:xfrm>
            <a:off x="4260150" y="3177706"/>
            <a:ext cx="475200" cy="0"/>
          </a:xfrm>
          <a:prstGeom prst="line">
            <a:avLst/>
          </a:prstGeom>
          <a:effectLst/>
        </p:spPr>
        <p:style>
          <a:lnRef idx="2">
            <a:schemeClr val="accent3"/>
          </a:lnRef>
          <a:fillRef idx="0">
            <a:schemeClr val="accent3"/>
          </a:fillRef>
          <a:effectRef idx="1">
            <a:schemeClr val="accent3"/>
          </a:effectRef>
          <a:fontRef idx="minor">
            <a:schemeClr val="tx1"/>
          </a:fontRef>
        </p:style>
      </p:cxnSp>
      <p:cxnSp>
        <p:nvCxnSpPr>
          <p:cNvPr id="83" name="Straight Connector 82">
            <a:extLst>
              <a:ext uri="{FF2B5EF4-FFF2-40B4-BE49-F238E27FC236}">
                <a16:creationId xmlns:a16="http://schemas.microsoft.com/office/drawing/2014/main" id="{CD8D7BA8-2C1A-40B9-8FF9-D1A25B6A79B6}"/>
              </a:ext>
            </a:extLst>
          </p:cNvPr>
          <p:cNvCxnSpPr>
            <a:cxnSpLocks/>
          </p:cNvCxnSpPr>
          <p:nvPr/>
        </p:nvCxnSpPr>
        <p:spPr>
          <a:xfrm rot="5400000">
            <a:off x="4213333" y="3231706"/>
            <a:ext cx="108000" cy="0"/>
          </a:xfrm>
          <a:prstGeom prst="line">
            <a:avLst/>
          </a:prstGeom>
          <a:effectLst/>
        </p:spPr>
        <p:style>
          <a:lnRef idx="2">
            <a:schemeClr val="accent3"/>
          </a:lnRef>
          <a:fillRef idx="0">
            <a:schemeClr val="accent3"/>
          </a:fillRef>
          <a:effectRef idx="1">
            <a:schemeClr val="accent3"/>
          </a:effectRef>
          <a:fontRef idx="minor">
            <a:schemeClr val="tx1"/>
          </a:fontRef>
        </p:style>
      </p:cxnSp>
      <p:cxnSp>
        <p:nvCxnSpPr>
          <p:cNvPr id="84" name="Straight Connector 83">
            <a:extLst>
              <a:ext uri="{FF2B5EF4-FFF2-40B4-BE49-F238E27FC236}">
                <a16:creationId xmlns:a16="http://schemas.microsoft.com/office/drawing/2014/main" id="{CD8D7BA8-2C1A-40B9-8FF9-D1A25B6A79B6}"/>
              </a:ext>
            </a:extLst>
          </p:cNvPr>
          <p:cNvCxnSpPr>
            <a:cxnSpLocks/>
          </p:cNvCxnSpPr>
          <p:nvPr/>
        </p:nvCxnSpPr>
        <p:spPr>
          <a:xfrm rot="5400000">
            <a:off x="4674629" y="3231706"/>
            <a:ext cx="108000" cy="0"/>
          </a:xfrm>
          <a:prstGeom prst="line">
            <a:avLst/>
          </a:prstGeom>
          <a:effectLst/>
        </p:spPr>
        <p:style>
          <a:lnRef idx="2">
            <a:schemeClr val="accent3"/>
          </a:lnRef>
          <a:fillRef idx="0">
            <a:schemeClr val="accent3"/>
          </a:fillRef>
          <a:effectRef idx="1">
            <a:schemeClr val="accent3"/>
          </a:effectRef>
          <a:fontRef idx="minor">
            <a:schemeClr val="tx1"/>
          </a:fontRef>
        </p:style>
      </p:cxnSp>
      <p:cxnSp>
        <p:nvCxnSpPr>
          <p:cNvPr id="88" name="Straight Connector 87">
            <a:extLst>
              <a:ext uri="{FF2B5EF4-FFF2-40B4-BE49-F238E27FC236}">
                <a16:creationId xmlns:a16="http://schemas.microsoft.com/office/drawing/2014/main" id="{3B88C004-58B4-4D09-9A83-F1F3872D61BD}"/>
              </a:ext>
            </a:extLst>
          </p:cNvPr>
          <p:cNvCxnSpPr/>
          <p:nvPr/>
        </p:nvCxnSpPr>
        <p:spPr>
          <a:xfrm>
            <a:off x="5185406" y="3177706"/>
            <a:ext cx="475200" cy="0"/>
          </a:xfrm>
          <a:prstGeom prst="line">
            <a:avLst/>
          </a:prstGeom>
          <a:effectLst/>
        </p:spPr>
        <p:style>
          <a:lnRef idx="2">
            <a:schemeClr val="accent3"/>
          </a:lnRef>
          <a:fillRef idx="0">
            <a:schemeClr val="accent3"/>
          </a:fillRef>
          <a:effectRef idx="1">
            <a:schemeClr val="accent3"/>
          </a:effectRef>
          <a:fontRef idx="minor">
            <a:schemeClr val="tx1"/>
          </a:fontRef>
        </p:style>
      </p:cxnSp>
      <p:cxnSp>
        <p:nvCxnSpPr>
          <p:cNvPr id="89" name="Straight Connector 88">
            <a:extLst>
              <a:ext uri="{FF2B5EF4-FFF2-40B4-BE49-F238E27FC236}">
                <a16:creationId xmlns:a16="http://schemas.microsoft.com/office/drawing/2014/main" id="{CD8D7BA8-2C1A-40B9-8FF9-D1A25B6A79B6}"/>
              </a:ext>
            </a:extLst>
          </p:cNvPr>
          <p:cNvCxnSpPr>
            <a:cxnSpLocks/>
          </p:cNvCxnSpPr>
          <p:nvPr/>
        </p:nvCxnSpPr>
        <p:spPr>
          <a:xfrm rot="5400000">
            <a:off x="5138589" y="3231706"/>
            <a:ext cx="108000" cy="0"/>
          </a:xfrm>
          <a:prstGeom prst="line">
            <a:avLst/>
          </a:prstGeom>
          <a:effectLst/>
        </p:spPr>
        <p:style>
          <a:lnRef idx="2">
            <a:schemeClr val="accent3"/>
          </a:lnRef>
          <a:fillRef idx="0">
            <a:schemeClr val="accent3"/>
          </a:fillRef>
          <a:effectRef idx="1">
            <a:schemeClr val="accent3"/>
          </a:effectRef>
          <a:fontRef idx="minor">
            <a:schemeClr val="tx1"/>
          </a:fontRef>
        </p:style>
      </p:cxnSp>
      <p:cxnSp>
        <p:nvCxnSpPr>
          <p:cNvPr id="90" name="Straight Connector 89">
            <a:extLst>
              <a:ext uri="{FF2B5EF4-FFF2-40B4-BE49-F238E27FC236}">
                <a16:creationId xmlns:a16="http://schemas.microsoft.com/office/drawing/2014/main" id="{CD8D7BA8-2C1A-40B9-8FF9-D1A25B6A79B6}"/>
              </a:ext>
            </a:extLst>
          </p:cNvPr>
          <p:cNvCxnSpPr>
            <a:cxnSpLocks/>
          </p:cNvCxnSpPr>
          <p:nvPr/>
        </p:nvCxnSpPr>
        <p:spPr>
          <a:xfrm rot="5400000">
            <a:off x="5599885" y="3231706"/>
            <a:ext cx="108000" cy="0"/>
          </a:xfrm>
          <a:prstGeom prst="line">
            <a:avLst/>
          </a:prstGeom>
          <a:effectLst/>
        </p:spPr>
        <p:style>
          <a:lnRef idx="2">
            <a:schemeClr val="accent3"/>
          </a:lnRef>
          <a:fillRef idx="0">
            <a:schemeClr val="accent3"/>
          </a:fillRef>
          <a:effectRef idx="1">
            <a:schemeClr val="accent3"/>
          </a:effectRef>
          <a:fontRef idx="minor">
            <a:schemeClr val="tx1"/>
          </a:fontRef>
        </p:style>
      </p:cxnSp>
      <p:sp>
        <p:nvSpPr>
          <p:cNvPr id="91" name="Rectangle 90">
            <a:extLst>
              <a:ext uri="{FF2B5EF4-FFF2-40B4-BE49-F238E27FC236}">
                <a16:creationId xmlns:a16="http://schemas.microsoft.com/office/drawing/2014/main" id="{9D45B822-F219-4561-8621-F47F10BA87BB}"/>
              </a:ext>
            </a:extLst>
          </p:cNvPr>
          <p:cNvSpPr/>
          <p:nvPr/>
        </p:nvSpPr>
        <p:spPr>
          <a:xfrm>
            <a:off x="453000" y="1790137"/>
            <a:ext cx="8820000" cy="61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ts val="1400"/>
              </a:lnSpc>
            </a:pPr>
            <a:r>
              <a:rPr lang="en-NZ" sz="850" dirty="0">
                <a:solidFill>
                  <a:srgbClr val="44546A"/>
                </a:solidFill>
                <a:latin typeface="Montserrat Light" panose="00000400000000000000" pitchFamily="50" charset="0"/>
              </a:rPr>
              <a:t>The Net Promoter Score (NPS) is an indicator used globally to measure customer engagement and advocacy, based on the likelihood of a customer to recommend your product or service. Any positive score means that you have more loyal advocates willing to recommend your product or service (promoters) than unhappy critics (detractors). A passive customer is satisfied, but unenthusiastic. A high score of +100 means that every customer is a promoter, while a low score of -100 means that every customer is a detractor.</a:t>
            </a:r>
          </a:p>
        </p:txBody>
      </p:sp>
      <p:sp>
        <p:nvSpPr>
          <p:cNvPr id="95" name="Rectangle 94">
            <a:extLst>
              <a:ext uri="{FF2B5EF4-FFF2-40B4-BE49-F238E27FC236}">
                <a16:creationId xmlns:a16="http://schemas.microsoft.com/office/drawing/2014/main" id="{A518417B-E130-4FA4-BC91-3C316C62F47F}"/>
              </a:ext>
            </a:extLst>
          </p:cNvPr>
          <p:cNvSpPr/>
          <p:nvPr/>
        </p:nvSpPr>
        <p:spPr>
          <a:xfrm>
            <a:off x="7629325" y="3158412"/>
            <a:ext cx="1732138" cy="172800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08000" rIns="108000" bIns="108000" rtlCol="0" anchor="ctr"/>
          <a:lstStyle/>
          <a:p>
            <a:pPr>
              <a:lnSpc>
                <a:spcPts val="1200"/>
              </a:lnSpc>
              <a:spcAft>
                <a:spcPts val="800"/>
              </a:spcAft>
            </a:pPr>
            <a:r>
              <a:rPr lang="en-NZ" sz="850" dirty="0">
                <a:latin typeface="Montserrat Light" panose="00000400000000000000" pitchFamily="50" charset="0"/>
              </a:rPr>
              <a:t>18-29 years	+ 41</a:t>
            </a:r>
          </a:p>
          <a:p>
            <a:pPr>
              <a:lnSpc>
                <a:spcPts val="1200"/>
              </a:lnSpc>
              <a:spcAft>
                <a:spcPts val="800"/>
              </a:spcAft>
            </a:pPr>
            <a:r>
              <a:rPr lang="en-NZ" sz="850" dirty="0">
                <a:latin typeface="Montserrat Light" panose="00000400000000000000" pitchFamily="50" charset="0"/>
              </a:rPr>
              <a:t>30-39 years	+ 50</a:t>
            </a:r>
          </a:p>
          <a:p>
            <a:pPr>
              <a:lnSpc>
                <a:spcPts val="1200"/>
              </a:lnSpc>
              <a:spcAft>
                <a:spcPts val="800"/>
              </a:spcAft>
            </a:pPr>
            <a:r>
              <a:rPr lang="en-NZ" sz="850" dirty="0">
                <a:latin typeface="Montserrat Light" panose="00000400000000000000" pitchFamily="50" charset="0"/>
              </a:rPr>
              <a:t>40-49 years	+ 49</a:t>
            </a:r>
          </a:p>
          <a:p>
            <a:pPr>
              <a:lnSpc>
                <a:spcPts val="1200"/>
              </a:lnSpc>
              <a:spcAft>
                <a:spcPts val="800"/>
              </a:spcAft>
            </a:pPr>
            <a:r>
              <a:rPr lang="en-NZ" sz="850" dirty="0">
                <a:latin typeface="Montserrat Light" panose="00000400000000000000" pitchFamily="50" charset="0"/>
              </a:rPr>
              <a:t>50-59 years	+ 57</a:t>
            </a:r>
          </a:p>
          <a:p>
            <a:pPr>
              <a:lnSpc>
                <a:spcPts val="1200"/>
              </a:lnSpc>
              <a:spcAft>
                <a:spcPts val="800"/>
              </a:spcAft>
            </a:pPr>
            <a:r>
              <a:rPr lang="en-NZ" sz="850" dirty="0">
                <a:latin typeface="Montserrat Light" panose="00000400000000000000" pitchFamily="50" charset="0"/>
              </a:rPr>
              <a:t>60-69 years	+ 76</a:t>
            </a:r>
          </a:p>
          <a:p>
            <a:pPr>
              <a:lnSpc>
                <a:spcPts val="1200"/>
              </a:lnSpc>
              <a:spcAft>
                <a:spcPts val="800"/>
              </a:spcAft>
            </a:pPr>
            <a:r>
              <a:rPr lang="en-NZ" sz="850" dirty="0">
                <a:latin typeface="Montserrat Light" panose="00000400000000000000" pitchFamily="50" charset="0"/>
              </a:rPr>
              <a:t>70 years+	+ 76</a:t>
            </a:r>
          </a:p>
        </p:txBody>
      </p:sp>
      <p:sp>
        <p:nvSpPr>
          <p:cNvPr id="97" name="TextBox 96">
            <a:extLst>
              <a:ext uri="{FF2B5EF4-FFF2-40B4-BE49-F238E27FC236}">
                <a16:creationId xmlns:a16="http://schemas.microsoft.com/office/drawing/2014/main" id="{139E253C-FE32-409F-9BD1-0EAD5B65A689}"/>
              </a:ext>
            </a:extLst>
          </p:cNvPr>
          <p:cNvSpPr txBox="1"/>
          <p:nvPr/>
        </p:nvSpPr>
        <p:spPr>
          <a:xfrm>
            <a:off x="7629324" y="2749740"/>
            <a:ext cx="1732139" cy="338554"/>
          </a:xfrm>
          <a:prstGeom prst="rect">
            <a:avLst/>
          </a:prstGeom>
          <a:noFill/>
        </p:spPr>
        <p:txBody>
          <a:bodyPr wrap="square" rtlCol="0">
            <a:spAutoFit/>
          </a:bodyPr>
          <a:lstStyle/>
          <a:p>
            <a:pPr algn="ctr"/>
            <a:r>
              <a:rPr lang="en-NZ" sz="1600" b="1" dirty="0">
                <a:solidFill>
                  <a:srgbClr val="44546A"/>
                </a:solidFill>
                <a:latin typeface="Bebas Neue Bold" panose="020B0606020202050201" pitchFamily="34" charset="0"/>
              </a:rPr>
              <a:t>NPS BY AGE</a:t>
            </a:r>
          </a:p>
        </p:txBody>
      </p:sp>
      <p:sp>
        <p:nvSpPr>
          <p:cNvPr id="2" name="Rectangle 1"/>
          <p:cNvSpPr/>
          <p:nvPr/>
        </p:nvSpPr>
        <p:spPr>
          <a:xfrm>
            <a:off x="6221430" y="5139665"/>
            <a:ext cx="3140033" cy="1080000"/>
          </a:xfrm>
          <a:prstGeom prst="rect">
            <a:avLst/>
          </a:prstGeom>
          <a:solidFill>
            <a:srgbClr val="32958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Ins="72000" rtlCol="0" anchor="ctr"/>
          <a:lstStyle/>
          <a:p>
            <a:r>
              <a:rPr lang="en-US" sz="800" dirty="0">
                <a:latin typeface="Montserrat" charset="0"/>
                <a:ea typeface="Montserrat" charset="0"/>
                <a:cs typeface="Montserrat" charset="0"/>
              </a:rPr>
              <a:t>There has been a significant decrease in the Net Promoter Score over the past two years</a:t>
            </a:r>
          </a:p>
          <a:p>
            <a:endParaRPr lang="en-US" sz="800" dirty="0">
              <a:latin typeface="Montserrat" charset="0"/>
              <a:ea typeface="Montserrat" charset="0"/>
              <a:cs typeface="Montserrat" charset="0"/>
            </a:endParaRPr>
          </a:p>
          <a:p>
            <a:r>
              <a:rPr lang="en-US" sz="800" dirty="0">
                <a:latin typeface="Montserrat" charset="0"/>
                <a:ea typeface="Montserrat" charset="0"/>
                <a:cs typeface="Montserrat" charset="0"/>
              </a:rPr>
              <a:t>YE Mar 2021: NPS + 64</a:t>
            </a:r>
          </a:p>
          <a:p>
            <a:r>
              <a:rPr lang="en-US" sz="800" dirty="0">
                <a:latin typeface="Montserrat" charset="0"/>
                <a:ea typeface="Montserrat" charset="0"/>
                <a:cs typeface="Montserrat" charset="0"/>
              </a:rPr>
              <a:t>72% Promoters </a:t>
            </a:r>
            <a:r>
              <a:rPr lang="mr-IN" sz="800" dirty="0">
                <a:latin typeface="Montserrat" charset="0"/>
                <a:ea typeface="Montserrat" charset="0"/>
                <a:cs typeface="Montserrat" charset="0"/>
              </a:rPr>
              <a:t>–</a:t>
            </a:r>
            <a:r>
              <a:rPr lang="en-US" sz="800" dirty="0">
                <a:latin typeface="Montserrat" charset="0"/>
                <a:ea typeface="Montserrat" charset="0"/>
                <a:cs typeface="Montserrat" charset="0"/>
              </a:rPr>
              <a:t> 8% Detractors</a:t>
            </a:r>
          </a:p>
          <a:p>
            <a:endParaRPr lang="en-US" sz="800" dirty="0">
              <a:latin typeface="Montserrat" charset="0"/>
              <a:ea typeface="Montserrat" charset="0"/>
              <a:cs typeface="Montserrat" charset="0"/>
            </a:endParaRPr>
          </a:p>
          <a:p>
            <a:r>
              <a:rPr lang="en-US" sz="800" dirty="0">
                <a:latin typeface="Montserrat" charset="0"/>
                <a:ea typeface="Montserrat" charset="0"/>
                <a:cs typeface="Montserrat" charset="0"/>
              </a:rPr>
              <a:t>YE Mar 2020: NPS + 66</a:t>
            </a:r>
          </a:p>
          <a:p>
            <a:r>
              <a:rPr lang="en-US" sz="800" dirty="0">
                <a:latin typeface="Montserrat" charset="0"/>
                <a:ea typeface="Montserrat" charset="0"/>
                <a:cs typeface="Montserrat" charset="0"/>
              </a:rPr>
              <a:t>73% Promoters </a:t>
            </a:r>
            <a:r>
              <a:rPr lang="mr-IN" sz="800" dirty="0">
                <a:latin typeface="Montserrat" charset="0"/>
                <a:ea typeface="Montserrat" charset="0"/>
                <a:cs typeface="Montserrat" charset="0"/>
              </a:rPr>
              <a:t>–</a:t>
            </a:r>
            <a:r>
              <a:rPr lang="en-US" sz="800" dirty="0">
                <a:latin typeface="Montserrat" charset="0"/>
                <a:ea typeface="Montserrat" charset="0"/>
                <a:cs typeface="Montserrat" charset="0"/>
              </a:rPr>
              <a:t> 7% Detractors</a:t>
            </a:r>
          </a:p>
        </p:txBody>
      </p:sp>
      <p:pic>
        <p:nvPicPr>
          <p:cNvPr id="54" name="Picture 103" descr="Bar graph with downward trend outline">
            <a:extLst>
              <a:ext uri="{FF2B5EF4-FFF2-40B4-BE49-F238E27FC236}">
                <a16:creationId xmlns:a16="http://schemas.microsoft.com/office/drawing/2014/main" id="{6B4F2B58-3478-5C4E-7435-2B1B7C55D4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5609" b="5609"/>
          <a:stretch/>
        </p:blipFill>
        <p:spPr>
          <a:xfrm>
            <a:off x="6280820" y="5375520"/>
            <a:ext cx="560887" cy="497968"/>
          </a:xfrm>
          <a:custGeom>
            <a:avLst/>
            <a:gdLst>
              <a:gd name="connsiteX0" fmla="*/ 610556 w 4738659"/>
              <a:gd name="connsiteY0" fmla="*/ 0 h 4207082"/>
              <a:gd name="connsiteX1" fmla="*/ 4020123 w 4738659"/>
              <a:gd name="connsiteY1" fmla="*/ 0 h 4207082"/>
              <a:gd name="connsiteX2" fmla="*/ 4020123 w 4738659"/>
              <a:gd name="connsiteY2" fmla="*/ 696608 h 4207082"/>
              <a:gd name="connsiteX3" fmla="*/ 4738659 w 4738659"/>
              <a:gd name="connsiteY3" fmla="*/ 696608 h 4207082"/>
              <a:gd name="connsiteX4" fmla="*/ 4738659 w 4738659"/>
              <a:gd name="connsiteY4" fmla="*/ 3871838 h 4207082"/>
              <a:gd name="connsiteX5" fmla="*/ 4295547 w 4738659"/>
              <a:gd name="connsiteY5" fmla="*/ 3871838 h 4207082"/>
              <a:gd name="connsiteX6" fmla="*/ 4295547 w 4738659"/>
              <a:gd name="connsiteY6" fmla="*/ 4207082 h 4207082"/>
              <a:gd name="connsiteX7" fmla="*/ 502094 w 4738659"/>
              <a:gd name="connsiteY7" fmla="*/ 4207082 h 4207082"/>
              <a:gd name="connsiteX8" fmla="*/ 502094 w 4738659"/>
              <a:gd name="connsiteY8" fmla="*/ 3685259 h 4207082"/>
              <a:gd name="connsiteX9" fmla="*/ 0 w 4738659"/>
              <a:gd name="connsiteY9" fmla="*/ 3685259 h 4207082"/>
              <a:gd name="connsiteX10" fmla="*/ 0 w 4738659"/>
              <a:gd name="connsiteY10" fmla="*/ 652172 h 4207082"/>
              <a:gd name="connsiteX11" fmla="*/ 610556 w 4738659"/>
              <a:gd name="connsiteY11" fmla="*/ 652172 h 4207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38659" h="4207082">
                <a:moveTo>
                  <a:pt x="610556" y="0"/>
                </a:moveTo>
                <a:lnTo>
                  <a:pt x="4020123" y="0"/>
                </a:lnTo>
                <a:lnTo>
                  <a:pt x="4020123" y="696608"/>
                </a:lnTo>
                <a:lnTo>
                  <a:pt x="4738659" y="696608"/>
                </a:lnTo>
                <a:lnTo>
                  <a:pt x="4738659" y="3871838"/>
                </a:lnTo>
                <a:lnTo>
                  <a:pt x="4295547" y="3871838"/>
                </a:lnTo>
                <a:lnTo>
                  <a:pt x="4295547" y="4207082"/>
                </a:lnTo>
                <a:lnTo>
                  <a:pt x="502094" y="4207082"/>
                </a:lnTo>
                <a:lnTo>
                  <a:pt x="502094" y="3685259"/>
                </a:lnTo>
                <a:lnTo>
                  <a:pt x="0" y="3685259"/>
                </a:lnTo>
                <a:lnTo>
                  <a:pt x="0" y="652172"/>
                </a:lnTo>
                <a:lnTo>
                  <a:pt x="610556" y="652172"/>
                </a:lnTo>
                <a:close/>
              </a:path>
            </a:pathLst>
          </a:custGeom>
        </p:spPr>
      </p:pic>
      <p:sp>
        <p:nvSpPr>
          <p:cNvPr id="55" name="TextBox 54">
            <a:extLst>
              <a:ext uri="{FF2B5EF4-FFF2-40B4-BE49-F238E27FC236}">
                <a16:creationId xmlns:a16="http://schemas.microsoft.com/office/drawing/2014/main" id="{4AA03ED4-5B08-6FBD-3FB1-7024B01D8722}"/>
              </a:ext>
            </a:extLst>
          </p:cNvPr>
          <p:cNvSpPr txBox="1"/>
          <p:nvPr/>
        </p:nvSpPr>
        <p:spPr>
          <a:xfrm>
            <a:off x="453000" y="629373"/>
            <a:ext cx="5526459" cy="253916"/>
          </a:xfrm>
          <a:prstGeom prst="rect">
            <a:avLst/>
          </a:prstGeom>
          <a:noFill/>
        </p:spPr>
        <p:txBody>
          <a:bodyPr wrap="square" rtlCol="0">
            <a:spAutoFit/>
          </a:bodyPr>
          <a:lstStyle/>
          <a:p>
            <a:r>
              <a:rPr lang="en-NZ" sz="1050" dirty="0">
                <a:solidFill>
                  <a:schemeClr val="bg1">
                    <a:lumMod val="75000"/>
                  </a:schemeClr>
                </a:solidFill>
                <a:latin typeface="Montserrat" panose="00000500000000000000" pitchFamily="50" charset="0"/>
              </a:rPr>
              <a:t>DOMESTIC VISITOR </a:t>
            </a:r>
            <a:r>
              <a:rPr lang="en-NZ" sz="1050" dirty="0">
                <a:solidFill>
                  <a:srgbClr val="BFBFBF"/>
                </a:solidFill>
                <a:latin typeface="Montserrat" panose="00000500000000000000" pitchFamily="50" charset="0"/>
              </a:rPr>
              <a:t>SATISFACTION</a:t>
            </a:r>
            <a:r>
              <a:rPr lang="en-NZ" sz="1050" dirty="0">
                <a:solidFill>
                  <a:schemeClr val="bg1">
                    <a:lumMod val="75000"/>
                  </a:schemeClr>
                </a:solidFill>
                <a:latin typeface="Montserrat" panose="00000500000000000000" pitchFamily="50" charset="0"/>
              </a:rPr>
              <a:t> (YE MARCH 2022)</a:t>
            </a:r>
          </a:p>
        </p:txBody>
      </p:sp>
      <p:sp>
        <p:nvSpPr>
          <p:cNvPr id="79" name="TextBox 78">
            <a:extLst>
              <a:ext uri="{FF2B5EF4-FFF2-40B4-BE49-F238E27FC236}">
                <a16:creationId xmlns:a16="http://schemas.microsoft.com/office/drawing/2014/main" id="{1B4D5063-991B-2A53-6E70-8510E29ECB9F}"/>
              </a:ext>
            </a:extLst>
          </p:cNvPr>
          <p:cNvSpPr txBox="1"/>
          <p:nvPr/>
        </p:nvSpPr>
        <p:spPr>
          <a:xfrm>
            <a:off x="1986752" y="6366250"/>
            <a:ext cx="7577905" cy="215444"/>
          </a:xfrm>
          <a:prstGeom prst="rect">
            <a:avLst/>
          </a:prstGeom>
          <a:noFill/>
        </p:spPr>
        <p:txBody>
          <a:bodyPr wrap="square" rtlCol="0">
            <a:spAutoFit/>
          </a:bodyPr>
          <a:lstStyle/>
          <a:p>
            <a:pPr algn="r"/>
            <a:r>
              <a:rPr lang="en-NZ" sz="800" b="1" dirty="0">
                <a:solidFill>
                  <a:schemeClr val="tx1">
                    <a:lumMod val="50000"/>
                    <a:lumOff val="50000"/>
                  </a:schemeClr>
                </a:solidFill>
                <a:latin typeface="Montserrat Light" panose="00000400000000000000" pitchFamily="50" charset="0"/>
              </a:rPr>
              <a:t>Base: NZ residents who travelled domestically for leisure during the 12 months prior to survey completion (n=2,273)</a:t>
            </a:r>
            <a:endParaRPr lang="en-NZ" sz="400" dirty="0">
              <a:solidFill>
                <a:schemeClr val="tx1">
                  <a:lumMod val="50000"/>
                  <a:lumOff val="50000"/>
                </a:schemeClr>
              </a:solidFill>
              <a:latin typeface="Montserrat Light" panose="00000400000000000000" pitchFamily="50" charset="0"/>
            </a:endParaRPr>
          </a:p>
        </p:txBody>
      </p:sp>
    </p:spTree>
    <p:extLst>
      <p:ext uri="{BB962C8B-B14F-4D97-AF65-F5344CB8AC3E}">
        <p14:creationId xmlns:p14="http://schemas.microsoft.com/office/powerpoint/2010/main" val="21537340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23956</TotalTime>
  <Words>2436</Words>
  <Application>Microsoft Office PowerPoint</Application>
  <PresentationFormat>A4 Paper (210x297 mm)</PresentationFormat>
  <Paragraphs>387</Paragraphs>
  <Slides>11</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11</vt:i4>
      </vt:variant>
    </vt:vector>
  </HeadingPairs>
  <TitlesOfParts>
    <vt:vector size="21" baseType="lpstr">
      <vt:lpstr>Arial</vt:lpstr>
      <vt:lpstr>Bebas Neue Bold</vt:lpstr>
      <vt:lpstr>Calibri</vt:lpstr>
      <vt:lpstr>Calibri Light</vt:lpstr>
      <vt:lpstr>Candara</vt:lpstr>
      <vt:lpstr>Montserrat</vt:lpstr>
      <vt:lpstr>Montserrat Light</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dc:creator>
  <cp:lastModifiedBy>Carolyn Parker</cp:lastModifiedBy>
  <cp:revision>799</cp:revision>
  <cp:lastPrinted>2021-10-14T20:42:33Z</cp:lastPrinted>
  <dcterms:created xsi:type="dcterms:W3CDTF">2018-05-20T21:11:07Z</dcterms:created>
  <dcterms:modified xsi:type="dcterms:W3CDTF">2022-05-11T04:02:38Z</dcterms:modified>
</cp:coreProperties>
</file>